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0" r:id="rId13"/>
    <p:sldId id="267" r:id="rId14"/>
    <p:sldId id="268" r:id="rId15"/>
    <p:sldId id="269" r:id="rId1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DCEDF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73" d="100"/>
          <a:sy n="73" d="100"/>
        </p:scale>
        <p:origin x="60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3062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97280" y="397764"/>
            <a:ext cx="996696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006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Vehicle Static Fire</a:t>
            </a:r>
            <a:endParaRPr lang="en-US" sz="3600" dirty="0">
              <a:solidFill>
                <a:srgbClr val="006699"/>
              </a:solidFill>
            </a:endParaRPr>
          </a:p>
          <a:p>
            <a:pPr marL="0" indent="0" algn="ctr">
              <a:buNone/>
            </a:pPr>
            <a:r>
              <a:rPr lang="en-US" sz="3600" b="1" dirty="0">
                <a:solidFill>
                  <a:srgbClr val="006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Explosion Fault Tree Analysis</a:t>
            </a:r>
            <a:endParaRPr lang="en-US" sz="3600" dirty="0">
              <a:solidFill>
                <a:srgbClr val="006699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1371600" y="2766060"/>
            <a:ext cx="9418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i="1" dirty="0">
                <a:solidFill>
                  <a:srgbClr val="006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Generic Liquid-Propellant Launch Vehicle</a:t>
            </a:r>
            <a:endParaRPr lang="en-US" sz="1700" dirty="0">
              <a:solidFill>
                <a:srgbClr val="006699"/>
              </a:solidFill>
            </a:endParaRPr>
          </a:p>
          <a:p>
            <a:pPr marL="0" indent="0" algn="ctr">
              <a:buNone/>
            </a:pPr>
            <a:r>
              <a:rPr lang="en-US" sz="1700" i="1" dirty="0">
                <a:solidFill>
                  <a:srgbClr val="006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First-Stage Engine Static Fire — Pre-Flight Stand Test</a:t>
            </a:r>
            <a:endParaRPr lang="en-US" sz="1700" dirty="0">
              <a:solidFill>
                <a:srgbClr val="006699"/>
              </a:solidFill>
            </a:endParaRPr>
          </a:p>
        </p:txBody>
      </p:sp>
      <p:sp>
        <p:nvSpPr>
          <p:cNvPr id="4" name="Shape 2"/>
          <p:cNvSpPr/>
          <p:nvPr/>
        </p:nvSpPr>
        <p:spPr>
          <a:xfrm>
            <a:off x="1701800" y="2380053"/>
            <a:ext cx="8503920" cy="0"/>
          </a:xfrm>
          <a:prstGeom prst="line">
            <a:avLst/>
          </a:prstGeom>
          <a:noFill/>
          <a:ln w="25400">
            <a:solidFill>
              <a:srgbClr val="5BBC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244600" y="3742182"/>
            <a:ext cx="9418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06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Event: Vehicle Destruction Shortly After Engine Ignition</a:t>
            </a:r>
            <a:endParaRPr lang="en-US" sz="1400" dirty="0">
              <a:solidFill>
                <a:srgbClr val="006699"/>
              </a:solidFill>
            </a:endParaRPr>
          </a:p>
        </p:txBody>
      </p:sp>
      <p:sp>
        <p:nvSpPr>
          <p:cNvPr id="7" name="Text 4"/>
          <p:cNvSpPr/>
          <p:nvPr/>
        </p:nvSpPr>
        <p:spPr>
          <a:xfrm>
            <a:off x="1244600" y="4664746"/>
            <a:ext cx="9418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i="1" dirty="0">
                <a:solidFill>
                  <a:srgbClr val="006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Tom Irvine  |  Vibrationdata</a:t>
            </a:r>
            <a:endParaRPr lang="en-US" dirty="0">
              <a:solidFill>
                <a:srgbClr val="006699"/>
              </a:solidFill>
            </a:endParaRPr>
          </a:p>
        </p:txBody>
      </p:sp>
      <p:sp>
        <p:nvSpPr>
          <p:cNvPr id="8" name="Text 5"/>
          <p:cNvSpPr/>
          <p:nvPr/>
        </p:nvSpPr>
        <p:spPr>
          <a:xfrm>
            <a:off x="2286000" y="6236208"/>
            <a:ext cx="7589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006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Fault tree structured per MIL-STD-882E / NASA SP-2010-580 logic</a:t>
            </a:r>
            <a:endParaRPr lang="en-US" sz="1400" dirty="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0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961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A6B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Common-Cause Failures &amp; Minimum Cut Sets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9646920" y="0"/>
            <a:ext cx="2331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i="1" dirty="0">
                <a:solidFill>
                  <a:srgbClr val="1A5F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0" y="621792"/>
            <a:ext cx="12161520" cy="0"/>
          </a:xfrm>
          <a:prstGeom prst="line">
            <a:avLst/>
          </a:prstGeom>
          <a:noFill/>
          <a:ln w="25400">
            <a:solidFill>
              <a:srgbClr val="E860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676656"/>
            <a:ext cx="1161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Events that can simultaneously trigger multiple branches represent the highest risk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28600" y="1033272"/>
            <a:ext cx="6400800" cy="546811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28600" y="1033272"/>
            <a:ext cx="6400800" cy="384048"/>
          </a:xfrm>
          <a:prstGeom prst="rect">
            <a:avLst/>
          </a:prstGeom>
          <a:solidFill>
            <a:srgbClr val="1A6B72"/>
          </a:solidFill>
          <a:ln w="12700">
            <a:solidFill>
              <a:srgbClr val="1A6B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28600" y="1033272"/>
            <a:ext cx="6400800" cy="38404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COMMON-CAUSE FAILURE SCENARIOS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28600" y="1417320"/>
            <a:ext cx="6400800" cy="329184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74320" y="1417320"/>
            <a:ext cx="347472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Failure Scenario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767328" y="1417320"/>
            <a:ext cx="173736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Branches Affected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5532120" y="1417320"/>
            <a:ext cx="1005840" cy="3291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228600" y="1764792"/>
            <a:ext cx="6400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74320" y="1764792"/>
            <a:ext cx="34747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Ignition sequence software error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767328" y="1764792"/>
            <a:ext cx="173736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+ Control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577840" y="1865376"/>
            <a:ext cx="868680" cy="256032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577840" y="1865376"/>
            <a:ext cx="86868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28600" y="2295144"/>
            <a:ext cx="6400800" cy="475488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274320" y="2295144"/>
            <a:ext cx="34747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LOX leak near ignition source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767328" y="2295144"/>
            <a:ext cx="173736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 + Structural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577840" y="2395728"/>
            <a:ext cx="868680" cy="256032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577840" y="2395728"/>
            <a:ext cx="86868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228600" y="2825496"/>
            <a:ext cx="6400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274320" y="2825496"/>
            <a:ext cx="34747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 start → turbopump rupture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767328" y="2825496"/>
            <a:ext cx="173736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+ Structural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5577840" y="2926080"/>
            <a:ext cx="868680" cy="256032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577840" y="2926080"/>
            <a:ext cx="86868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28600" y="3355848"/>
            <a:ext cx="6400800" cy="475488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274320" y="3355848"/>
            <a:ext cx="34747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Fatigue damage missed at inspection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3767328" y="3355848"/>
            <a:ext cx="173736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Fatigue + Engine/Struct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5577840" y="3456432"/>
            <a:ext cx="868680" cy="256032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577840" y="3456432"/>
            <a:ext cx="86868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228600" y="3886200"/>
            <a:ext cx="6400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274320" y="3886200"/>
            <a:ext cx="34747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Sensor failure masks abort trigger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3767328" y="3886200"/>
            <a:ext cx="173736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 + Human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5577840" y="3986784"/>
            <a:ext cx="868680" cy="256032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5577840" y="3986784"/>
            <a:ext cx="86868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228600" y="4416552"/>
            <a:ext cx="6400800" cy="475488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274320" y="4416552"/>
            <a:ext cx="34747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Ground umbilical not disconnected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3767328" y="4416552"/>
            <a:ext cx="173736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GSE + Structural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5577840" y="4517136"/>
            <a:ext cx="868680" cy="256032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5577840" y="4517136"/>
            <a:ext cx="86868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228600" y="4946904"/>
            <a:ext cx="6400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274320" y="4946904"/>
            <a:ext cx="34747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Wrong purge gas (contaminates propellant)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3767328" y="4946904"/>
            <a:ext cx="173736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 + GSE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5577840" y="5047488"/>
            <a:ext cx="868680" cy="256032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5577840" y="5047488"/>
            <a:ext cx="86868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228600" y="5477256"/>
            <a:ext cx="6400800" cy="475488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274320" y="5477256"/>
            <a:ext cx="34747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Pre-existing liner thinning → burn-through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3767328" y="5477256"/>
            <a:ext cx="173736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Fatigue + Engine</a:t>
            </a:r>
            <a:endParaRPr lang="en-US" sz="1100" dirty="0"/>
          </a:p>
        </p:txBody>
      </p:sp>
      <p:sp>
        <p:nvSpPr>
          <p:cNvPr id="52" name="Shape 50"/>
          <p:cNvSpPr/>
          <p:nvPr/>
        </p:nvSpPr>
        <p:spPr>
          <a:xfrm>
            <a:off x="5577840" y="5577840"/>
            <a:ext cx="868680" cy="256032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5577840" y="5577840"/>
            <a:ext cx="86868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228600" y="6007608"/>
            <a:ext cx="6400800" cy="475488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274320" y="6007608"/>
            <a:ext cx="34747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EMI corrupts command bus</a:t>
            </a:r>
            <a:endParaRPr lang="en-US" sz="1100" dirty="0"/>
          </a:p>
        </p:txBody>
      </p:sp>
      <p:sp>
        <p:nvSpPr>
          <p:cNvPr id="56" name="Text 54"/>
          <p:cNvSpPr/>
          <p:nvPr/>
        </p:nvSpPr>
        <p:spPr>
          <a:xfrm>
            <a:off x="3767328" y="6007608"/>
            <a:ext cx="173736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 + Engine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5577840" y="6108192"/>
            <a:ext cx="868680" cy="256032"/>
          </a:xfrm>
          <a:prstGeom prst="rect">
            <a:avLst/>
          </a:prstGeom>
          <a:solidFill>
            <a:srgbClr val="3A7A52"/>
          </a:solidFill>
          <a:ln w="1270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5577840" y="6108192"/>
            <a:ext cx="86868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</a:t>
            </a:r>
            <a:endParaRPr lang="en-US" sz="1000" dirty="0"/>
          </a:p>
        </p:txBody>
      </p:sp>
      <p:sp>
        <p:nvSpPr>
          <p:cNvPr id="59" name="Shape 57"/>
          <p:cNvSpPr/>
          <p:nvPr/>
        </p:nvSpPr>
        <p:spPr>
          <a:xfrm>
            <a:off x="6858000" y="1033272"/>
            <a:ext cx="5074920" cy="546811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Shape 58"/>
          <p:cNvSpPr/>
          <p:nvPr/>
        </p:nvSpPr>
        <p:spPr>
          <a:xfrm>
            <a:off x="6858000" y="1033272"/>
            <a:ext cx="5074920" cy="384048"/>
          </a:xfrm>
          <a:prstGeom prst="rect">
            <a:avLst/>
          </a:prstGeom>
          <a:solidFill>
            <a:srgbClr val="1A6B72"/>
          </a:solidFill>
          <a:ln w="12700">
            <a:solidFill>
              <a:srgbClr val="1A6B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6858000" y="1033272"/>
            <a:ext cx="5074920" cy="38404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MINIMUM CUT SETS (ORDER 1)</a:t>
            </a:r>
            <a:endParaRPr lang="en-US" sz="1300" dirty="0"/>
          </a:p>
        </p:txBody>
      </p:sp>
      <p:sp>
        <p:nvSpPr>
          <p:cNvPr id="62" name="Text 60"/>
          <p:cNvSpPr/>
          <p:nvPr/>
        </p:nvSpPr>
        <p:spPr>
          <a:xfrm>
            <a:off x="6949440" y="1444752"/>
            <a:ext cx="4892040" cy="31089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5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Single-point failures sufficient to cause top event:</a:t>
            </a:r>
            <a:endParaRPr lang="en-US" sz="1150" dirty="0"/>
          </a:p>
        </p:txBody>
      </p:sp>
      <p:sp>
        <p:nvSpPr>
          <p:cNvPr id="63" name="Shape 61"/>
          <p:cNvSpPr/>
          <p:nvPr/>
        </p:nvSpPr>
        <p:spPr>
          <a:xfrm>
            <a:off x="6903720" y="1783080"/>
            <a:ext cx="594360" cy="420624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Text 62"/>
          <p:cNvSpPr/>
          <p:nvPr/>
        </p:nvSpPr>
        <p:spPr>
          <a:xfrm>
            <a:off x="6903720" y="1783080"/>
            <a:ext cx="59436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CS-01</a:t>
            </a:r>
            <a:endParaRPr lang="en-US" sz="900" dirty="0"/>
          </a:p>
        </p:txBody>
      </p:sp>
      <p:sp>
        <p:nvSpPr>
          <p:cNvPr id="65" name="Text 63"/>
          <p:cNvSpPr/>
          <p:nvPr/>
        </p:nvSpPr>
        <p:spPr>
          <a:xfrm>
            <a:off x="7534656" y="1783080"/>
            <a:ext cx="429768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 line rupture near ignition source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6903720" y="2272284"/>
            <a:ext cx="594360" cy="420624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6903720" y="2272284"/>
            <a:ext cx="59436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CS-02</a:t>
            </a:r>
            <a:endParaRPr lang="en-US" sz="900" dirty="0"/>
          </a:p>
        </p:txBody>
      </p:sp>
      <p:sp>
        <p:nvSpPr>
          <p:cNvPr id="68" name="Text 66"/>
          <p:cNvSpPr/>
          <p:nvPr/>
        </p:nvSpPr>
        <p:spPr>
          <a:xfrm>
            <a:off x="7534656" y="2272284"/>
            <a:ext cx="429768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hard start exceeding chamber design limit</a:t>
            </a:r>
            <a:endParaRPr lang="en-US" sz="1100" dirty="0"/>
          </a:p>
        </p:txBody>
      </p:sp>
      <p:sp>
        <p:nvSpPr>
          <p:cNvPr id="69" name="Shape 67"/>
          <p:cNvSpPr/>
          <p:nvPr/>
        </p:nvSpPr>
        <p:spPr>
          <a:xfrm>
            <a:off x="6903720" y="2761488"/>
            <a:ext cx="594360" cy="420624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Text 68"/>
          <p:cNvSpPr/>
          <p:nvPr/>
        </p:nvSpPr>
        <p:spPr>
          <a:xfrm>
            <a:off x="6903720" y="2761488"/>
            <a:ext cx="59436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CS-03</a:t>
            </a:r>
            <a:endParaRPr lang="en-US" sz="900" dirty="0"/>
          </a:p>
        </p:txBody>
      </p:sp>
      <p:sp>
        <p:nvSpPr>
          <p:cNvPr id="71" name="Text 69"/>
          <p:cNvSpPr/>
          <p:nvPr/>
        </p:nvSpPr>
        <p:spPr>
          <a:xfrm>
            <a:off x="7534656" y="2761488"/>
            <a:ext cx="429768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Ignition sequence software sends wrong command</a:t>
            </a:r>
            <a:endParaRPr lang="en-US" sz="1100" dirty="0"/>
          </a:p>
        </p:txBody>
      </p:sp>
      <p:sp>
        <p:nvSpPr>
          <p:cNvPr id="72" name="Shape 70"/>
          <p:cNvSpPr/>
          <p:nvPr/>
        </p:nvSpPr>
        <p:spPr>
          <a:xfrm>
            <a:off x="6903720" y="3250692"/>
            <a:ext cx="594360" cy="420624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Text 71"/>
          <p:cNvSpPr/>
          <p:nvPr/>
        </p:nvSpPr>
        <p:spPr>
          <a:xfrm>
            <a:off x="6903720" y="3250692"/>
            <a:ext cx="59436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CS-04</a:t>
            </a:r>
            <a:endParaRPr lang="en-US" sz="900" dirty="0"/>
          </a:p>
        </p:txBody>
      </p:sp>
      <p:sp>
        <p:nvSpPr>
          <p:cNvPr id="74" name="Text 72"/>
          <p:cNvSpPr/>
          <p:nvPr/>
        </p:nvSpPr>
        <p:spPr>
          <a:xfrm>
            <a:off x="7534656" y="3250692"/>
            <a:ext cx="429768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Relief valve fails closed → tank BLEVE</a:t>
            </a:r>
            <a:endParaRPr lang="en-US" sz="1100" dirty="0"/>
          </a:p>
        </p:txBody>
      </p:sp>
      <p:sp>
        <p:nvSpPr>
          <p:cNvPr id="75" name="Shape 73"/>
          <p:cNvSpPr/>
          <p:nvPr/>
        </p:nvSpPr>
        <p:spPr>
          <a:xfrm>
            <a:off x="6903720" y="3739896"/>
            <a:ext cx="594360" cy="420624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6" name="Text 74"/>
          <p:cNvSpPr/>
          <p:nvPr/>
        </p:nvSpPr>
        <p:spPr>
          <a:xfrm>
            <a:off x="6903720" y="3739896"/>
            <a:ext cx="59436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CS-05</a:t>
            </a:r>
            <a:endParaRPr lang="en-US" sz="900" dirty="0"/>
          </a:p>
        </p:txBody>
      </p:sp>
      <p:sp>
        <p:nvSpPr>
          <p:cNvPr id="77" name="Text 75"/>
          <p:cNvSpPr/>
          <p:nvPr/>
        </p:nvSpPr>
        <p:spPr>
          <a:xfrm>
            <a:off x="7534656" y="3739896"/>
            <a:ext cx="429768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Abort system inhibited + anomaly occurs</a:t>
            </a:r>
            <a:endParaRPr lang="en-US" sz="1100" dirty="0"/>
          </a:p>
        </p:txBody>
      </p:sp>
      <p:sp>
        <p:nvSpPr>
          <p:cNvPr id="78" name="Shape 76"/>
          <p:cNvSpPr/>
          <p:nvPr/>
        </p:nvSpPr>
        <p:spPr>
          <a:xfrm>
            <a:off x="6903720" y="4229100"/>
            <a:ext cx="594360" cy="420624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 77"/>
          <p:cNvSpPr/>
          <p:nvPr/>
        </p:nvSpPr>
        <p:spPr>
          <a:xfrm>
            <a:off x="6903720" y="4229100"/>
            <a:ext cx="59436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CS-06</a:t>
            </a:r>
            <a:endParaRPr lang="en-US" sz="900" dirty="0"/>
          </a:p>
        </p:txBody>
      </p:sp>
      <p:sp>
        <p:nvSpPr>
          <p:cNvPr id="80" name="Text 78"/>
          <p:cNvSpPr/>
          <p:nvPr/>
        </p:nvSpPr>
        <p:spPr>
          <a:xfrm>
            <a:off x="7534656" y="4229100"/>
            <a:ext cx="429768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Turbopump over-speed → burst</a:t>
            </a:r>
            <a:endParaRPr lang="en-US" sz="1100" dirty="0"/>
          </a:p>
        </p:txBody>
      </p:sp>
      <p:sp>
        <p:nvSpPr>
          <p:cNvPr id="81" name="Shape 79"/>
          <p:cNvSpPr/>
          <p:nvPr/>
        </p:nvSpPr>
        <p:spPr>
          <a:xfrm>
            <a:off x="6903720" y="4718304"/>
            <a:ext cx="594360" cy="420624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Text 80"/>
          <p:cNvSpPr/>
          <p:nvPr/>
        </p:nvSpPr>
        <p:spPr>
          <a:xfrm>
            <a:off x="6903720" y="4718304"/>
            <a:ext cx="59436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CS-07</a:t>
            </a:r>
            <a:endParaRPr lang="en-US" sz="900" dirty="0"/>
          </a:p>
        </p:txBody>
      </p:sp>
      <p:sp>
        <p:nvSpPr>
          <p:cNvPr id="83" name="Text 81"/>
          <p:cNvSpPr/>
          <p:nvPr/>
        </p:nvSpPr>
        <p:spPr>
          <a:xfrm>
            <a:off x="7534656" y="4718304"/>
            <a:ext cx="429768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Ground umbilical not released at ignition</a:t>
            </a:r>
            <a:endParaRPr lang="en-US" sz="1100" dirty="0"/>
          </a:p>
        </p:txBody>
      </p:sp>
      <p:sp>
        <p:nvSpPr>
          <p:cNvPr id="84" name="Shape 82"/>
          <p:cNvSpPr/>
          <p:nvPr/>
        </p:nvSpPr>
        <p:spPr>
          <a:xfrm>
            <a:off x="6903720" y="5207508"/>
            <a:ext cx="594360" cy="420624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5" name="Text 83"/>
          <p:cNvSpPr/>
          <p:nvPr/>
        </p:nvSpPr>
        <p:spPr>
          <a:xfrm>
            <a:off x="6903720" y="5207508"/>
            <a:ext cx="59436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CS-08</a:t>
            </a:r>
            <a:endParaRPr lang="en-US" sz="900" dirty="0"/>
          </a:p>
        </p:txBody>
      </p:sp>
      <p:sp>
        <p:nvSpPr>
          <p:cNvPr id="86" name="Text 84"/>
          <p:cNvSpPr/>
          <p:nvPr/>
        </p:nvSpPr>
        <p:spPr>
          <a:xfrm>
            <a:off x="7534656" y="5207508"/>
            <a:ext cx="429768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LOX leak onto vehicle skin near ignition</a:t>
            </a:r>
            <a:endParaRPr lang="en-US" sz="1100" dirty="0"/>
          </a:p>
        </p:txBody>
      </p:sp>
      <p:sp>
        <p:nvSpPr>
          <p:cNvPr id="87" name="Shape 85"/>
          <p:cNvSpPr/>
          <p:nvPr/>
        </p:nvSpPr>
        <p:spPr>
          <a:xfrm>
            <a:off x="6903720" y="5696712"/>
            <a:ext cx="594360" cy="420624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8" name="Text 86"/>
          <p:cNvSpPr/>
          <p:nvPr/>
        </p:nvSpPr>
        <p:spPr>
          <a:xfrm>
            <a:off x="6903720" y="5696712"/>
            <a:ext cx="59436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CS-09</a:t>
            </a:r>
            <a:endParaRPr lang="en-US" sz="900" dirty="0"/>
          </a:p>
        </p:txBody>
      </p:sp>
      <p:sp>
        <p:nvSpPr>
          <p:cNvPr id="89" name="Text 87"/>
          <p:cNvSpPr/>
          <p:nvPr/>
        </p:nvSpPr>
        <p:spPr>
          <a:xfrm>
            <a:off x="7534656" y="5696712"/>
            <a:ext cx="4297680" cy="42062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Nozzle liner burn-through from prior thinning</a:t>
            </a:r>
            <a:endParaRPr lang="en-US" sz="1100" dirty="0"/>
          </a:p>
        </p:txBody>
      </p:sp>
      <p:sp>
        <p:nvSpPr>
          <p:cNvPr id="90" name="Text 88"/>
          <p:cNvSpPr/>
          <p:nvPr/>
        </p:nvSpPr>
        <p:spPr>
          <a:xfrm>
            <a:off x="274320" y="6528816"/>
            <a:ext cx="731520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Author: Tom Irvine  |  Vibrationdata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0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961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A6B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 — Fault Tree Results &amp; Preventive Controls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9646920" y="0"/>
            <a:ext cx="2331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i="1" dirty="0">
                <a:solidFill>
                  <a:srgbClr val="1A5F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0" y="621792"/>
            <a:ext cx="12161520" cy="0"/>
          </a:xfrm>
          <a:prstGeom prst="line">
            <a:avLst/>
          </a:prstGeom>
          <a:noFill/>
          <a:ln w="25400">
            <a:solidFill>
              <a:srgbClr val="E860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36438" y="822960"/>
            <a:ext cx="3657600" cy="8412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36438" y="822960"/>
            <a:ext cx="3657600" cy="32004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EEEE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Event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36438" y="1143000"/>
            <a:ext cx="3657600" cy="521208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Vehicle Destruction</a:t>
            </a:r>
            <a:endParaRPr lang="en-US" sz="1450" dirty="0"/>
          </a:p>
          <a:p>
            <a:pPr marL="0" indent="0" algn="l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Static Fire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4122638" y="822960"/>
            <a:ext cx="3657600" cy="841248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122638" y="822960"/>
            <a:ext cx="3657600" cy="32004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EEEE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Fault Tree Gates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122638" y="1143000"/>
            <a:ext cx="3657600" cy="521208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Level-1 OR Branches</a:t>
            </a:r>
            <a:endParaRPr lang="en-US" sz="1450" dirty="0"/>
          </a:p>
          <a:p>
            <a:pPr marL="0" indent="0" algn="l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25+ Level-2 Sub-events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8008838" y="822960"/>
            <a:ext cx="3657600" cy="841248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008838" y="822960"/>
            <a:ext cx="3657600" cy="32004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EEEE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Highest Risk Path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008838" y="1143000"/>
            <a:ext cx="3657600" cy="521208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 Leak +</a:t>
            </a:r>
            <a:endParaRPr lang="en-US" sz="1450" dirty="0"/>
          </a:p>
          <a:p>
            <a:pPr marL="0" indent="0" algn="l">
              <a:buNone/>
            </a:pPr>
            <a:r>
              <a:rPr lang="en-US" sz="14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Ignition Source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236438" y="1783080"/>
            <a:ext cx="11612880" cy="365760"/>
          </a:xfrm>
          <a:prstGeom prst="rect">
            <a:avLst/>
          </a:prstGeom>
          <a:solidFill>
            <a:srgbClr val="1A6B72"/>
          </a:solidFill>
          <a:ln w="12700">
            <a:solidFill>
              <a:srgbClr val="1A6B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36438" y="1783080"/>
            <a:ext cx="11612880" cy="3657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PREVENTIVE / MITIGATING CONTROLS BY BRANCH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236438" y="2194560"/>
            <a:ext cx="1828800" cy="65836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36438" y="2194560"/>
            <a:ext cx="1828800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 System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2101814" y="2194560"/>
            <a:ext cx="9720072" cy="658368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2156678" y="2194560"/>
            <a:ext cx="9628632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Leak detection sensors + auto-abort; double-block-and-bleed valves; pre-fire leak check; redundant relief valves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236438" y="2907792"/>
            <a:ext cx="1828800" cy="65836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36438" y="2907792"/>
            <a:ext cx="1828800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/ Combustion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101814" y="2907792"/>
            <a:ext cx="9720072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2156678" y="2907792"/>
            <a:ext cx="9628632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Ignition monitoring before main valve open; chamber pressure abort limits; pre-burner health check; hard-start suppression (water deluge)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236438" y="3621024"/>
            <a:ext cx="1828800" cy="65836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36438" y="3621024"/>
            <a:ext cx="1828800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Structural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101814" y="3621024"/>
            <a:ext cx="9720072" cy="658368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2156678" y="3621024"/>
            <a:ext cx="9628632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Pre-fire NDT of welds and fittings; stand load cell monitoring; thermal imaging during chill-down; explosive system safing until T-0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236438" y="4334256"/>
            <a:ext cx="1828800" cy="658368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236438" y="4334256"/>
            <a:ext cx="1828800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 / Avionics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101814" y="4334256"/>
            <a:ext cx="9720072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2156678" y="4334256"/>
            <a:ext cx="9628632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Independent abort system (hardwired); sensor voting logic (2-of-3); software V&amp;V per NASA-STD-8739.8; all safeties enabled for test</a:t>
            </a:r>
            <a:endParaRPr lang="en-US" sz="1150" dirty="0"/>
          </a:p>
        </p:txBody>
      </p:sp>
      <p:sp>
        <p:nvSpPr>
          <p:cNvPr id="33" name="Shape 31"/>
          <p:cNvSpPr/>
          <p:nvPr/>
        </p:nvSpPr>
        <p:spPr>
          <a:xfrm>
            <a:off x="236438" y="5047488"/>
            <a:ext cx="1828800" cy="658368"/>
          </a:xfrm>
          <a:prstGeom prst="rect">
            <a:avLst/>
          </a:prstGeom>
          <a:solidFill>
            <a:srgbClr val="3A7A52"/>
          </a:solidFill>
          <a:ln w="1270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236438" y="5047488"/>
            <a:ext cx="1828800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GSE / Human Factors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101814" y="5047488"/>
            <a:ext cx="9720072" cy="658368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2156678" y="5047488"/>
            <a:ext cx="9628632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Two-person integrity for valve line-up; independent verification checklist; automated propellant loading; RSO independent abort authority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236438" y="5760720"/>
            <a:ext cx="1828800" cy="658368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236438" y="5760720"/>
            <a:ext cx="1828800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Accumulated Fatigue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2101814" y="5760720"/>
            <a:ext cx="9720072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2156678" y="5760720"/>
            <a:ext cx="9628632" cy="65836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life ledger per S/N; post-test NDT borescope + dye-penetrant; seal replacement policy; remaining-life gate before static fire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1981200" y="6557555"/>
            <a:ext cx="822960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Reference: MIL-STD-882E | NASA SP-2010-580 | AIAA S-122 | NASA-STD-5009 (fatigue &amp; fracture)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81EDFF16-7B3A-2A53-16E9-BC71B40BC1E5}"/>
              </a:ext>
            </a:extLst>
          </p:cNvPr>
          <p:cNvSpPr/>
          <p:nvPr/>
        </p:nvSpPr>
        <p:spPr>
          <a:xfrm>
            <a:off x="914400" y="718457"/>
            <a:ext cx="10332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kern="0" spc="800" dirty="0">
                <a:solidFill>
                  <a:srgbClr val="006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APPENDIX</a:t>
            </a:r>
            <a:endParaRPr lang="en-US" sz="1800" dirty="0">
              <a:solidFill>
                <a:srgbClr val="006699"/>
              </a:solidFill>
            </a:endParaRP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08BA9247-D786-74A8-DBBE-C7E5B21F6FCD}"/>
              </a:ext>
            </a:extLst>
          </p:cNvPr>
          <p:cNvSpPr/>
          <p:nvPr/>
        </p:nvSpPr>
        <p:spPr>
          <a:xfrm>
            <a:off x="929640" y="2308860"/>
            <a:ext cx="103327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6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Histories</a:t>
            </a:r>
            <a:endParaRPr lang="en-US" sz="3200" dirty="0">
              <a:solidFill>
                <a:srgbClr val="006699"/>
              </a:solidFill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rgbClr val="006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&amp; SpaceX Static Fire 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rgbClr val="006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Launch Explosions</a:t>
            </a:r>
            <a:endParaRPr lang="en-US" sz="3200" dirty="0">
              <a:solidFill>
                <a:srgbClr val="006699"/>
              </a:solidFill>
            </a:endParaRP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2CBCF7FC-019F-4319-6863-3FC01C27AB47}"/>
              </a:ext>
            </a:extLst>
          </p:cNvPr>
          <p:cNvSpPr/>
          <p:nvPr/>
        </p:nvSpPr>
        <p:spPr>
          <a:xfrm>
            <a:off x="1828800" y="1656371"/>
            <a:ext cx="8503920" cy="0"/>
          </a:xfrm>
          <a:prstGeom prst="line">
            <a:avLst/>
          </a:prstGeom>
          <a:noFill/>
          <a:ln w="25400">
            <a:solidFill>
              <a:srgbClr val="5BBC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7175D823-E479-17AF-FDDD-F5F1D4E7AE93}"/>
              </a:ext>
            </a:extLst>
          </p:cNvPr>
          <p:cNvSpPr/>
          <p:nvPr/>
        </p:nvSpPr>
        <p:spPr>
          <a:xfrm>
            <a:off x="1371600" y="4383895"/>
            <a:ext cx="9418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0066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Selected incidents mapped to fault tree branches — lessons learned and corrective actions</a:t>
            </a:r>
            <a:endParaRPr lang="en-US" sz="1400" dirty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326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0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961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A6B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Appendix A — NASA Case Histories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9646920" y="0"/>
            <a:ext cx="2331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i="1" dirty="0">
                <a:solidFill>
                  <a:srgbClr val="1A5F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0" y="621792"/>
            <a:ext cx="12161520" cy="0"/>
          </a:xfrm>
          <a:prstGeom prst="line">
            <a:avLst/>
          </a:prstGeom>
          <a:noFill/>
          <a:ln w="25400">
            <a:solidFill>
              <a:srgbClr val="E860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676656"/>
            <a:ext cx="1161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Selected static fire and propulsion explosion events from NASA programs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28600" y="1024128"/>
            <a:ext cx="5669280" cy="2331720"/>
          </a:xfrm>
          <a:prstGeom prst="rect">
            <a:avLst/>
          </a:prstGeom>
          <a:solidFill>
            <a:srgbClr val="FDECEA"/>
          </a:solidFill>
          <a:ln w="1905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28600" y="1024128"/>
            <a:ext cx="5669280" cy="438912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01752" y="1024128"/>
            <a:ext cx="32004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/ North American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977640" y="1024128"/>
            <a:ext cx="18288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EEEE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January 27, 1967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389120" y="1499616"/>
            <a:ext cx="1417320" cy="219456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389120" y="1499616"/>
            <a:ext cx="141732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Structural / GSE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01752" y="1481328"/>
            <a:ext cx="402336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C063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Apollo 1 — Launch Complex 34 Pad Fire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01752" y="1847088"/>
            <a:ext cx="5504688" cy="86868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During a plugs-out ground test, a spark ignited the pure oxygen atmosphere in the Command Module. The fire spread rapidly due to flammable materials. All three crew members were lost. Root cause: flammable cabin materials + 100% O₂ atmosphere + inadequate emergency egress</a:t>
            </a: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01752" y="2761488"/>
            <a:ext cx="5504688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20040" y="2761488"/>
            <a:ext cx="5468112" cy="530352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Lesson: Led to complete cabin redesign, substitution of flammable materials, mixed-gas atmosphere, and overhauled abort and egress procedures.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45352" y="1024128"/>
            <a:ext cx="5669280" cy="2331720"/>
          </a:xfrm>
          <a:prstGeom prst="rect">
            <a:avLst/>
          </a:prstGeom>
          <a:solidFill>
            <a:srgbClr val="FEF3E8"/>
          </a:solidFill>
          <a:ln w="1905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245352" y="1024128"/>
            <a:ext cx="5669280" cy="438912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318504" y="1024128"/>
            <a:ext cx="32004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/ Rocketdyne (Saturn V)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9994392" y="1024128"/>
            <a:ext cx="18288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EEEE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April 4, 1968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10405872" y="1499616"/>
            <a:ext cx="1417320" cy="219456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10405872" y="1499616"/>
            <a:ext cx="141732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/ Combustion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318504" y="1481328"/>
            <a:ext cx="402336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C07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J-2 Engine Combustion Instability — Apollo 6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318504" y="1847088"/>
            <a:ext cx="5504688" cy="86868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S-II stage J-2 engines shut down prematurely due to propellant line fatigue failure and combustion instability. Third stage J-2 also failed to restart. Mission continued on reduced profile using remaining engines.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318504" y="2761488"/>
            <a:ext cx="5504688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336792" y="2761488"/>
            <a:ext cx="5468112" cy="530352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Lesson: Resulted in redesign of the LOX prevalve and feedline, and improved injector baffling to suppress high-frequency combustion instability.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28600" y="3474720"/>
            <a:ext cx="5669280" cy="2331720"/>
          </a:xfrm>
          <a:prstGeom prst="rect">
            <a:avLst/>
          </a:prstGeom>
          <a:solidFill>
            <a:srgbClr val="FBF8E6"/>
          </a:solidFill>
          <a:ln w="1905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228600" y="3474720"/>
            <a:ext cx="5669280" cy="438912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01752" y="3474720"/>
            <a:ext cx="32004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/ MSFC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3977640" y="3474720"/>
            <a:ext cx="18288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EEEE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November 1, 1999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389120" y="3950208"/>
            <a:ext cx="1417320" cy="219456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389120" y="3950208"/>
            <a:ext cx="141732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Structural / Propellant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301752" y="3931920"/>
            <a:ext cx="402336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A08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X-33 Liquid Hydrogen Tank Failure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301752" y="4297680"/>
            <a:ext cx="5504688" cy="86868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composite LH₂ tank on the X-33 technology demonstrator failed during a ground test at Stennis Space Center. Internal delamination allowed LH₂ to penetrate the composite overwrap; the tank burst. No casualties.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301752" y="5212080"/>
            <a:ext cx="5504688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320040" y="5212080"/>
            <a:ext cx="5468112" cy="530352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Lesson: Highlighted LH₂ permeation risk in composite tanks; led to revised composite cryogenic tank design criteria and inspection requirements.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6245352" y="3474720"/>
            <a:ext cx="5669280" cy="2331720"/>
          </a:xfrm>
          <a:prstGeom prst="rect">
            <a:avLst/>
          </a:prstGeom>
          <a:solidFill>
            <a:srgbClr val="EAF1FA"/>
          </a:solidFill>
          <a:ln w="1905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6245352" y="3474720"/>
            <a:ext cx="5669280" cy="438912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318504" y="3474720"/>
            <a:ext cx="32004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/ Aerojet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9994392" y="3474720"/>
            <a:ext cx="18288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EEEE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2008–2010 (multiple)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10405872" y="3950208"/>
            <a:ext cx="1417320" cy="219456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10405872" y="3950208"/>
            <a:ext cx="141732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/ Combustion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6318504" y="3931920"/>
            <a:ext cx="402336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A6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Ares I-X / J-2X Development Engine Test Anomalies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6318504" y="4297680"/>
            <a:ext cx="5504688" cy="86868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During J-2X engine development tests at SSC, multiple hard-start and ignition sequencing anomalies occurred, including transient chamber pressure spikes approaching design margins. No vehicle loss but test stand damage in two incidents.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6318504" y="5212080"/>
            <a:ext cx="5504688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6336792" y="5212080"/>
            <a:ext cx="5468112" cy="530352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Lesson: Reinforced use of spark torch igniter health monitoring and forced addition of igniter-confirm interlocks before main propellant valve opening.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274320" y="6528816"/>
            <a:ext cx="731520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Author: Tom Irvine  |  Vibrationdata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0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961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A6B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Appendix B — SpaceX Case Histories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9646920" y="0"/>
            <a:ext cx="2331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i="1" dirty="0">
                <a:solidFill>
                  <a:srgbClr val="1A5F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0" y="621792"/>
            <a:ext cx="12161520" cy="0"/>
          </a:xfrm>
          <a:prstGeom prst="line">
            <a:avLst/>
          </a:prstGeom>
          <a:noFill/>
          <a:ln w="25400">
            <a:solidFill>
              <a:srgbClr val="E860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676656"/>
            <a:ext cx="1161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Selected static fire and launch pad explosion events from SpaceX Falcon 9 and Starship programs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28600" y="1024128"/>
            <a:ext cx="5669280" cy="2331720"/>
          </a:xfrm>
          <a:prstGeom prst="rect">
            <a:avLst/>
          </a:prstGeom>
          <a:solidFill>
            <a:srgbClr val="FDECEA"/>
          </a:solidFill>
          <a:ln w="1905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28600" y="1024128"/>
            <a:ext cx="5669280" cy="438912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01752" y="1024128"/>
            <a:ext cx="32004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SpaceX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3977640" y="1024128"/>
            <a:ext cx="18288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EEEE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June 28, 2015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389120" y="1499616"/>
            <a:ext cx="1417320" cy="219456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389120" y="1499616"/>
            <a:ext cx="141732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Structural / Propellant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301752" y="1481328"/>
            <a:ext cx="402336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C063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CRS-7 / Falcon 9 — In-Flight Breakup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01752" y="1847088"/>
            <a:ext cx="5504688" cy="86868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 9 broke up approximately 139 seconds after launch while carrying Dragon CRS-7. A strut in the second-stage LOX tank failed well below its rated load, causing the tank to over-pressurize and rupture. The vehicle was destroyed; no crew aboard.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01752" y="2761488"/>
            <a:ext cx="5504688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20040" y="2761488"/>
            <a:ext cx="5468112" cy="530352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Lesson: Supplier quality control procedures were substantially revised; strut design loads re-verified by independent test; acceptance test criteria tightened for all structural fasteners and supports.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45352" y="1024128"/>
            <a:ext cx="5669280" cy="2331720"/>
          </a:xfrm>
          <a:prstGeom prst="rect">
            <a:avLst/>
          </a:prstGeom>
          <a:solidFill>
            <a:srgbClr val="FEF3E8"/>
          </a:solidFill>
          <a:ln w="1905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245352" y="1024128"/>
            <a:ext cx="5669280" cy="438912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318504" y="1024128"/>
            <a:ext cx="32004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SpaceX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9994392" y="1024128"/>
            <a:ext cx="18288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EEEE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September 1, 2016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10405872" y="1499616"/>
            <a:ext cx="1417320" cy="219456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10405872" y="1499616"/>
            <a:ext cx="141732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 System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318504" y="1481328"/>
            <a:ext cx="402336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C07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AMOS-6 / Falcon 9 — Static Fire Pad Explosion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318504" y="1847088"/>
            <a:ext cx="5504688" cy="86868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During routine pre-launch static fire propellant loading, a COPV in the second-stage LOX tank failed. Supercooled liquid oxygen trapped in the carbon fiber overwrap ignited when compressed by helium loading. Vehicle and payload destroyed on the pad at LC-40.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318504" y="2761488"/>
            <a:ext cx="5504688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336792" y="2761488"/>
            <a:ext cx="5468112" cy="530352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Lesson: COPV design was modified to eliminate the oxygen entrapment failure mode; loading procedures and temperature monitoring revised; new COPV qualification approach adopted.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28600" y="3474720"/>
            <a:ext cx="5669280" cy="2331720"/>
          </a:xfrm>
          <a:prstGeom prst="rect">
            <a:avLst/>
          </a:prstGeom>
          <a:solidFill>
            <a:srgbClr val="FBF8E6"/>
          </a:solidFill>
          <a:ln w="1905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228600" y="3474720"/>
            <a:ext cx="5669280" cy="438912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301752" y="3474720"/>
            <a:ext cx="32004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SpaceX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3977640" y="3474720"/>
            <a:ext cx="18288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EEEE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April 20, 2023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389120" y="3950208"/>
            <a:ext cx="1417320" cy="219456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389120" y="3950208"/>
            <a:ext cx="141732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/ Control / GSE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301752" y="3931920"/>
            <a:ext cx="402336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A08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Starship IFT-1 — Rapid Unscheduled Disassembly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301752" y="4297680"/>
            <a:ext cx="5504688" cy="86868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During first integrated flight test, multiple Raptor engines failed at liftoff, the vehicle began to roll uncontrollably, and FTS activated at T+~4 min. Pad infrastructure was severely damaged by exhaust, which excavated the foundation due to absence of a water deluge system.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301752" y="5212080"/>
            <a:ext cx="5504688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320040" y="5212080"/>
            <a:ext cx="5468112" cy="530352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Lesson: Flame deflector / water deluge system added for IFT-2 onward; engine-out performance margins reassessed; FTS activation thresholds reviewed; Mechazilla catch system accelerated.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6245352" y="3474720"/>
            <a:ext cx="5669280" cy="2331720"/>
          </a:xfrm>
          <a:prstGeom prst="rect">
            <a:avLst/>
          </a:prstGeom>
          <a:solidFill>
            <a:srgbClr val="EAF1FA"/>
          </a:solidFill>
          <a:ln w="1905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6245352" y="3474720"/>
            <a:ext cx="5669280" cy="438912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318504" y="3474720"/>
            <a:ext cx="32004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SpaceX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9994392" y="3474720"/>
            <a:ext cx="182880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EEEE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November 18, 2023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10405872" y="3950208"/>
            <a:ext cx="1417320" cy="219456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10405872" y="3950208"/>
            <a:ext cx="141732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 / Avionics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6318504" y="3931920"/>
            <a:ext cx="4023360" cy="34747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A6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Starship IFT-2 — Vehicle Loss at Stage Separation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6318504" y="4297680"/>
            <a:ext cx="5504688" cy="86868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t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Super Heavy booster executed hot-stage separation and its FTS activated over the Gulf of Mexico. Starship upper stage reached ~148 km before FTS was commanded following a propellant leak and loss of attitude control during the RCS burn. Both vehicles intentionally destroyed.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6318504" y="5212080"/>
            <a:ext cx="5504688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6336792" y="5212080"/>
            <a:ext cx="5468112" cy="530352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Lesson: Propellant system leak isolation procedures improved; redundant FTS command paths verified; attitude control authority margins for RCS increased prior to IFT-3.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274320" y="6528816"/>
            <a:ext cx="731520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Author: Tom Irvine  |  Vibrationdata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0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961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A6B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Appendix C — Case History Cross-Reference to Fault Tree Branches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9646920" y="0"/>
            <a:ext cx="2331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i="1" dirty="0">
                <a:solidFill>
                  <a:srgbClr val="1A5F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0" y="621792"/>
            <a:ext cx="12161520" cy="0"/>
          </a:xfrm>
          <a:prstGeom prst="line">
            <a:avLst/>
          </a:prstGeom>
          <a:noFill/>
          <a:ln w="25400">
            <a:solidFill>
              <a:srgbClr val="E860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676656"/>
            <a:ext cx="1161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historical event maps to one or more Level-1 fault tree branches — fatigue branch added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182880" y="1024128"/>
            <a:ext cx="2606040" cy="475488"/>
          </a:xfrm>
          <a:prstGeom prst="rect">
            <a:avLst/>
          </a:prstGeom>
          <a:solidFill>
            <a:srgbClr val="1A6B72"/>
          </a:solidFill>
          <a:ln w="12700">
            <a:solidFill>
              <a:srgbClr val="1A6B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82880" y="1024128"/>
            <a:ext cx="260604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Event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798064" y="1024128"/>
            <a:ext cx="914400" cy="475488"/>
          </a:xfrm>
          <a:prstGeom prst="rect">
            <a:avLst/>
          </a:prstGeom>
          <a:solidFill>
            <a:srgbClr val="1A6B72"/>
          </a:solidFill>
          <a:ln w="12700">
            <a:solidFill>
              <a:srgbClr val="1A6B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798064" y="1024128"/>
            <a:ext cx="91440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Date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721608" y="1024128"/>
            <a:ext cx="914400" cy="475488"/>
          </a:xfrm>
          <a:prstGeom prst="rect">
            <a:avLst/>
          </a:prstGeom>
          <a:solidFill>
            <a:srgbClr val="1A6B72"/>
          </a:solidFill>
          <a:ln w="12700">
            <a:solidFill>
              <a:srgbClr val="1A6B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721608" y="1024128"/>
            <a:ext cx="91440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645152" y="1024128"/>
            <a:ext cx="960120" cy="475488"/>
          </a:xfrm>
          <a:prstGeom prst="rect">
            <a:avLst/>
          </a:prstGeom>
          <a:solidFill>
            <a:srgbClr val="1A6B72"/>
          </a:solidFill>
          <a:ln w="12700">
            <a:solidFill>
              <a:srgbClr val="1A6B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645152" y="1024128"/>
            <a:ext cx="9601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/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Combust.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614416" y="1024128"/>
            <a:ext cx="914400" cy="475488"/>
          </a:xfrm>
          <a:prstGeom prst="rect">
            <a:avLst/>
          </a:prstGeom>
          <a:solidFill>
            <a:srgbClr val="1A6B72"/>
          </a:solidFill>
          <a:ln w="12700">
            <a:solidFill>
              <a:srgbClr val="1A6B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614416" y="1024128"/>
            <a:ext cx="91440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Structural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537960" y="1024128"/>
            <a:ext cx="914400" cy="475488"/>
          </a:xfrm>
          <a:prstGeom prst="rect">
            <a:avLst/>
          </a:prstGeom>
          <a:solidFill>
            <a:srgbClr val="1A6B72"/>
          </a:solidFill>
          <a:ln w="12700">
            <a:solidFill>
              <a:srgbClr val="1A6B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537960" y="1024128"/>
            <a:ext cx="91440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 /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Avionics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7461504" y="1024128"/>
            <a:ext cx="868680" cy="475488"/>
          </a:xfrm>
          <a:prstGeom prst="rect">
            <a:avLst/>
          </a:prstGeom>
          <a:solidFill>
            <a:srgbClr val="1A6B72"/>
          </a:solidFill>
          <a:ln w="12700">
            <a:solidFill>
              <a:srgbClr val="1A6B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461504" y="1024128"/>
            <a:ext cx="86868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GSE /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8339328" y="1024128"/>
            <a:ext cx="822960" cy="475488"/>
          </a:xfrm>
          <a:prstGeom prst="rect">
            <a:avLst/>
          </a:prstGeom>
          <a:solidFill>
            <a:srgbClr val="1A6B72"/>
          </a:solidFill>
          <a:ln w="12700">
            <a:solidFill>
              <a:srgbClr val="1A6B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8339328" y="1024128"/>
            <a:ext cx="82296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Accum.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Fatigue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9171432" y="1024128"/>
            <a:ext cx="2148840" cy="475488"/>
          </a:xfrm>
          <a:prstGeom prst="rect">
            <a:avLst/>
          </a:prstGeom>
          <a:solidFill>
            <a:srgbClr val="1A6B72"/>
          </a:solidFill>
          <a:ln w="12700">
            <a:solidFill>
              <a:srgbClr val="1A6B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9171432" y="1024128"/>
            <a:ext cx="214884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Primary Cause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182880" y="1527048"/>
            <a:ext cx="260604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10312" y="1527048"/>
            <a:ext cx="256946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Apollo 1 Pad Fire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798064" y="1527048"/>
            <a:ext cx="91440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2825496" y="1527048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1967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721608" y="1527048"/>
            <a:ext cx="91440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749040" y="1527048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645152" y="1527048"/>
            <a:ext cx="96012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672584" y="1527048"/>
            <a:ext cx="92354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5614416" y="1527048"/>
            <a:ext cx="91440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5943600" y="1682496"/>
            <a:ext cx="256032" cy="219456"/>
          </a:xfrm>
          <a:prstGeom prst="ellipse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6537960" y="1527048"/>
            <a:ext cx="91440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565392" y="1527048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7461504" y="1527048"/>
            <a:ext cx="86868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7767828" y="1682496"/>
            <a:ext cx="256032" cy="219456"/>
          </a:xfrm>
          <a:prstGeom prst="ellipse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8339328" y="1527048"/>
            <a:ext cx="82296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8366760" y="1527048"/>
            <a:ext cx="78638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9171432" y="1527048"/>
            <a:ext cx="214884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9198864" y="1527048"/>
            <a:ext cx="211226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Flammable O₂ atmosphere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182880" y="2112264"/>
            <a:ext cx="260604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210312" y="2112264"/>
            <a:ext cx="256946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Apollo 6 J-2 Instability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2798064" y="2112264"/>
            <a:ext cx="914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2825496" y="2112264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1968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3721608" y="2112264"/>
            <a:ext cx="914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3749040" y="2112264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4645152" y="2112264"/>
            <a:ext cx="96012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Shape 48"/>
          <p:cNvSpPr/>
          <p:nvPr/>
        </p:nvSpPr>
        <p:spPr>
          <a:xfrm>
            <a:off x="4997196" y="2267712"/>
            <a:ext cx="256032" cy="219456"/>
          </a:xfrm>
          <a:prstGeom prst="ellipse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Shape 49"/>
          <p:cNvSpPr/>
          <p:nvPr/>
        </p:nvSpPr>
        <p:spPr>
          <a:xfrm>
            <a:off x="5614416" y="2112264"/>
            <a:ext cx="914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5641848" y="2112264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6537960" y="2112264"/>
            <a:ext cx="914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6565392" y="2112264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5" name="Shape 53"/>
          <p:cNvSpPr/>
          <p:nvPr/>
        </p:nvSpPr>
        <p:spPr>
          <a:xfrm>
            <a:off x="7461504" y="2112264"/>
            <a:ext cx="8686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7488936" y="2112264"/>
            <a:ext cx="83210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57" name="Shape 55"/>
          <p:cNvSpPr/>
          <p:nvPr/>
        </p:nvSpPr>
        <p:spPr>
          <a:xfrm>
            <a:off x="8339328" y="2112264"/>
            <a:ext cx="8229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Shape 56"/>
          <p:cNvSpPr/>
          <p:nvPr/>
        </p:nvSpPr>
        <p:spPr>
          <a:xfrm>
            <a:off x="8622792" y="2267712"/>
            <a:ext cx="256032" cy="219456"/>
          </a:xfrm>
          <a:prstGeom prst="ellipse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Shape 57"/>
          <p:cNvSpPr/>
          <p:nvPr/>
        </p:nvSpPr>
        <p:spPr>
          <a:xfrm>
            <a:off x="9171432" y="2112264"/>
            <a:ext cx="214884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9198864" y="2112264"/>
            <a:ext cx="211226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Combustion instability + fatigue</a:t>
            </a:r>
            <a:endParaRPr lang="en-US" sz="1100" dirty="0"/>
          </a:p>
        </p:txBody>
      </p:sp>
      <p:sp>
        <p:nvSpPr>
          <p:cNvPr id="61" name="Shape 59"/>
          <p:cNvSpPr/>
          <p:nvPr/>
        </p:nvSpPr>
        <p:spPr>
          <a:xfrm>
            <a:off x="182880" y="2697480"/>
            <a:ext cx="260604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210312" y="2697480"/>
            <a:ext cx="256946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X-33 LH₂ Tank</a:t>
            </a:r>
            <a:endParaRPr lang="en-US" sz="1100" dirty="0"/>
          </a:p>
        </p:txBody>
      </p:sp>
      <p:sp>
        <p:nvSpPr>
          <p:cNvPr id="63" name="Shape 61"/>
          <p:cNvSpPr/>
          <p:nvPr/>
        </p:nvSpPr>
        <p:spPr>
          <a:xfrm>
            <a:off x="2798064" y="2697480"/>
            <a:ext cx="91440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Text 62"/>
          <p:cNvSpPr/>
          <p:nvPr/>
        </p:nvSpPr>
        <p:spPr>
          <a:xfrm>
            <a:off x="2825496" y="2697480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</a:t>
            </a:r>
            <a:endParaRPr lang="en-US" sz="1000" dirty="0"/>
          </a:p>
        </p:txBody>
      </p:sp>
      <p:sp>
        <p:nvSpPr>
          <p:cNvPr id="65" name="Shape 63"/>
          <p:cNvSpPr/>
          <p:nvPr/>
        </p:nvSpPr>
        <p:spPr>
          <a:xfrm>
            <a:off x="3721608" y="2697480"/>
            <a:ext cx="91440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Shape 64"/>
          <p:cNvSpPr/>
          <p:nvPr/>
        </p:nvSpPr>
        <p:spPr>
          <a:xfrm>
            <a:off x="4050792" y="2852928"/>
            <a:ext cx="256032" cy="219456"/>
          </a:xfrm>
          <a:prstGeom prst="ellipse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Shape 65"/>
          <p:cNvSpPr/>
          <p:nvPr/>
        </p:nvSpPr>
        <p:spPr>
          <a:xfrm>
            <a:off x="4645152" y="2697480"/>
            <a:ext cx="96012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8" name="Text 66"/>
          <p:cNvSpPr/>
          <p:nvPr/>
        </p:nvSpPr>
        <p:spPr>
          <a:xfrm>
            <a:off x="4672584" y="2697480"/>
            <a:ext cx="92354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69" name="Shape 67"/>
          <p:cNvSpPr/>
          <p:nvPr/>
        </p:nvSpPr>
        <p:spPr>
          <a:xfrm>
            <a:off x="5614416" y="2697480"/>
            <a:ext cx="91440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Shape 68"/>
          <p:cNvSpPr/>
          <p:nvPr/>
        </p:nvSpPr>
        <p:spPr>
          <a:xfrm>
            <a:off x="5943600" y="2852928"/>
            <a:ext cx="256032" cy="219456"/>
          </a:xfrm>
          <a:prstGeom prst="ellipse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Shape 69"/>
          <p:cNvSpPr/>
          <p:nvPr/>
        </p:nvSpPr>
        <p:spPr>
          <a:xfrm>
            <a:off x="6537960" y="2697480"/>
            <a:ext cx="91440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Text 70"/>
          <p:cNvSpPr/>
          <p:nvPr/>
        </p:nvSpPr>
        <p:spPr>
          <a:xfrm>
            <a:off x="6565392" y="2697480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73" name="Shape 71"/>
          <p:cNvSpPr/>
          <p:nvPr/>
        </p:nvSpPr>
        <p:spPr>
          <a:xfrm>
            <a:off x="7461504" y="2697480"/>
            <a:ext cx="86868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Text 72"/>
          <p:cNvSpPr/>
          <p:nvPr/>
        </p:nvSpPr>
        <p:spPr>
          <a:xfrm>
            <a:off x="7488936" y="2697480"/>
            <a:ext cx="83210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75" name="Shape 73"/>
          <p:cNvSpPr/>
          <p:nvPr/>
        </p:nvSpPr>
        <p:spPr>
          <a:xfrm>
            <a:off x="8339328" y="2697480"/>
            <a:ext cx="82296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6" name="Text 74"/>
          <p:cNvSpPr/>
          <p:nvPr/>
        </p:nvSpPr>
        <p:spPr>
          <a:xfrm>
            <a:off x="8366760" y="2697480"/>
            <a:ext cx="78638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77" name="Shape 75"/>
          <p:cNvSpPr/>
          <p:nvPr/>
        </p:nvSpPr>
        <p:spPr>
          <a:xfrm>
            <a:off x="9171432" y="2697480"/>
            <a:ext cx="214884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8" name="Text 76"/>
          <p:cNvSpPr/>
          <p:nvPr/>
        </p:nvSpPr>
        <p:spPr>
          <a:xfrm>
            <a:off x="9198864" y="2697480"/>
            <a:ext cx="211226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Composite tank delamination</a:t>
            </a:r>
            <a:endParaRPr lang="en-US" sz="1100" dirty="0"/>
          </a:p>
        </p:txBody>
      </p:sp>
      <p:sp>
        <p:nvSpPr>
          <p:cNvPr id="79" name="Shape 77"/>
          <p:cNvSpPr/>
          <p:nvPr/>
        </p:nvSpPr>
        <p:spPr>
          <a:xfrm>
            <a:off x="182880" y="3282696"/>
            <a:ext cx="260604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0" name="Text 78"/>
          <p:cNvSpPr/>
          <p:nvPr/>
        </p:nvSpPr>
        <p:spPr>
          <a:xfrm>
            <a:off x="210312" y="3282696"/>
            <a:ext cx="256946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J-2X Test Anomalies</a:t>
            </a:r>
            <a:endParaRPr lang="en-US" sz="1100" dirty="0"/>
          </a:p>
        </p:txBody>
      </p:sp>
      <p:sp>
        <p:nvSpPr>
          <p:cNvPr id="81" name="Shape 79"/>
          <p:cNvSpPr/>
          <p:nvPr/>
        </p:nvSpPr>
        <p:spPr>
          <a:xfrm>
            <a:off x="2798064" y="3282696"/>
            <a:ext cx="914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Text 80"/>
          <p:cNvSpPr/>
          <p:nvPr/>
        </p:nvSpPr>
        <p:spPr>
          <a:xfrm>
            <a:off x="2825496" y="3282696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2008–10</a:t>
            </a:r>
            <a:endParaRPr lang="en-US" sz="1000" dirty="0"/>
          </a:p>
        </p:txBody>
      </p:sp>
      <p:sp>
        <p:nvSpPr>
          <p:cNvPr id="83" name="Shape 81"/>
          <p:cNvSpPr/>
          <p:nvPr/>
        </p:nvSpPr>
        <p:spPr>
          <a:xfrm>
            <a:off x="3721608" y="3282696"/>
            <a:ext cx="914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4" name="Text 82"/>
          <p:cNvSpPr/>
          <p:nvPr/>
        </p:nvSpPr>
        <p:spPr>
          <a:xfrm>
            <a:off x="3749040" y="3282696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85" name="Shape 83"/>
          <p:cNvSpPr/>
          <p:nvPr/>
        </p:nvSpPr>
        <p:spPr>
          <a:xfrm>
            <a:off x="4645152" y="3282696"/>
            <a:ext cx="96012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6" name="Shape 84"/>
          <p:cNvSpPr/>
          <p:nvPr/>
        </p:nvSpPr>
        <p:spPr>
          <a:xfrm>
            <a:off x="4997196" y="3438144"/>
            <a:ext cx="256032" cy="219456"/>
          </a:xfrm>
          <a:prstGeom prst="ellipse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7" name="Shape 85"/>
          <p:cNvSpPr/>
          <p:nvPr/>
        </p:nvSpPr>
        <p:spPr>
          <a:xfrm>
            <a:off x="5614416" y="3282696"/>
            <a:ext cx="914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8" name="Text 86"/>
          <p:cNvSpPr/>
          <p:nvPr/>
        </p:nvSpPr>
        <p:spPr>
          <a:xfrm>
            <a:off x="5641848" y="3282696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89" name="Shape 87"/>
          <p:cNvSpPr/>
          <p:nvPr/>
        </p:nvSpPr>
        <p:spPr>
          <a:xfrm>
            <a:off x="6537960" y="3282696"/>
            <a:ext cx="914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0" name="Text 88"/>
          <p:cNvSpPr/>
          <p:nvPr/>
        </p:nvSpPr>
        <p:spPr>
          <a:xfrm>
            <a:off x="6565392" y="3282696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91" name="Shape 89"/>
          <p:cNvSpPr/>
          <p:nvPr/>
        </p:nvSpPr>
        <p:spPr>
          <a:xfrm>
            <a:off x="7461504" y="3282696"/>
            <a:ext cx="8686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2" name="Text 90"/>
          <p:cNvSpPr/>
          <p:nvPr/>
        </p:nvSpPr>
        <p:spPr>
          <a:xfrm>
            <a:off x="7488936" y="3282696"/>
            <a:ext cx="83210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93" name="Shape 91"/>
          <p:cNvSpPr/>
          <p:nvPr/>
        </p:nvSpPr>
        <p:spPr>
          <a:xfrm>
            <a:off x="8339328" y="3282696"/>
            <a:ext cx="8229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4" name="Shape 92"/>
          <p:cNvSpPr/>
          <p:nvPr/>
        </p:nvSpPr>
        <p:spPr>
          <a:xfrm>
            <a:off x="8622792" y="3438144"/>
            <a:ext cx="256032" cy="219456"/>
          </a:xfrm>
          <a:prstGeom prst="ellipse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5" name="Shape 93"/>
          <p:cNvSpPr/>
          <p:nvPr/>
        </p:nvSpPr>
        <p:spPr>
          <a:xfrm>
            <a:off x="9171432" y="3282696"/>
            <a:ext cx="214884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6" name="Text 94"/>
          <p:cNvSpPr/>
          <p:nvPr/>
        </p:nvSpPr>
        <p:spPr>
          <a:xfrm>
            <a:off x="9198864" y="3282696"/>
            <a:ext cx="211226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Hard-start / ignition sequencing</a:t>
            </a:r>
            <a:endParaRPr lang="en-US" sz="1100" dirty="0"/>
          </a:p>
        </p:txBody>
      </p:sp>
      <p:sp>
        <p:nvSpPr>
          <p:cNvPr id="97" name="Shape 95"/>
          <p:cNvSpPr/>
          <p:nvPr/>
        </p:nvSpPr>
        <p:spPr>
          <a:xfrm>
            <a:off x="182880" y="3867912"/>
            <a:ext cx="260604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8" name="Text 96"/>
          <p:cNvSpPr/>
          <p:nvPr/>
        </p:nvSpPr>
        <p:spPr>
          <a:xfrm>
            <a:off x="210312" y="3867912"/>
            <a:ext cx="256946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 9 CRS-7</a:t>
            </a:r>
            <a:endParaRPr lang="en-US" sz="1100" dirty="0"/>
          </a:p>
        </p:txBody>
      </p:sp>
      <p:sp>
        <p:nvSpPr>
          <p:cNvPr id="99" name="Shape 97"/>
          <p:cNvSpPr/>
          <p:nvPr/>
        </p:nvSpPr>
        <p:spPr>
          <a:xfrm>
            <a:off x="2798064" y="3867912"/>
            <a:ext cx="91440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0" name="Text 98"/>
          <p:cNvSpPr/>
          <p:nvPr/>
        </p:nvSpPr>
        <p:spPr>
          <a:xfrm>
            <a:off x="2825496" y="3867912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</a:t>
            </a:r>
            <a:endParaRPr lang="en-US" sz="1000" dirty="0"/>
          </a:p>
        </p:txBody>
      </p:sp>
      <p:sp>
        <p:nvSpPr>
          <p:cNvPr id="101" name="Shape 99"/>
          <p:cNvSpPr/>
          <p:nvPr/>
        </p:nvSpPr>
        <p:spPr>
          <a:xfrm>
            <a:off x="3721608" y="3867912"/>
            <a:ext cx="91440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2" name="Shape 100"/>
          <p:cNvSpPr/>
          <p:nvPr/>
        </p:nvSpPr>
        <p:spPr>
          <a:xfrm>
            <a:off x="4050792" y="4023360"/>
            <a:ext cx="256032" cy="219456"/>
          </a:xfrm>
          <a:prstGeom prst="ellipse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3" name="Shape 101"/>
          <p:cNvSpPr/>
          <p:nvPr/>
        </p:nvSpPr>
        <p:spPr>
          <a:xfrm>
            <a:off x="4645152" y="3867912"/>
            <a:ext cx="96012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4" name="Text 102"/>
          <p:cNvSpPr/>
          <p:nvPr/>
        </p:nvSpPr>
        <p:spPr>
          <a:xfrm>
            <a:off x="4672584" y="3867912"/>
            <a:ext cx="92354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05" name="Shape 103"/>
          <p:cNvSpPr/>
          <p:nvPr/>
        </p:nvSpPr>
        <p:spPr>
          <a:xfrm>
            <a:off x="5614416" y="3867912"/>
            <a:ext cx="91440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6" name="Shape 104"/>
          <p:cNvSpPr/>
          <p:nvPr/>
        </p:nvSpPr>
        <p:spPr>
          <a:xfrm>
            <a:off x="5943600" y="4023360"/>
            <a:ext cx="256032" cy="219456"/>
          </a:xfrm>
          <a:prstGeom prst="ellipse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7" name="Shape 105"/>
          <p:cNvSpPr/>
          <p:nvPr/>
        </p:nvSpPr>
        <p:spPr>
          <a:xfrm>
            <a:off x="6537960" y="3867912"/>
            <a:ext cx="91440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8" name="Text 106"/>
          <p:cNvSpPr/>
          <p:nvPr/>
        </p:nvSpPr>
        <p:spPr>
          <a:xfrm>
            <a:off x="6565392" y="3867912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09" name="Shape 107"/>
          <p:cNvSpPr/>
          <p:nvPr/>
        </p:nvSpPr>
        <p:spPr>
          <a:xfrm>
            <a:off x="7461504" y="3867912"/>
            <a:ext cx="86868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0" name="Text 108"/>
          <p:cNvSpPr/>
          <p:nvPr/>
        </p:nvSpPr>
        <p:spPr>
          <a:xfrm>
            <a:off x="7488936" y="3867912"/>
            <a:ext cx="83210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11" name="Shape 109"/>
          <p:cNvSpPr/>
          <p:nvPr/>
        </p:nvSpPr>
        <p:spPr>
          <a:xfrm>
            <a:off x="8339328" y="3867912"/>
            <a:ext cx="82296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2" name="Text 110"/>
          <p:cNvSpPr/>
          <p:nvPr/>
        </p:nvSpPr>
        <p:spPr>
          <a:xfrm>
            <a:off x="8366760" y="3867912"/>
            <a:ext cx="78638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13" name="Shape 111"/>
          <p:cNvSpPr/>
          <p:nvPr/>
        </p:nvSpPr>
        <p:spPr>
          <a:xfrm>
            <a:off x="9171432" y="3867912"/>
            <a:ext cx="214884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4" name="Text 112"/>
          <p:cNvSpPr/>
          <p:nvPr/>
        </p:nvSpPr>
        <p:spPr>
          <a:xfrm>
            <a:off x="9198864" y="3867912"/>
            <a:ext cx="211226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Structural strut failure</a:t>
            </a:r>
            <a:endParaRPr lang="en-US" sz="1100" dirty="0"/>
          </a:p>
        </p:txBody>
      </p:sp>
      <p:sp>
        <p:nvSpPr>
          <p:cNvPr id="115" name="Shape 113"/>
          <p:cNvSpPr/>
          <p:nvPr/>
        </p:nvSpPr>
        <p:spPr>
          <a:xfrm>
            <a:off x="182880" y="4453128"/>
            <a:ext cx="260604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6" name="Text 114"/>
          <p:cNvSpPr/>
          <p:nvPr/>
        </p:nvSpPr>
        <p:spPr>
          <a:xfrm>
            <a:off x="210312" y="4453128"/>
            <a:ext cx="256946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Falcon 9 AMOS-6</a:t>
            </a:r>
            <a:endParaRPr lang="en-US" sz="1100" dirty="0"/>
          </a:p>
        </p:txBody>
      </p:sp>
      <p:sp>
        <p:nvSpPr>
          <p:cNvPr id="117" name="Shape 115"/>
          <p:cNvSpPr/>
          <p:nvPr/>
        </p:nvSpPr>
        <p:spPr>
          <a:xfrm>
            <a:off x="2798064" y="4453128"/>
            <a:ext cx="914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8" name="Text 116"/>
          <p:cNvSpPr/>
          <p:nvPr/>
        </p:nvSpPr>
        <p:spPr>
          <a:xfrm>
            <a:off x="2825496" y="4453128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</a:t>
            </a:r>
            <a:endParaRPr lang="en-US" sz="1000" dirty="0"/>
          </a:p>
        </p:txBody>
      </p:sp>
      <p:sp>
        <p:nvSpPr>
          <p:cNvPr id="119" name="Shape 117"/>
          <p:cNvSpPr/>
          <p:nvPr/>
        </p:nvSpPr>
        <p:spPr>
          <a:xfrm>
            <a:off x="3721608" y="4453128"/>
            <a:ext cx="914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0" name="Shape 118"/>
          <p:cNvSpPr/>
          <p:nvPr/>
        </p:nvSpPr>
        <p:spPr>
          <a:xfrm>
            <a:off x="4050792" y="4608576"/>
            <a:ext cx="256032" cy="219456"/>
          </a:xfrm>
          <a:prstGeom prst="ellipse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1" name="Shape 119"/>
          <p:cNvSpPr/>
          <p:nvPr/>
        </p:nvSpPr>
        <p:spPr>
          <a:xfrm>
            <a:off x="4645152" y="4453128"/>
            <a:ext cx="96012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2" name="Text 120"/>
          <p:cNvSpPr/>
          <p:nvPr/>
        </p:nvSpPr>
        <p:spPr>
          <a:xfrm>
            <a:off x="4672584" y="4453128"/>
            <a:ext cx="92354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23" name="Shape 121"/>
          <p:cNvSpPr/>
          <p:nvPr/>
        </p:nvSpPr>
        <p:spPr>
          <a:xfrm>
            <a:off x="5614416" y="4453128"/>
            <a:ext cx="914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4" name="Text 122"/>
          <p:cNvSpPr/>
          <p:nvPr/>
        </p:nvSpPr>
        <p:spPr>
          <a:xfrm>
            <a:off x="5641848" y="4453128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25" name="Shape 123"/>
          <p:cNvSpPr/>
          <p:nvPr/>
        </p:nvSpPr>
        <p:spPr>
          <a:xfrm>
            <a:off x="6537960" y="4453128"/>
            <a:ext cx="914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6" name="Text 124"/>
          <p:cNvSpPr/>
          <p:nvPr/>
        </p:nvSpPr>
        <p:spPr>
          <a:xfrm>
            <a:off x="6565392" y="4453128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27" name="Shape 125"/>
          <p:cNvSpPr/>
          <p:nvPr/>
        </p:nvSpPr>
        <p:spPr>
          <a:xfrm>
            <a:off x="7461504" y="4453128"/>
            <a:ext cx="8686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8" name="Text 126"/>
          <p:cNvSpPr/>
          <p:nvPr/>
        </p:nvSpPr>
        <p:spPr>
          <a:xfrm>
            <a:off x="7488936" y="4453128"/>
            <a:ext cx="83210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29" name="Shape 127"/>
          <p:cNvSpPr/>
          <p:nvPr/>
        </p:nvSpPr>
        <p:spPr>
          <a:xfrm>
            <a:off x="8339328" y="4453128"/>
            <a:ext cx="8229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0" name="Text 128"/>
          <p:cNvSpPr/>
          <p:nvPr/>
        </p:nvSpPr>
        <p:spPr>
          <a:xfrm>
            <a:off x="8366760" y="4453128"/>
            <a:ext cx="78638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31" name="Shape 129"/>
          <p:cNvSpPr/>
          <p:nvPr/>
        </p:nvSpPr>
        <p:spPr>
          <a:xfrm>
            <a:off x="9171432" y="4453128"/>
            <a:ext cx="214884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2" name="Text 130"/>
          <p:cNvSpPr/>
          <p:nvPr/>
        </p:nvSpPr>
        <p:spPr>
          <a:xfrm>
            <a:off x="9198864" y="4453128"/>
            <a:ext cx="211226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COPV oxygen entrapment</a:t>
            </a:r>
            <a:endParaRPr lang="en-US" sz="1100" dirty="0"/>
          </a:p>
        </p:txBody>
      </p:sp>
      <p:sp>
        <p:nvSpPr>
          <p:cNvPr id="133" name="Shape 131"/>
          <p:cNvSpPr/>
          <p:nvPr/>
        </p:nvSpPr>
        <p:spPr>
          <a:xfrm>
            <a:off x="182880" y="5038344"/>
            <a:ext cx="260604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4" name="Text 132"/>
          <p:cNvSpPr/>
          <p:nvPr/>
        </p:nvSpPr>
        <p:spPr>
          <a:xfrm>
            <a:off x="210312" y="5038344"/>
            <a:ext cx="256946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Starship IFT-1</a:t>
            </a:r>
            <a:endParaRPr lang="en-US" sz="1100" dirty="0"/>
          </a:p>
        </p:txBody>
      </p:sp>
      <p:sp>
        <p:nvSpPr>
          <p:cNvPr id="135" name="Shape 133"/>
          <p:cNvSpPr/>
          <p:nvPr/>
        </p:nvSpPr>
        <p:spPr>
          <a:xfrm>
            <a:off x="2798064" y="5038344"/>
            <a:ext cx="91440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6" name="Text 134"/>
          <p:cNvSpPr/>
          <p:nvPr/>
        </p:nvSpPr>
        <p:spPr>
          <a:xfrm>
            <a:off x="2825496" y="5038344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</a:t>
            </a:r>
            <a:endParaRPr lang="en-US" sz="1000" dirty="0"/>
          </a:p>
        </p:txBody>
      </p:sp>
      <p:sp>
        <p:nvSpPr>
          <p:cNvPr id="137" name="Shape 135"/>
          <p:cNvSpPr/>
          <p:nvPr/>
        </p:nvSpPr>
        <p:spPr>
          <a:xfrm>
            <a:off x="3721608" y="5038344"/>
            <a:ext cx="91440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8" name="Text 136"/>
          <p:cNvSpPr/>
          <p:nvPr/>
        </p:nvSpPr>
        <p:spPr>
          <a:xfrm>
            <a:off x="3749040" y="5038344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39" name="Shape 137"/>
          <p:cNvSpPr/>
          <p:nvPr/>
        </p:nvSpPr>
        <p:spPr>
          <a:xfrm>
            <a:off x="4645152" y="5038344"/>
            <a:ext cx="96012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0" name="Shape 138"/>
          <p:cNvSpPr/>
          <p:nvPr/>
        </p:nvSpPr>
        <p:spPr>
          <a:xfrm>
            <a:off x="4997196" y="5193792"/>
            <a:ext cx="256032" cy="219456"/>
          </a:xfrm>
          <a:prstGeom prst="ellipse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1" name="Shape 139"/>
          <p:cNvSpPr/>
          <p:nvPr/>
        </p:nvSpPr>
        <p:spPr>
          <a:xfrm>
            <a:off x="5614416" y="5038344"/>
            <a:ext cx="91440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2" name="Shape 140"/>
          <p:cNvSpPr/>
          <p:nvPr/>
        </p:nvSpPr>
        <p:spPr>
          <a:xfrm>
            <a:off x="5943600" y="5193792"/>
            <a:ext cx="256032" cy="219456"/>
          </a:xfrm>
          <a:prstGeom prst="ellipse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3" name="Shape 141"/>
          <p:cNvSpPr/>
          <p:nvPr/>
        </p:nvSpPr>
        <p:spPr>
          <a:xfrm>
            <a:off x="6537960" y="5038344"/>
            <a:ext cx="91440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4" name="Shape 142"/>
          <p:cNvSpPr/>
          <p:nvPr/>
        </p:nvSpPr>
        <p:spPr>
          <a:xfrm>
            <a:off x="6867144" y="5193792"/>
            <a:ext cx="256032" cy="219456"/>
          </a:xfrm>
          <a:prstGeom prst="ellipse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5" name="Shape 143"/>
          <p:cNvSpPr/>
          <p:nvPr/>
        </p:nvSpPr>
        <p:spPr>
          <a:xfrm>
            <a:off x="7461504" y="5038344"/>
            <a:ext cx="86868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6" name="Shape 144"/>
          <p:cNvSpPr/>
          <p:nvPr/>
        </p:nvSpPr>
        <p:spPr>
          <a:xfrm>
            <a:off x="7767828" y="5193792"/>
            <a:ext cx="256032" cy="219456"/>
          </a:xfrm>
          <a:prstGeom prst="ellipse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7" name="Shape 145"/>
          <p:cNvSpPr/>
          <p:nvPr/>
        </p:nvSpPr>
        <p:spPr>
          <a:xfrm>
            <a:off x="8339328" y="5038344"/>
            <a:ext cx="82296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8" name="Text 146"/>
          <p:cNvSpPr/>
          <p:nvPr/>
        </p:nvSpPr>
        <p:spPr>
          <a:xfrm>
            <a:off x="8366760" y="5038344"/>
            <a:ext cx="78638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49" name="Shape 147"/>
          <p:cNvSpPr/>
          <p:nvPr/>
        </p:nvSpPr>
        <p:spPr>
          <a:xfrm>
            <a:off x="9171432" y="5038344"/>
            <a:ext cx="2148840" cy="530352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0" name="Text 148"/>
          <p:cNvSpPr/>
          <p:nvPr/>
        </p:nvSpPr>
        <p:spPr>
          <a:xfrm>
            <a:off x="9198864" y="5038344"/>
            <a:ext cx="211226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Multi-engine failure + pad damage</a:t>
            </a:r>
            <a:endParaRPr lang="en-US" sz="1100" dirty="0"/>
          </a:p>
        </p:txBody>
      </p:sp>
      <p:sp>
        <p:nvSpPr>
          <p:cNvPr id="151" name="Shape 149"/>
          <p:cNvSpPr/>
          <p:nvPr/>
        </p:nvSpPr>
        <p:spPr>
          <a:xfrm>
            <a:off x="182880" y="5623560"/>
            <a:ext cx="260604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2" name="Text 150"/>
          <p:cNvSpPr/>
          <p:nvPr/>
        </p:nvSpPr>
        <p:spPr>
          <a:xfrm>
            <a:off x="210312" y="5623560"/>
            <a:ext cx="256946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Starship IFT-2</a:t>
            </a:r>
            <a:endParaRPr lang="en-US" sz="1100" dirty="0"/>
          </a:p>
        </p:txBody>
      </p:sp>
      <p:sp>
        <p:nvSpPr>
          <p:cNvPr id="153" name="Shape 151"/>
          <p:cNvSpPr/>
          <p:nvPr/>
        </p:nvSpPr>
        <p:spPr>
          <a:xfrm>
            <a:off x="2798064" y="5623560"/>
            <a:ext cx="914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4" name="Text 152"/>
          <p:cNvSpPr/>
          <p:nvPr/>
        </p:nvSpPr>
        <p:spPr>
          <a:xfrm>
            <a:off x="2825496" y="5623560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</a:t>
            </a:r>
            <a:endParaRPr lang="en-US" sz="1000" dirty="0"/>
          </a:p>
        </p:txBody>
      </p:sp>
      <p:sp>
        <p:nvSpPr>
          <p:cNvPr id="155" name="Shape 153"/>
          <p:cNvSpPr/>
          <p:nvPr/>
        </p:nvSpPr>
        <p:spPr>
          <a:xfrm>
            <a:off x="3721608" y="5623560"/>
            <a:ext cx="914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6" name="Shape 154"/>
          <p:cNvSpPr/>
          <p:nvPr/>
        </p:nvSpPr>
        <p:spPr>
          <a:xfrm>
            <a:off x="4050792" y="5779008"/>
            <a:ext cx="256032" cy="219456"/>
          </a:xfrm>
          <a:prstGeom prst="ellipse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7" name="Shape 155"/>
          <p:cNvSpPr/>
          <p:nvPr/>
        </p:nvSpPr>
        <p:spPr>
          <a:xfrm>
            <a:off x="4645152" y="5623560"/>
            <a:ext cx="96012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8" name="Text 156"/>
          <p:cNvSpPr/>
          <p:nvPr/>
        </p:nvSpPr>
        <p:spPr>
          <a:xfrm>
            <a:off x="4672584" y="5623560"/>
            <a:ext cx="92354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59" name="Shape 157"/>
          <p:cNvSpPr/>
          <p:nvPr/>
        </p:nvSpPr>
        <p:spPr>
          <a:xfrm>
            <a:off x="5614416" y="5623560"/>
            <a:ext cx="914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0" name="Text 158"/>
          <p:cNvSpPr/>
          <p:nvPr/>
        </p:nvSpPr>
        <p:spPr>
          <a:xfrm>
            <a:off x="5641848" y="5623560"/>
            <a:ext cx="87782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61" name="Shape 159"/>
          <p:cNvSpPr/>
          <p:nvPr/>
        </p:nvSpPr>
        <p:spPr>
          <a:xfrm>
            <a:off x="6537960" y="5623560"/>
            <a:ext cx="91440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2" name="Shape 160"/>
          <p:cNvSpPr/>
          <p:nvPr/>
        </p:nvSpPr>
        <p:spPr>
          <a:xfrm>
            <a:off x="6867144" y="5779008"/>
            <a:ext cx="256032" cy="219456"/>
          </a:xfrm>
          <a:prstGeom prst="ellipse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3" name="Shape 161"/>
          <p:cNvSpPr/>
          <p:nvPr/>
        </p:nvSpPr>
        <p:spPr>
          <a:xfrm>
            <a:off x="7461504" y="5623560"/>
            <a:ext cx="86868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4" name="Text 162"/>
          <p:cNvSpPr/>
          <p:nvPr/>
        </p:nvSpPr>
        <p:spPr>
          <a:xfrm>
            <a:off x="7488936" y="5623560"/>
            <a:ext cx="83210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65" name="Shape 163"/>
          <p:cNvSpPr/>
          <p:nvPr/>
        </p:nvSpPr>
        <p:spPr>
          <a:xfrm>
            <a:off x="8339328" y="5623560"/>
            <a:ext cx="8229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6" name="Text 164"/>
          <p:cNvSpPr/>
          <p:nvPr/>
        </p:nvSpPr>
        <p:spPr>
          <a:xfrm>
            <a:off x="8366760" y="5623560"/>
            <a:ext cx="78638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167" name="Shape 165"/>
          <p:cNvSpPr/>
          <p:nvPr/>
        </p:nvSpPr>
        <p:spPr>
          <a:xfrm>
            <a:off x="9171432" y="5623560"/>
            <a:ext cx="214884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8" name="Text 166"/>
          <p:cNvSpPr/>
          <p:nvPr/>
        </p:nvSpPr>
        <p:spPr>
          <a:xfrm>
            <a:off x="9198864" y="5623560"/>
            <a:ext cx="2112264" cy="53035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 leak + attitude ctrl loss</a:t>
            </a:r>
            <a:endParaRPr lang="en-US" sz="1100" dirty="0"/>
          </a:p>
        </p:txBody>
      </p:sp>
      <p:sp>
        <p:nvSpPr>
          <p:cNvPr id="169" name="Text 167"/>
          <p:cNvSpPr/>
          <p:nvPr/>
        </p:nvSpPr>
        <p:spPr>
          <a:xfrm>
            <a:off x="454587" y="6309360"/>
            <a:ext cx="1170432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 = Primary contributing branch (purple = accumulated fatigue)    Sources: NASA LLIS, SpaceX FAA mishap reports, AIAA conference papers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961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A6B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Acronyms &amp; Abbreviations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9646920" y="0"/>
            <a:ext cx="2331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i="1" dirty="0">
                <a:solidFill>
                  <a:srgbClr val="1A5F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0" y="621792"/>
            <a:ext cx="12161520" cy="0"/>
          </a:xfrm>
          <a:prstGeom prst="line">
            <a:avLst/>
          </a:prstGeom>
          <a:noFill/>
          <a:ln w="25400">
            <a:solidFill>
              <a:srgbClr val="E860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28600" y="768096"/>
            <a:ext cx="37490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01752" y="768096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AIAA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188720" y="768096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American Institute of Aeronautics and Astronautics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28600" y="1289304"/>
            <a:ext cx="3749040" cy="493776"/>
          </a:xfrm>
          <a:prstGeom prst="rect">
            <a:avLst/>
          </a:prstGeom>
          <a:solidFill>
            <a:srgbClr val="E0F4F5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01752" y="1289304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BLEVE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188720" y="1289304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Boiling Liquid Expanding Vapor Explosion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28600" y="1810512"/>
            <a:ext cx="37490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01752" y="1810512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COPV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188720" y="1810512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Composite Overwrap Pressure Vessel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28600" y="2331720"/>
            <a:ext cx="3749040" cy="493776"/>
          </a:xfrm>
          <a:prstGeom prst="rect">
            <a:avLst/>
          </a:prstGeom>
          <a:solidFill>
            <a:srgbClr val="E0F4F5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01752" y="2331720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188720" y="2331720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Resupply Services (SpaceX/NASA ISS missions)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28600" y="2852928"/>
            <a:ext cx="37490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301752" y="2852928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EMI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188720" y="2852928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Electromagnetic Interference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28600" y="3374136"/>
            <a:ext cx="3749040" cy="493776"/>
          </a:xfrm>
          <a:prstGeom prst="rect">
            <a:avLst/>
          </a:prstGeom>
          <a:solidFill>
            <a:srgbClr val="E0F4F5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01752" y="3374136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FAA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1188720" y="3374136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Federal Aviation Administration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28600" y="3895344"/>
            <a:ext cx="37490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01752" y="3895344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FOD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1188720" y="3895344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Foreign Object Damage / Debris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28600" y="4416552"/>
            <a:ext cx="3749040" cy="493776"/>
          </a:xfrm>
          <a:prstGeom prst="rect">
            <a:avLst/>
          </a:prstGeom>
          <a:solidFill>
            <a:srgbClr val="E0F4F5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301752" y="4416552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FTS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1188720" y="4416552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Flight Termination System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228600" y="4937760"/>
            <a:ext cx="37490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301752" y="4937760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GSE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1188720" y="4937760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Ground Support Equipment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228600" y="5458968"/>
            <a:ext cx="3749040" cy="493776"/>
          </a:xfrm>
          <a:prstGeom prst="rect">
            <a:avLst/>
          </a:prstGeom>
          <a:solidFill>
            <a:srgbClr val="E0F4F5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301752" y="5458968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1188720" y="5458968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Helium (pressurant gas)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160520" y="768096"/>
            <a:ext cx="37490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233672" y="768096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IFT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120640" y="768096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Integrated Flight Test (Starship)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4160520" y="1289304"/>
            <a:ext cx="3749040" cy="493776"/>
          </a:xfrm>
          <a:prstGeom prst="rect">
            <a:avLst/>
          </a:prstGeom>
          <a:solidFill>
            <a:srgbClr val="E0F4F5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4233672" y="1289304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ISS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5120640" y="1289304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Space Station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4160520" y="1810512"/>
            <a:ext cx="37490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233672" y="1810512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5120640" y="1810512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Complex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4160520" y="2331720"/>
            <a:ext cx="3749040" cy="493776"/>
          </a:xfrm>
          <a:prstGeom prst="rect">
            <a:avLst/>
          </a:prstGeom>
          <a:solidFill>
            <a:srgbClr val="E0F4F5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4233672" y="2331720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LH₂</a:t>
            </a:r>
            <a:endParaRPr lang="en-US" sz="1100" dirty="0"/>
          </a:p>
        </p:txBody>
      </p:sp>
      <p:sp>
        <p:nvSpPr>
          <p:cNvPr id="47" name="Text 45"/>
          <p:cNvSpPr/>
          <p:nvPr/>
        </p:nvSpPr>
        <p:spPr>
          <a:xfrm>
            <a:off x="5120640" y="2331720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 Hydrogen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4160520" y="2852928"/>
            <a:ext cx="37490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4233672" y="2852928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LLIS</a:t>
            </a:r>
            <a:endParaRPr lang="en-US" sz="1100" dirty="0"/>
          </a:p>
        </p:txBody>
      </p:sp>
      <p:sp>
        <p:nvSpPr>
          <p:cNvPr id="50" name="Text 48"/>
          <p:cNvSpPr/>
          <p:nvPr/>
        </p:nvSpPr>
        <p:spPr>
          <a:xfrm>
            <a:off x="5120640" y="2852928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Lessons Learned Information System (NASA)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4160520" y="3374136"/>
            <a:ext cx="3749040" cy="493776"/>
          </a:xfrm>
          <a:prstGeom prst="rect">
            <a:avLst/>
          </a:prstGeom>
          <a:solidFill>
            <a:srgbClr val="E0F4F5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4233672" y="3374136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LOX</a:t>
            </a:r>
            <a:endParaRPr lang="en-US" sz="1100" dirty="0"/>
          </a:p>
        </p:txBody>
      </p:sp>
      <p:sp>
        <p:nvSpPr>
          <p:cNvPr id="53" name="Text 51"/>
          <p:cNvSpPr/>
          <p:nvPr/>
        </p:nvSpPr>
        <p:spPr>
          <a:xfrm>
            <a:off x="5120640" y="3374136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 Oxygen</a:t>
            </a:r>
            <a:endParaRPr lang="en-US" sz="1100" dirty="0"/>
          </a:p>
        </p:txBody>
      </p:sp>
      <p:sp>
        <p:nvSpPr>
          <p:cNvPr id="54" name="Shape 52"/>
          <p:cNvSpPr/>
          <p:nvPr/>
        </p:nvSpPr>
        <p:spPr>
          <a:xfrm>
            <a:off x="4160520" y="3895344"/>
            <a:ext cx="37490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4233672" y="3895344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LV</a:t>
            </a:r>
            <a:endParaRPr lang="en-US" sz="1100" dirty="0"/>
          </a:p>
        </p:txBody>
      </p:sp>
      <p:sp>
        <p:nvSpPr>
          <p:cNvPr id="56" name="Text 54"/>
          <p:cNvSpPr/>
          <p:nvPr/>
        </p:nvSpPr>
        <p:spPr>
          <a:xfrm>
            <a:off x="5120640" y="3895344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Vehicle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4160520" y="4416552"/>
            <a:ext cx="3749040" cy="493776"/>
          </a:xfrm>
          <a:prstGeom prst="rect">
            <a:avLst/>
          </a:prstGeom>
          <a:solidFill>
            <a:srgbClr val="E0F4F5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4233672" y="4416552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MIL-STD</a:t>
            </a:r>
            <a:endParaRPr lang="en-US" sz="1100" dirty="0"/>
          </a:p>
        </p:txBody>
      </p:sp>
      <p:sp>
        <p:nvSpPr>
          <p:cNvPr id="59" name="Text 57"/>
          <p:cNvSpPr/>
          <p:nvPr/>
        </p:nvSpPr>
        <p:spPr>
          <a:xfrm>
            <a:off x="5120640" y="4416552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Military Standard</a:t>
            </a:r>
            <a:endParaRPr lang="en-US" sz="1100" dirty="0"/>
          </a:p>
        </p:txBody>
      </p:sp>
      <p:sp>
        <p:nvSpPr>
          <p:cNvPr id="60" name="Shape 58"/>
          <p:cNvSpPr/>
          <p:nvPr/>
        </p:nvSpPr>
        <p:spPr>
          <a:xfrm>
            <a:off x="4160520" y="4937760"/>
            <a:ext cx="37490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4233672" y="4937760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MSFC</a:t>
            </a:r>
            <a:endParaRPr lang="en-US" sz="1100" dirty="0"/>
          </a:p>
        </p:txBody>
      </p:sp>
      <p:sp>
        <p:nvSpPr>
          <p:cNvPr id="62" name="Text 60"/>
          <p:cNvSpPr/>
          <p:nvPr/>
        </p:nvSpPr>
        <p:spPr>
          <a:xfrm>
            <a:off x="5120640" y="4937760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Marshall Space Flight Center</a:t>
            </a:r>
            <a:endParaRPr lang="en-US" sz="1100" dirty="0"/>
          </a:p>
        </p:txBody>
      </p:sp>
      <p:sp>
        <p:nvSpPr>
          <p:cNvPr id="63" name="Shape 61"/>
          <p:cNvSpPr/>
          <p:nvPr/>
        </p:nvSpPr>
        <p:spPr>
          <a:xfrm>
            <a:off x="4160520" y="5458968"/>
            <a:ext cx="3749040" cy="493776"/>
          </a:xfrm>
          <a:prstGeom prst="rect">
            <a:avLst/>
          </a:prstGeom>
          <a:solidFill>
            <a:srgbClr val="E0F4F5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Text 62"/>
          <p:cNvSpPr/>
          <p:nvPr/>
        </p:nvSpPr>
        <p:spPr>
          <a:xfrm>
            <a:off x="4233672" y="5458968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</a:t>
            </a:r>
            <a:endParaRPr lang="en-US" sz="1100" dirty="0"/>
          </a:p>
        </p:txBody>
      </p:sp>
      <p:sp>
        <p:nvSpPr>
          <p:cNvPr id="65" name="Text 63"/>
          <p:cNvSpPr/>
          <p:nvPr/>
        </p:nvSpPr>
        <p:spPr>
          <a:xfrm>
            <a:off x="5120640" y="5458968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Aeronautics and Space Administration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8092440" y="768096"/>
            <a:ext cx="37490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8165592" y="768096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NASA-STD</a:t>
            </a:r>
            <a:endParaRPr lang="en-US" sz="1100" dirty="0"/>
          </a:p>
        </p:txBody>
      </p:sp>
      <p:sp>
        <p:nvSpPr>
          <p:cNvPr id="68" name="Text 66"/>
          <p:cNvSpPr/>
          <p:nvPr/>
        </p:nvSpPr>
        <p:spPr>
          <a:xfrm>
            <a:off x="9052560" y="768096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Technical Standard</a:t>
            </a:r>
            <a:endParaRPr lang="en-US" sz="1100" dirty="0"/>
          </a:p>
        </p:txBody>
      </p:sp>
      <p:sp>
        <p:nvSpPr>
          <p:cNvPr id="69" name="Shape 67"/>
          <p:cNvSpPr/>
          <p:nvPr/>
        </p:nvSpPr>
        <p:spPr>
          <a:xfrm>
            <a:off x="8092440" y="1289304"/>
            <a:ext cx="3749040" cy="493776"/>
          </a:xfrm>
          <a:prstGeom prst="rect">
            <a:avLst/>
          </a:prstGeom>
          <a:solidFill>
            <a:srgbClr val="E0F4F5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Text 68"/>
          <p:cNvSpPr/>
          <p:nvPr/>
        </p:nvSpPr>
        <p:spPr>
          <a:xfrm>
            <a:off x="8165592" y="1289304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NDT</a:t>
            </a:r>
            <a:endParaRPr lang="en-US" sz="1100" dirty="0"/>
          </a:p>
        </p:txBody>
      </p:sp>
      <p:sp>
        <p:nvSpPr>
          <p:cNvPr id="71" name="Text 69"/>
          <p:cNvSpPr/>
          <p:nvPr/>
        </p:nvSpPr>
        <p:spPr>
          <a:xfrm>
            <a:off x="9052560" y="1289304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Non-Destructive Testing / Inspection</a:t>
            </a:r>
            <a:endParaRPr lang="en-US" sz="1100" dirty="0"/>
          </a:p>
        </p:txBody>
      </p:sp>
      <p:sp>
        <p:nvSpPr>
          <p:cNvPr id="72" name="Shape 70"/>
          <p:cNvSpPr/>
          <p:nvPr/>
        </p:nvSpPr>
        <p:spPr>
          <a:xfrm>
            <a:off x="8092440" y="1810512"/>
            <a:ext cx="37490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Text 71"/>
          <p:cNvSpPr/>
          <p:nvPr/>
        </p:nvSpPr>
        <p:spPr>
          <a:xfrm>
            <a:off x="8165592" y="1810512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RP-1</a:t>
            </a:r>
            <a:endParaRPr lang="en-US" sz="1100" dirty="0"/>
          </a:p>
        </p:txBody>
      </p:sp>
      <p:sp>
        <p:nvSpPr>
          <p:cNvPr id="74" name="Text 72"/>
          <p:cNvSpPr/>
          <p:nvPr/>
        </p:nvSpPr>
        <p:spPr>
          <a:xfrm>
            <a:off x="9052560" y="1810512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Rocket Propellant-1 (highly refined kerosene)</a:t>
            </a:r>
            <a:endParaRPr lang="en-US" sz="1100" dirty="0"/>
          </a:p>
        </p:txBody>
      </p:sp>
      <p:sp>
        <p:nvSpPr>
          <p:cNvPr id="75" name="Shape 73"/>
          <p:cNvSpPr/>
          <p:nvPr/>
        </p:nvSpPr>
        <p:spPr>
          <a:xfrm>
            <a:off x="8092440" y="2331720"/>
            <a:ext cx="3749040" cy="493776"/>
          </a:xfrm>
          <a:prstGeom prst="rect">
            <a:avLst/>
          </a:prstGeom>
          <a:solidFill>
            <a:srgbClr val="E0F4F5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6" name="Text 74"/>
          <p:cNvSpPr/>
          <p:nvPr/>
        </p:nvSpPr>
        <p:spPr>
          <a:xfrm>
            <a:off x="8165592" y="2331720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RCS</a:t>
            </a:r>
            <a:endParaRPr lang="en-US" sz="1100" dirty="0"/>
          </a:p>
        </p:txBody>
      </p:sp>
      <p:sp>
        <p:nvSpPr>
          <p:cNvPr id="77" name="Text 75"/>
          <p:cNvSpPr/>
          <p:nvPr/>
        </p:nvSpPr>
        <p:spPr>
          <a:xfrm>
            <a:off x="9052560" y="2331720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Reaction Control System</a:t>
            </a:r>
            <a:endParaRPr lang="en-US" sz="1100" dirty="0"/>
          </a:p>
        </p:txBody>
      </p:sp>
      <p:sp>
        <p:nvSpPr>
          <p:cNvPr id="78" name="Shape 76"/>
          <p:cNvSpPr/>
          <p:nvPr/>
        </p:nvSpPr>
        <p:spPr>
          <a:xfrm>
            <a:off x="8092440" y="2852928"/>
            <a:ext cx="37490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 77"/>
          <p:cNvSpPr/>
          <p:nvPr/>
        </p:nvSpPr>
        <p:spPr>
          <a:xfrm>
            <a:off x="8165592" y="2852928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RSO</a:t>
            </a:r>
            <a:endParaRPr lang="en-US" sz="1100" dirty="0"/>
          </a:p>
        </p:txBody>
      </p:sp>
      <p:sp>
        <p:nvSpPr>
          <p:cNvPr id="80" name="Text 78"/>
          <p:cNvSpPr/>
          <p:nvPr/>
        </p:nvSpPr>
        <p:spPr>
          <a:xfrm>
            <a:off x="9052560" y="2852928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Range Safety Officer</a:t>
            </a:r>
            <a:endParaRPr lang="en-US" sz="1100" dirty="0"/>
          </a:p>
        </p:txBody>
      </p:sp>
      <p:sp>
        <p:nvSpPr>
          <p:cNvPr id="81" name="Shape 79"/>
          <p:cNvSpPr/>
          <p:nvPr/>
        </p:nvSpPr>
        <p:spPr>
          <a:xfrm>
            <a:off x="8092440" y="3374136"/>
            <a:ext cx="3749040" cy="493776"/>
          </a:xfrm>
          <a:prstGeom prst="rect">
            <a:avLst/>
          </a:prstGeom>
          <a:solidFill>
            <a:srgbClr val="E0F4F5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Text 80"/>
          <p:cNvSpPr/>
          <p:nvPr/>
        </p:nvSpPr>
        <p:spPr>
          <a:xfrm>
            <a:off x="8165592" y="3374136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SDOF</a:t>
            </a:r>
            <a:endParaRPr lang="en-US" sz="1100" dirty="0"/>
          </a:p>
        </p:txBody>
      </p:sp>
      <p:sp>
        <p:nvSpPr>
          <p:cNvPr id="83" name="Text 81"/>
          <p:cNvSpPr/>
          <p:nvPr/>
        </p:nvSpPr>
        <p:spPr>
          <a:xfrm>
            <a:off x="9052560" y="3374136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Single Degree of Freedom</a:t>
            </a:r>
            <a:endParaRPr lang="en-US" sz="1100" dirty="0"/>
          </a:p>
        </p:txBody>
      </p:sp>
      <p:sp>
        <p:nvSpPr>
          <p:cNvPr id="84" name="Shape 82"/>
          <p:cNvSpPr/>
          <p:nvPr/>
        </p:nvSpPr>
        <p:spPr>
          <a:xfrm>
            <a:off x="8092440" y="3895344"/>
            <a:ext cx="37490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5" name="Text 83"/>
          <p:cNvSpPr/>
          <p:nvPr/>
        </p:nvSpPr>
        <p:spPr>
          <a:xfrm>
            <a:off x="8165592" y="3895344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S/N</a:t>
            </a:r>
            <a:endParaRPr lang="en-US" sz="1100" dirty="0"/>
          </a:p>
        </p:txBody>
      </p:sp>
      <p:sp>
        <p:nvSpPr>
          <p:cNvPr id="86" name="Text 84"/>
          <p:cNvSpPr/>
          <p:nvPr/>
        </p:nvSpPr>
        <p:spPr>
          <a:xfrm>
            <a:off x="9052560" y="3895344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Serial Number</a:t>
            </a:r>
            <a:endParaRPr lang="en-US" sz="1100" dirty="0"/>
          </a:p>
        </p:txBody>
      </p:sp>
      <p:sp>
        <p:nvSpPr>
          <p:cNvPr id="87" name="Shape 85"/>
          <p:cNvSpPr/>
          <p:nvPr/>
        </p:nvSpPr>
        <p:spPr>
          <a:xfrm>
            <a:off x="8092440" y="4416552"/>
            <a:ext cx="3749040" cy="493776"/>
          </a:xfrm>
          <a:prstGeom prst="rect">
            <a:avLst/>
          </a:prstGeom>
          <a:solidFill>
            <a:srgbClr val="E0F4F5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8" name="Text 86"/>
          <p:cNvSpPr/>
          <p:nvPr/>
        </p:nvSpPr>
        <p:spPr>
          <a:xfrm>
            <a:off x="8165592" y="4416552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</a:t>
            </a:r>
            <a:endParaRPr lang="en-US" sz="1100" dirty="0"/>
          </a:p>
        </p:txBody>
      </p:sp>
      <p:sp>
        <p:nvSpPr>
          <p:cNvPr id="89" name="Text 87"/>
          <p:cNvSpPr/>
          <p:nvPr/>
        </p:nvSpPr>
        <p:spPr>
          <a:xfrm>
            <a:off x="9052560" y="4416552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 Publication (NASA document series</a:t>
            </a: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)</a:t>
            </a:r>
            <a:endParaRPr lang="en-US" sz="1050" dirty="0"/>
          </a:p>
        </p:txBody>
      </p:sp>
      <p:sp>
        <p:nvSpPr>
          <p:cNvPr id="90" name="Shape 88"/>
          <p:cNvSpPr/>
          <p:nvPr/>
        </p:nvSpPr>
        <p:spPr>
          <a:xfrm>
            <a:off x="8092440" y="4937760"/>
            <a:ext cx="3749040" cy="493776"/>
          </a:xfrm>
          <a:prstGeom prst="rect">
            <a:avLst/>
          </a:prstGeom>
          <a:solidFill>
            <a:srgbClr val="FFFFFF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1" name="Text 89"/>
          <p:cNvSpPr/>
          <p:nvPr/>
        </p:nvSpPr>
        <p:spPr>
          <a:xfrm>
            <a:off x="8165592" y="4937760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SSC</a:t>
            </a:r>
            <a:endParaRPr lang="en-US" sz="1100" dirty="0"/>
          </a:p>
        </p:txBody>
      </p:sp>
      <p:sp>
        <p:nvSpPr>
          <p:cNvPr id="92" name="Text 90"/>
          <p:cNvSpPr/>
          <p:nvPr/>
        </p:nvSpPr>
        <p:spPr>
          <a:xfrm>
            <a:off x="9052560" y="4937760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Stennis Space Center</a:t>
            </a:r>
            <a:endParaRPr lang="en-US" sz="1100" dirty="0"/>
          </a:p>
        </p:txBody>
      </p:sp>
      <p:sp>
        <p:nvSpPr>
          <p:cNvPr id="93" name="Shape 91"/>
          <p:cNvSpPr/>
          <p:nvPr/>
        </p:nvSpPr>
        <p:spPr>
          <a:xfrm>
            <a:off x="8092440" y="5458968"/>
            <a:ext cx="3749040" cy="493776"/>
          </a:xfrm>
          <a:prstGeom prst="rect">
            <a:avLst/>
          </a:prstGeom>
          <a:solidFill>
            <a:srgbClr val="E0F4F5"/>
          </a:solidFill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4" name="Text 92"/>
          <p:cNvSpPr/>
          <p:nvPr/>
        </p:nvSpPr>
        <p:spPr>
          <a:xfrm>
            <a:off x="8165592" y="5458968"/>
            <a:ext cx="868680" cy="493776"/>
          </a:xfrm>
          <a:prstGeom prst="rect">
            <a:avLst/>
          </a:prstGeom>
          <a:noFill/>
          <a:ln/>
        </p:spPr>
        <p:txBody>
          <a:bodyPr wrap="none" lIns="38100" tIns="38100" rIns="38100" bIns="3810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V&amp;V</a:t>
            </a:r>
            <a:endParaRPr lang="en-US" sz="1100" dirty="0"/>
          </a:p>
        </p:txBody>
      </p:sp>
      <p:sp>
        <p:nvSpPr>
          <p:cNvPr id="95" name="Text 93"/>
          <p:cNvSpPr/>
          <p:nvPr/>
        </p:nvSpPr>
        <p:spPr>
          <a:xfrm>
            <a:off x="9052560" y="5458968"/>
            <a:ext cx="2715768" cy="4937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Verification and Validation</a:t>
            </a:r>
            <a:endParaRPr lang="en-US" sz="1100" dirty="0"/>
          </a:p>
        </p:txBody>
      </p:sp>
      <p:sp>
        <p:nvSpPr>
          <p:cNvPr id="96" name="Text 94"/>
          <p:cNvSpPr/>
          <p:nvPr/>
        </p:nvSpPr>
        <p:spPr>
          <a:xfrm>
            <a:off x="274320" y="6656832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Author: Tom Irvine  |  Vibrationdata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0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961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A6B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 Definition &amp; Fault Tree Assumptions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9646920" y="0"/>
            <a:ext cx="2331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i="1" dirty="0">
                <a:solidFill>
                  <a:srgbClr val="1A5F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0" y="621792"/>
            <a:ext cx="12161520" cy="0"/>
          </a:xfrm>
          <a:prstGeom prst="line">
            <a:avLst/>
          </a:prstGeom>
          <a:noFill/>
          <a:ln w="25400">
            <a:solidFill>
              <a:srgbClr val="E860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078992"/>
            <a:ext cx="5486400" cy="537667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74320" y="1078992"/>
            <a:ext cx="5486400" cy="365760"/>
          </a:xfrm>
          <a:prstGeom prst="rect">
            <a:avLst/>
          </a:prstGeom>
          <a:solidFill>
            <a:srgbClr val="1A6B72"/>
          </a:solidFill>
          <a:ln w="12700">
            <a:solidFill>
              <a:srgbClr val="1A6B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74320" y="1078992"/>
            <a:ext cx="5486400" cy="3657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84048" y="1508760"/>
            <a:ext cx="1691640" cy="5943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Vehicle type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2121408" y="1508760"/>
            <a:ext cx="3520440" cy="5943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Generic orbital-class liquid-propellant LV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84048" y="2121408"/>
            <a:ext cx="5266944" cy="0"/>
          </a:xfrm>
          <a:prstGeom prst="line">
            <a:avLst/>
          </a:prstGeom>
          <a:noFill/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84048" y="2185416"/>
            <a:ext cx="1691640" cy="5943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Propellants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2121408" y="2185416"/>
            <a:ext cx="3520440" cy="5943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Cryogenic oxidizer (LOX) + liquid fuel (RP-1 or LH₂)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84048" y="2798064"/>
            <a:ext cx="5266944" cy="0"/>
          </a:xfrm>
          <a:prstGeom prst="line">
            <a:avLst/>
          </a:prstGeom>
          <a:noFill/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84048" y="2862072"/>
            <a:ext cx="1691640" cy="5943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Configuration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2121408" y="2862072"/>
            <a:ext cx="3520440" cy="5943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Mounted vertically on launch stand, umbilicals connected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384048" y="3474720"/>
            <a:ext cx="5266944" cy="0"/>
          </a:xfrm>
          <a:prstGeom prst="line">
            <a:avLst/>
          </a:prstGeom>
          <a:noFill/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84048" y="3538728"/>
            <a:ext cx="1691640" cy="5943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objective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2075688" y="3538728"/>
            <a:ext cx="3566160" cy="5943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Static fire: full-duration or acceptance burn of stage 1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84048" y="4151376"/>
            <a:ext cx="5266944" cy="0"/>
          </a:xfrm>
          <a:prstGeom prst="line">
            <a:avLst/>
          </a:prstGeom>
          <a:noFill/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84048" y="4215384"/>
            <a:ext cx="1691640" cy="5943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history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2121408" y="4215384"/>
            <a:ext cx="3520440" cy="5943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engine individually acceptance-tested prior to integration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384048" y="4828032"/>
            <a:ext cx="5266944" cy="0"/>
          </a:xfrm>
          <a:prstGeom prst="line">
            <a:avLst/>
          </a:prstGeom>
          <a:noFill/>
          <a:ln w="635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84048" y="4892040"/>
            <a:ext cx="1691640" cy="5943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b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Failure event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2121408" y="4892040"/>
            <a:ext cx="3520440" cy="5943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Vehicle explosion shortly after engine ignition command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6126480" y="1078992"/>
            <a:ext cx="5760720" cy="537667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6126480" y="1078992"/>
            <a:ext cx="5760720" cy="365760"/>
          </a:xfrm>
          <a:prstGeom prst="rect">
            <a:avLst/>
          </a:prstGeom>
          <a:solidFill>
            <a:srgbClr val="1A6B72"/>
          </a:solidFill>
          <a:ln w="12700">
            <a:solidFill>
              <a:srgbClr val="1A6B7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126480" y="1078992"/>
            <a:ext cx="5760720" cy="3657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FAULT TREE ASSUMPTIONS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327648" y="1581912"/>
            <a:ext cx="118872" cy="118872"/>
          </a:xfrm>
          <a:prstGeom prst="ellipse">
            <a:avLst/>
          </a:prstGeom>
          <a:solidFill>
            <a:srgbClr val="2E8B92"/>
          </a:solidFill>
          <a:ln w="12700">
            <a:solidFill>
              <a:srgbClr val="2E8B9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492240" y="1490472"/>
            <a:ext cx="5266944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Vehicle is fully fueled at ignition command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6327648" y="2075688"/>
            <a:ext cx="118872" cy="118872"/>
          </a:xfrm>
          <a:prstGeom prst="ellipse">
            <a:avLst/>
          </a:prstGeom>
          <a:solidFill>
            <a:srgbClr val="2E8B92"/>
          </a:solidFill>
          <a:ln w="12700">
            <a:solidFill>
              <a:srgbClr val="2E8B9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492240" y="1984248"/>
            <a:ext cx="5266944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Normal ignition sequence was commanded</a:t>
            </a:r>
            <a:endParaRPr lang="en-US" sz="1150" dirty="0"/>
          </a:p>
        </p:txBody>
      </p:sp>
      <p:sp>
        <p:nvSpPr>
          <p:cNvPr id="33" name="Shape 31"/>
          <p:cNvSpPr/>
          <p:nvPr/>
        </p:nvSpPr>
        <p:spPr>
          <a:xfrm>
            <a:off x="6327648" y="2569464"/>
            <a:ext cx="118872" cy="118872"/>
          </a:xfrm>
          <a:prstGeom prst="ellipse">
            <a:avLst/>
          </a:prstGeom>
          <a:solidFill>
            <a:srgbClr val="2E8B92"/>
          </a:solidFill>
          <a:ln w="12700">
            <a:solidFill>
              <a:srgbClr val="2E8B9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6492240" y="2478024"/>
            <a:ext cx="5266944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Explosion = rapid uncontrolled release of chemical energy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6327648" y="3063240"/>
            <a:ext cx="118872" cy="118872"/>
          </a:xfrm>
          <a:prstGeom prst="ellipse">
            <a:avLst/>
          </a:prstGeom>
          <a:solidFill>
            <a:srgbClr val="2E8B92"/>
          </a:solidFill>
          <a:ln w="12700">
            <a:solidFill>
              <a:srgbClr val="2E8B9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6492240" y="2971800"/>
            <a:ext cx="5266944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BLEVE and detonation mechanisms are considered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6327648" y="3557016"/>
            <a:ext cx="118872" cy="118872"/>
          </a:xfrm>
          <a:prstGeom prst="ellipse">
            <a:avLst/>
          </a:prstGeom>
          <a:solidFill>
            <a:srgbClr val="2E8B92"/>
          </a:solidFill>
          <a:ln w="12700">
            <a:solidFill>
              <a:srgbClr val="2E8B9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6492240" y="3465576"/>
            <a:ext cx="5266944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 hardware, GSE, and facility are potential causes</a:t>
            </a:r>
            <a:endParaRPr lang="en-US" sz="1150" dirty="0"/>
          </a:p>
        </p:txBody>
      </p:sp>
      <p:sp>
        <p:nvSpPr>
          <p:cNvPr id="39" name="Shape 37"/>
          <p:cNvSpPr/>
          <p:nvPr/>
        </p:nvSpPr>
        <p:spPr>
          <a:xfrm>
            <a:off x="6327648" y="4050792"/>
            <a:ext cx="118872" cy="118872"/>
          </a:xfrm>
          <a:prstGeom prst="ellipse">
            <a:avLst/>
          </a:prstGeom>
          <a:solidFill>
            <a:srgbClr val="2E8B92"/>
          </a:solidFill>
          <a:ln w="12700">
            <a:solidFill>
              <a:srgbClr val="2E8B9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6492240" y="3959352"/>
            <a:ext cx="5266944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factors included as basic events</a:t>
            </a:r>
            <a:endParaRPr lang="en-US" sz="1150" dirty="0"/>
          </a:p>
        </p:txBody>
      </p:sp>
      <p:sp>
        <p:nvSpPr>
          <p:cNvPr id="41" name="Shape 39"/>
          <p:cNvSpPr/>
          <p:nvPr/>
        </p:nvSpPr>
        <p:spPr>
          <a:xfrm>
            <a:off x="6327648" y="4544568"/>
            <a:ext cx="118872" cy="118872"/>
          </a:xfrm>
          <a:prstGeom prst="ellipse">
            <a:avLst/>
          </a:prstGeom>
          <a:solidFill>
            <a:srgbClr val="2E8B92"/>
          </a:solidFill>
          <a:ln w="12700">
            <a:solidFill>
              <a:srgbClr val="2E8B9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6492240" y="4453128"/>
            <a:ext cx="5266944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engine has prior hot-fire history from acceptance tests</a:t>
            </a:r>
            <a:endParaRPr lang="en-US" sz="1150" dirty="0"/>
          </a:p>
        </p:txBody>
      </p:sp>
      <p:sp>
        <p:nvSpPr>
          <p:cNvPr id="43" name="Shape 41"/>
          <p:cNvSpPr/>
          <p:nvPr/>
        </p:nvSpPr>
        <p:spPr>
          <a:xfrm>
            <a:off x="6327648" y="5038344"/>
            <a:ext cx="118872" cy="118872"/>
          </a:xfrm>
          <a:prstGeom prst="ellipse">
            <a:avLst/>
          </a:prstGeom>
          <a:solidFill>
            <a:srgbClr val="2E8B92"/>
          </a:solidFill>
          <a:ln w="12700">
            <a:solidFill>
              <a:srgbClr val="2E8B9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6492240" y="4946904"/>
            <a:ext cx="5266944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Accumulated thermal/fatigue damage is a latent risk factor</a:t>
            </a:r>
            <a:endParaRPr lang="en-US" sz="1150" dirty="0"/>
          </a:p>
        </p:txBody>
      </p:sp>
      <p:sp>
        <p:nvSpPr>
          <p:cNvPr id="45" name="Shape 43"/>
          <p:cNvSpPr/>
          <p:nvPr/>
        </p:nvSpPr>
        <p:spPr>
          <a:xfrm>
            <a:off x="6327648" y="5532120"/>
            <a:ext cx="118872" cy="118872"/>
          </a:xfrm>
          <a:prstGeom prst="ellipse">
            <a:avLst/>
          </a:prstGeom>
          <a:solidFill>
            <a:srgbClr val="2E8B92"/>
          </a:solidFill>
          <a:ln w="12700">
            <a:solidFill>
              <a:srgbClr val="2E8B9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6492240" y="5440680"/>
            <a:ext cx="5266944" cy="457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Analysis covers T-0 ignition command to T+5 seconds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274320" y="6528816"/>
            <a:ext cx="731520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Author: Tom Irvine  |  Vibrationdata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961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A6B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Fault Tree — Top Event &amp; Level-1 Branches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9646920" y="0"/>
            <a:ext cx="2331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i="1" dirty="0">
                <a:solidFill>
                  <a:srgbClr val="1A5F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0" y="621792"/>
            <a:ext cx="12161520" cy="0"/>
          </a:xfrm>
          <a:prstGeom prst="line">
            <a:avLst/>
          </a:prstGeom>
          <a:noFill/>
          <a:ln w="25400">
            <a:solidFill>
              <a:srgbClr val="E860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676656"/>
            <a:ext cx="1161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 gate: any single branch is sufficient to cause vehicle destruction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023360" y="877824"/>
            <a:ext cx="4114800" cy="548640"/>
          </a:xfrm>
          <a:prstGeom prst="rect">
            <a:avLst/>
          </a:prstGeom>
          <a:solidFill>
            <a:srgbClr val="C0635B"/>
          </a:solidFill>
          <a:ln w="25400">
            <a:solidFill>
              <a:srgbClr val="9B4A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023360" y="877824"/>
            <a:ext cx="4114800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EVENT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Vehicle Destruction at Static Fire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5897880" y="1463040"/>
            <a:ext cx="548640" cy="246888"/>
          </a:xfrm>
          <a:prstGeom prst="ellipse">
            <a:avLst/>
          </a:prstGeom>
          <a:solidFill>
            <a:srgbClr val="FDECEA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897880" y="1463040"/>
            <a:ext cx="548640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C063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6172200" y="1426464"/>
            <a:ext cx="9144" cy="283464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164592" y="1920240"/>
            <a:ext cx="1828800" cy="685800"/>
          </a:xfrm>
          <a:prstGeom prst="rect">
            <a:avLst/>
          </a:prstGeom>
          <a:solidFill>
            <a:srgbClr val="FDECEA"/>
          </a:solidFill>
          <a:ln w="1905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64592" y="1920240"/>
            <a:ext cx="1828800" cy="6858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063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C063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1078992" y="1709928"/>
            <a:ext cx="9144" cy="210312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1078992" y="1709928"/>
            <a:ext cx="5093208" cy="9144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2194560" y="1920240"/>
            <a:ext cx="1828800" cy="685800"/>
          </a:xfrm>
          <a:prstGeom prst="rect">
            <a:avLst/>
          </a:prstGeom>
          <a:solidFill>
            <a:srgbClr val="FEF3E8"/>
          </a:solidFill>
          <a:ln w="1905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194560" y="1920240"/>
            <a:ext cx="1828800" cy="6858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C07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/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C07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COMBUSTION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108960" y="1709928"/>
            <a:ext cx="9144" cy="210312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3108960" y="1709928"/>
            <a:ext cx="3063240" cy="9144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224528" y="1920240"/>
            <a:ext cx="1828800" cy="685800"/>
          </a:xfrm>
          <a:prstGeom prst="rect">
            <a:avLst/>
          </a:prstGeom>
          <a:solidFill>
            <a:srgbClr val="FBF8E6"/>
          </a:solidFill>
          <a:ln w="1905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224528" y="1920240"/>
            <a:ext cx="1828800" cy="6858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A08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STRUCTURAL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138928" y="1709928"/>
            <a:ext cx="9144" cy="210312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5138928" y="1709928"/>
            <a:ext cx="1033272" cy="9144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6254496" y="1920240"/>
            <a:ext cx="1828800" cy="685800"/>
          </a:xfrm>
          <a:prstGeom prst="rect">
            <a:avLst/>
          </a:prstGeom>
          <a:solidFill>
            <a:srgbClr val="EAF1FA"/>
          </a:solidFill>
          <a:ln w="1905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254496" y="1920240"/>
            <a:ext cx="1828800" cy="6858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3A6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 /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3A6FA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AVIONICS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7168896" y="1709928"/>
            <a:ext cx="9144" cy="210312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6172200" y="1709928"/>
            <a:ext cx="996696" cy="9144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8284464" y="1920240"/>
            <a:ext cx="1828800" cy="685800"/>
          </a:xfrm>
          <a:prstGeom prst="rect">
            <a:avLst/>
          </a:prstGeom>
          <a:solidFill>
            <a:srgbClr val="E8F6EC"/>
          </a:solidFill>
          <a:ln w="1905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8284464" y="1920240"/>
            <a:ext cx="1828800" cy="6858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3A7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GSE /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3A7A5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ERROR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9198864" y="1709928"/>
            <a:ext cx="9144" cy="210312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6172200" y="1709928"/>
            <a:ext cx="3026664" cy="9144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10314432" y="1920240"/>
            <a:ext cx="1828800" cy="685800"/>
          </a:xfrm>
          <a:prstGeom prst="rect">
            <a:avLst/>
          </a:prstGeom>
          <a:solidFill>
            <a:srgbClr val="F2EEF9"/>
          </a:solidFill>
          <a:ln w="1905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10314432" y="1920240"/>
            <a:ext cx="1828800" cy="6858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ACCUMULATED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FATIGUE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11228832" y="1709928"/>
            <a:ext cx="9144" cy="210312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6172200" y="1709928"/>
            <a:ext cx="5056632" cy="9144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164592" y="2834640"/>
            <a:ext cx="1828800" cy="493776"/>
          </a:xfrm>
          <a:prstGeom prst="rect">
            <a:avLst/>
          </a:prstGeom>
          <a:solidFill>
            <a:srgbClr val="FDECEA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164592" y="283464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 leak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164592" y="3383280"/>
            <a:ext cx="1828800" cy="493776"/>
          </a:xfrm>
          <a:prstGeom prst="rect">
            <a:avLst/>
          </a:prstGeom>
          <a:solidFill>
            <a:srgbClr val="FDECEA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164592" y="338328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Relief valve failure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164592" y="3931920"/>
            <a:ext cx="1828800" cy="493776"/>
          </a:xfrm>
          <a:prstGeom prst="rect">
            <a:avLst/>
          </a:prstGeom>
          <a:solidFill>
            <a:srgbClr val="FDECEA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164592" y="393192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 mixing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164592" y="4480560"/>
            <a:ext cx="1828800" cy="493776"/>
          </a:xfrm>
          <a:prstGeom prst="rect">
            <a:avLst/>
          </a:prstGeom>
          <a:solidFill>
            <a:srgbClr val="FDECEA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164592" y="448056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Tank overpressure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164592" y="5029200"/>
            <a:ext cx="1828800" cy="493776"/>
          </a:xfrm>
          <a:prstGeom prst="rect">
            <a:avLst/>
          </a:prstGeom>
          <a:solidFill>
            <a:srgbClr val="FDECEA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164592" y="502920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valve back-flow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1078992" y="2606040"/>
            <a:ext cx="9144" cy="228600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45"/>
          <p:cNvSpPr/>
          <p:nvPr/>
        </p:nvSpPr>
        <p:spPr>
          <a:xfrm>
            <a:off x="2194560" y="2834640"/>
            <a:ext cx="1828800" cy="493776"/>
          </a:xfrm>
          <a:prstGeom prst="rect">
            <a:avLst/>
          </a:prstGeom>
          <a:solidFill>
            <a:srgbClr val="FEF3E8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2194560" y="283464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 start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2194560" y="3383280"/>
            <a:ext cx="1828800" cy="493776"/>
          </a:xfrm>
          <a:prstGeom prst="rect">
            <a:avLst/>
          </a:prstGeom>
          <a:solidFill>
            <a:srgbClr val="FEF3E8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2194560" y="338328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Combustion instability</a:t>
            </a:r>
            <a:endParaRPr lang="en-US" sz="1050" dirty="0"/>
          </a:p>
        </p:txBody>
      </p:sp>
      <p:sp>
        <p:nvSpPr>
          <p:cNvPr id="51" name="Shape 49"/>
          <p:cNvSpPr/>
          <p:nvPr/>
        </p:nvSpPr>
        <p:spPr>
          <a:xfrm>
            <a:off x="2194560" y="3931920"/>
            <a:ext cx="1828800" cy="493776"/>
          </a:xfrm>
          <a:prstGeom prst="rect">
            <a:avLst/>
          </a:prstGeom>
          <a:solidFill>
            <a:srgbClr val="FEF3E8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2194560" y="393192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Turbopump failure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2194560" y="4480560"/>
            <a:ext cx="1828800" cy="493776"/>
          </a:xfrm>
          <a:prstGeom prst="rect">
            <a:avLst/>
          </a:prstGeom>
          <a:solidFill>
            <a:srgbClr val="FEF3E8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2194560" y="448056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Injector damage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2194560" y="5029200"/>
            <a:ext cx="1828800" cy="493776"/>
          </a:xfrm>
          <a:prstGeom prst="rect">
            <a:avLst/>
          </a:prstGeom>
          <a:solidFill>
            <a:srgbClr val="FEF3E8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2194560" y="502920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Nozzle liner burn-through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3108960" y="2606040"/>
            <a:ext cx="9144" cy="228600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Shape 56"/>
          <p:cNvSpPr/>
          <p:nvPr/>
        </p:nvSpPr>
        <p:spPr>
          <a:xfrm>
            <a:off x="4224528" y="2834640"/>
            <a:ext cx="1828800" cy="493776"/>
          </a:xfrm>
          <a:prstGeom prst="rect">
            <a:avLst/>
          </a:prstGeom>
          <a:solidFill>
            <a:srgbClr val="FBF8E6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4224528" y="283464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Airframe overpressure</a:t>
            </a:r>
            <a:endParaRPr lang="en-US" sz="1050" dirty="0"/>
          </a:p>
        </p:txBody>
      </p:sp>
      <p:sp>
        <p:nvSpPr>
          <p:cNvPr id="60" name="Shape 58"/>
          <p:cNvSpPr/>
          <p:nvPr/>
        </p:nvSpPr>
        <p:spPr>
          <a:xfrm>
            <a:off x="4224528" y="3383280"/>
            <a:ext cx="1828800" cy="493776"/>
          </a:xfrm>
          <a:prstGeom prst="rect">
            <a:avLst/>
          </a:prstGeom>
          <a:solidFill>
            <a:srgbClr val="FBF8E6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4224528" y="338328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 attach failure</a:t>
            </a:r>
            <a:endParaRPr lang="en-US" sz="1050" dirty="0"/>
          </a:p>
        </p:txBody>
      </p:sp>
      <p:sp>
        <p:nvSpPr>
          <p:cNvPr id="62" name="Shape 60"/>
          <p:cNvSpPr/>
          <p:nvPr/>
        </p:nvSpPr>
        <p:spPr>
          <a:xfrm>
            <a:off x="4224528" y="3931920"/>
            <a:ext cx="1828800" cy="493776"/>
          </a:xfrm>
          <a:prstGeom prst="rect">
            <a:avLst/>
          </a:prstGeom>
          <a:solidFill>
            <a:srgbClr val="FBF8E6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61"/>
          <p:cNvSpPr/>
          <p:nvPr/>
        </p:nvSpPr>
        <p:spPr>
          <a:xfrm>
            <a:off x="4224528" y="393192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Thermal overload</a:t>
            </a:r>
            <a:endParaRPr lang="en-US" sz="1050" dirty="0"/>
          </a:p>
        </p:txBody>
      </p:sp>
      <p:sp>
        <p:nvSpPr>
          <p:cNvPr id="64" name="Shape 62"/>
          <p:cNvSpPr/>
          <p:nvPr/>
        </p:nvSpPr>
        <p:spPr>
          <a:xfrm>
            <a:off x="4224528" y="4480560"/>
            <a:ext cx="1828800" cy="493776"/>
          </a:xfrm>
          <a:prstGeom prst="rect">
            <a:avLst/>
          </a:prstGeom>
          <a:solidFill>
            <a:srgbClr val="FBF8E6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63"/>
          <p:cNvSpPr/>
          <p:nvPr/>
        </p:nvSpPr>
        <p:spPr>
          <a:xfrm>
            <a:off x="4224528" y="448056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Pre-existing crack</a:t>
            </a:r>
            <a:endParaRPr lang="en-US" sz="1050" dirty="0"/>
          </a:p>
        </p:txBody>
      </p:sp>
      <p:sp>
        <p:nvSpPr>
          <p:cNvPr id="66" name="Shape 64"/>
          <p:cNvSpPr/>
          <p:nvPr/>
        </p:nvSpPr>
        <p:spPr>
          <a:xfrm>
            <a:off x="4224528" y="5029200"/>
            <a:ext cx="1828800" cy="493776"/>
          </a:xfrm>
          <a:prstGeom prst="rect">
            <a:avLst/>
          </a:prstGeom>
          <a:solidFill>
            <a:srgbClr val="FBF8E6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4224528" y="502920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Explosive bolt misfire</a:t>
            </a:r>
            <a:endParaRPr lang="en-US" sz="1050" dirty="0"/>
          </a:p>
        </p:txBody>
      </p:sp>
      <p:sp>
        <p:nvSpPr>
          <p:cNvPr id="68" name="Shape 66"/>
          <p:cNvSpPr/>
          <p:nvPr/>
        </p:nvSpPr>
        <p:spPr>
          <a:xfrm>
            <a:off x="5138928" y="2606040"/>
            <a:ext cx="9144" cy="228600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Shape 67"/>
          <p:cNvSpPr/>
          <p:nvPr/>
        </p:nvSpPr>
        <p:spPr>
          <a:xfrm>
            <a:off x="6254496" y="2834640"/>
            <a:ext cx="1828800" cy="493776"/>
          </a:xfrm>
          <a:prstGeom prst="rect">
            <a:avLst/>
          </a:prstGeom>
          <a:solidFill>
            <a:srgbClr val="EAF1FA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Text 68"/>
          <p:cNvSpPr/>
          <p:nvPr/>
        </p:nvSpPr>
        <p:spPr>
          <a:xfrm>
            <a:off x="6254496" y="283464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Shutdown cmd failure</a:t>
            </a:r>
            <a:endParaRPr lang="en-US" sz="1050" dirty="0"/>
          </a:p>
        </p:txBody>
      </p:sp>
      <p:sp>
        <p:nvSpPr>
          <p:cNvPr id="71" name="Shape 69"/>
          <p:cNvSpPr/>
          <p:nvPr/>
        </p:nvSpPr>
        <p:spPr>
          <a:xfrm>
            <a:off x="6254496" y="3383280"/>
            <a:ext cx="1828800" cy="493776"/>
          </a:xfrm>
          <a:prstGeom prst="rect">
            <a:avLst/>
          </a:prstGeom>
          <a:solidFill>
            <a:srgbClr val="EAF1FA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Text 70"/>
          <p:cNvSpPr/>
          <p:nvPr/>
        </p:nvSpPr>
        <p:spPr>
          <a:xfrm>
            <a:off x="6254496" y="338328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Ignition sequencer error</a:t>
            </a:r>
            <a:endParaRPr lang="en-US" sz="1050" dirty="0"/>
          </a:p>
        </p:txBody>
      </p:sp>
      <p:sp>
        <p:nvSpPr>
          <p:cNvPr id="73" name="Shape 71"/>
          <p:cNvSpPr/>
          <p:nvPr/>
        </p:nvSpPr>
        <p:spPr>
          <a:xfrm>
            <a:off x="6254496" y="3931920"/>
            <a:ext cx="1828800" cy="493776"/>
          </a:xfrm>
          <a:prstGeom prst="rect">
            <a:avLst/>
          </a:prstGeom>
          <a:solidFill>
            <a:srgbClr val="EAF1FA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Text 72"/>
          <p:cNvSpPr/>
          <p:nvPr/>
        </p:nvSpPr>
        <p:spPr>
          <a:xfrm>
            <a:off x="6254496" y="393192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Sensor false-nominal</a:t>
            </a:r>
            <a:endParaRPr lang="en-US" sz="1050" dirty="0"/>
          </a:p>
        </p:txBody>
      </p:sp>
      <p:sp>
        <p:nvSpPr>
          <p:cNvPr id="75" name="Shape 73"/>
          <p:cNvSpPr/>
          <p:nvPr/>
        </p:nvSpPr>
        <p:spPr>
          <a:xfrm>
            <a:off x="6254496" y="4480560"/>
            <a:ext cx="1828800" cy="493776"/>
          </a:xfrm>
          <a:prstGeom prst="rect">
            <a:avLst/>
          </a:prstGeom>
          <a:solidFill>
            <a:srgbClr val="EAF1FA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6" name="Text 74"/>
          <p:cNvSpPr/>
          <p:nvPr/>
        </p:nvSpPr>
        <p:spPr>
          <a:xfrm>
            <a:off x="6254496" y="448056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Abort system inhibit</a:t>
            </a:r>
            <a:endParaRPr lang="en-US" sz="1050" dirty="0"/>
          </a:p>
        </p:txBody>
      </p:sp>
      <p:sp>
        <p:nvSpPr>
          <p:cNvPr id="77" name="Shape 75"/>
          <p:cNvSpPr/>
          <p:nvPr/>
        </p:nvSpPr>
        <p:spPr>
          <a:xfrm>
            <a:off x="6254496" y="5029200"/>
            <a:ext cx="1828800" cy="493776"/>
          </a:xfrm>
          <a:prstGeom prst="rect">
            <a:avLst/>
          </a:prstGeom>
          <a:solidFill>
            <a:srgbClr val="EAF1FA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8" name="Text 76"/>
          <p:cNvSpPr/>
          <p:nvPr/>
        </p:nvSpPr>
        <p:spPr>
          <a:xfrm>
            <a:off x="6254496" y="502920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Software logic fault</a:t>
            </a:r>
            <a:endParaRPr lang="en-US" sz="1050" dirty="0"/>
          </a:p>
        </p:txBody>
      </p:sp>
      <p:sp>
        <p:nvSpPr>
          <p:cNvPr id="79" name="Shape 77"/>
          <p:cNvSpPr/>
          <p:nvPr/>
        </p:nvSpPr>
        <p:spPr>
          <a:xfrm>
            <a:off x="7168896" y="2606040"/>
            <a:ext cx="9144" cy="228600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0" name="Shape 78"/>
          <p:cNvSpPr/>
          <p:nvPr/>
        </p:nvSpPr>
        <p:spPr>
          <a:xfrm>
            <a:off x="8284464" y="2834640"/>
            <a:ext cx="1828800" cy="493776"/>
          </a:xfrm>
          <a:prstGeom prst="rect">
            <a:avLst/>
          </a:prstGeom>
          <a:solidFill>
            <a:srgbClr val="E8F6EC"/>
          </a:solidFill>
          <a:ln w="1270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1" name="Text 79"/>
          <p:cNvSpPr/>
          <p:nvPr/>
        </p:nvSpPr>
        <p:spPr>
          <a:xfrm>
            <a:off x="8284464" y="283464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Umbilical disconnect fail</a:t>
            </a:r>
            <a:endParaRPr lang="en-US" sz="1050" dirty="0"/>
          </a:p>
        </p:txBody>
      </p:sp>
      <p:sp>
        <p:nvSpPr>
          <p:cNvPr id="82" name="Shape 80"/>
          <p:cNvSpPr/>
          <p:nvPr/>
        </p:nvSpPr>
        <p:spPr>
          <a:xfrm>
            <a:off x="8284464" y="3383280"/>
            <a:ext cx="1828800" cy="493776"/>
          </a:xfrm>
          <a:prstGeom prst="rect">
            <a:avLst/>
          </a:prstGeom>
          <a:solidFill>
            <a:srgbClr val="E8F6EC"/>
          </a:solidFill>
          <a:ln w="1270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3" name="Text 81"/>
          <p:cNvSpPr/>
          <p:nvPr/>
        </p:nvSpPr>
        <p:spPr>
          <a:xfrm>
            <a:off x="8284464" y="338328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Loading error</a:t>
            </a:r>
            <a:endParaRPr lang="en-US" sz="1050" dirty="0"/>
          </a:p>
        </p:txBody>
      </p:sp>
      <p:sp>
        <p:nvSpPr>
          <p:cNvPr id="84" name="Shape 82"/>
          <p:cNvSpPr/>
          <p:nvPr/>
        </p:nvSpPr>
        <p:spPr>
          <a:xfrm>
            <a:off x="8284464" y="3931920"/>
            <a:ext cx="1828800" cy="493776"/>
          </a:xfrm>
          <a:prstGeom prst="rect">
            <a:avLst/>
          </a:prstGeom>
          <a:solidFill>
            <a:srgbClr val="E8F6EC"/>
          </a:solidFill>
          <a:ln w="1270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5" name="Text 83"/>
          <p:cNvSpPr/>
          <p:nvPr/>
        </p:nvSpPr>
        <p:spPr>
          <a:xfrm>
            <a:off x="8284464" y="393192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Procedure deviation</a:t>
            </a:r>
            <a:endParaRPr lang="en-US" sz="1050" dirty="0"/>
          </a:p>
        </p:txBody>
      </p:sp>
      <p:sp>
        <p:nvSpPr>
          <p:cNvPr id="86" name="Shape 84"/>
          <p:cNvSpPr/>
          <p:nvPr/>
        </p:nvSpPr>
        <p:spPr>
          <a:xfrm>
            <a:off x="8284464" y="4480560"/>
            <a:ext cx="1828800" cy="493776"/>
          </a:xfrm>
          <a:prstGeom prst="rect">
            <a:avLst/>
          </a:prstGeom>
          <a:solidFill>
            <a:srgbClr val="E8F6EC"/>
          </a:solidFill>
          <a:ln w="1270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7" name="Text 85"/>
          <p:cNvSpPr/>
          <p:nvPr/>
        </p:nvSpPr>
        <p:spPr>
          <a:xfrm>
            <a:off x="8284464" y="448056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GSE valve wrong state</a:t>
            </a:r>
            <a:endParaRPr lang="en-US" sz="1050" dirty="0"/>
          </a:p>
        </p:txBody>
      </p:sp>
      <p:sp>
        <p:nvSpPr>
          <p:cNvPr id="88" name="Shape 86"/>
          <p:cNvSpPr/>
          <p:nvPr/>
        </p:nvSpPr>
        <p:spPr>
          <a:xfrm>
            <a:off x="8284464" y="5029200"/>
            <a:ext cx="1828800" cy="493776"/>
          </a:xfrm>
          <a:prstGeom prst="rect">
            <a:avLst/>
          </a:prstGeom>
          <a:solidFill>
            <a:srgbClr val="E8F6EC"/>
          </a:solidFill>
          <a:ln w="1270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9" name="Text 87"/>
          <p:cNvSpPr/>
          <p:nvPr/>
        </p:nvSpPr>
        <p:spPr>
          <a:xfrm>
            <a:off x="8284464" y="502920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Range safety fault</a:t>
            </a:r>
            <a:endParaRPr lang="en-US" sz="1050" dirty="0"/>
          </a:p>
        </p:txBody>
      </p:sp>
      <p:sp>
        <p:nvSpPr>
          <p:cNvPr id="90" name="Shape 88"/>
          <p:cNvSpPr/>
          <p:nvPr/>
        </p:nvSpPr>
        <p:spPr>
          <a:xfrm>
            <a:off x="9198864" y="2606040"/>
            <a:ext cx="9144" cy="228600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1" name="Shape 89"/>
          <p:cNvSpPr/>
          <p:nvPr/>
        </p:nvSpPr>
        <p:spPr>
          <a:xfrm>
            <a:off x="10314432" y="2834640"/>
            <a:ext cx="1828800" cy="493776"/>
          </a:xfrm>
          <a:prstGeom prst="rect">
            <a:avLst/>
          </a:prstGeom>
          <a:solidFill>
            <a:srgbClr val="F2EEF9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2" name="Text 90"/>
          <p:cNvSpPr/>
          <p:nvPr/>
        </p:nvSpPr>
        <p:spPr>
          <a:xfrm>
            <a:off x="10314432" y="283464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Turbopump bearing wear</a:t>
            </a:r>
            <a:endParaRPr lang="en-US" sz="1050" dirty="0"/>
          </a:p>
        </p:txBody>
      </p:sp>
      <p:sp>
        <p:nvSpPr>
          <p:cNvPr id="93" name="Shape 91"/>
          <p:cNvSpPr/>
          <p:nvPr/>
        </p:nvSpPr>
        <p:spPr>
          <a:xfrm>
            <a:off x="10314432" y="3383280"/>
            <a:ext cx="1828800" cy="493776"/>
          </a:xfrm>
          <a:prstGeom prst="rect">
            <a:avLst/>
          </a:prstGeom>
          <a:solidFill>
            <a:srgbClr val="F2EEF9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4" name="Text 92"/>
          <p:cNvSpPr/>
          <p:nvPr/>
        </p:nvSpPr>
        <p:spPr>
          <a:xfrm>
            <a:off x="10314432" y="338328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Combustion liner fatigue</a:t>
            </a:r>
            <a:endParaRPr lang="en-US" sz="1050" dirty="0"/>
          </a:p>
        </p:txBody>
      </p:sp>
      <p:sp>
        <p:nvSpPr>
          <p:cNvPr id="95" name="Shape 93"/>
          <p:cNvSpPr/>
          <p:nvPr/>
        </p:nvSpPr>
        <p:spPr>
          <a:xfrm>
            <a:off x="10314432" y="3931920"/>
            <a:ext cx="1828800" cy="493776"/>
          </a:xfrm>
          <a:prstGeom prst="rect">
            <a:avLst/>
          </a:prstGeom>
          <a:solidFill>
            <a:srgbClr val="F2EEF9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6" name="Text 94"/>
          <p:cNvSpPr/>
          <p:nvPr/>
        </p:nvSpPr>
        <p:spPr>
          <a:xfrm>
            <a:off x="10314432" y="393192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Injector face cracking</a:t>
            </a:r>
            <a:endParaRPr lang="en-US" sz="1050" dirty="0"/>
          </a:p>
        </p:txBody>
      </p:sp>
      <p:sp>
        <p:nvSpPr>
          <p:cNvPr id="97" name="Shape 95"/>
          <p:cNvSpPr/>
          <p:nvPr/>
        </p:nvSpPr>
        <p:spPr>
          <a:xfrm>
            <a:off x="10314432" y="4480560"/>
            <a:ext cx="1828800" cy="493776"/>
          </a:xfrm>
          <a:prstGeom prst="rect">
            <a:avLst/>
          </a:prstGeom>
          <a:solidFill>
            <a:srgbClr val="F2EEF9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8" name="Text 96"/>
          <p:cNvSpPr/>
          <p:nvPr/>
        </p:nvSpPr>
        <p:spPr>
          <a:xfrm>
            <a:off x="10314432" y="448056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Flex line fatigue</a:t>
            </a:r>
            <a:endParaRPr lang="en-US" sz="1050" dirty="0"/>
          </a:p>
        </p:txBody>
      </p:sp>
      <p:sp>
        <p:nvSpPr>
          <p:cNvPr id="99" name="Shape 97"/>
          <p:cNvSpPr/>
          <p:nvPr/>
        </p:nvSpPr>
        <p:spPr>
          <a:xfrm>
            <a:off x="10314432" y="5029200"/>
            <a:ext cx="1828800" cy="493776"/>
          </a:xfrm>
          <a:prstGeom prst="rect">
            <a:avLst/>
          </a:prstGeom>
          <a:solidFill>
            <a:srgbClr val="F2EEF9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0" name="Text 98"/>
          <p:cNvSpPr/>
          <p:nvPr/>
        </p:nvSpPr>
        <p:spPr>
          <a:xfrm>
            <a:off x="10314432" y="5029200"/>
            <a:ext cx="1828800" cy="49377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Assembly damage</a:t>
            </a:r>
            <a:endParaRPr lang="en-US" sz="1050" dirty="0"/>
          </a:p>
        </p:txBody>
      </p:sp>
      <p:sp>
        <p:nvSpPr>
          <p:cNvPr id="101" name="Shape 99"/>
          <p:cNvSpPr/>
          <p:nvPr/>
        </p:nvSpPr>
        <p:spPr>
          <a:xfrm>
            <a:off x="11228832" y="2606040"/>
            <a:ext cx="9144" cy="228600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2" name="Text 100"/>
          <p:cNvSpPr/>
          <p:nvPr/>
        </p:nvSpPr>
        <p:spPr>
          <a:xfrm>
            <a:off x="164592" y="6537960"/>
            <a:ext cx="11704320" cy="23774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Level-1 branch connects through an OR gate — see subsequent slides for detailed sub-trees</a:t>
            </a:r>
            <a:endParaRPr lang="en-US" sz="1000" dirty="0"/>
          </a:p>
        </p:txBody>
      </p:sp>
      <p:sp>
        <p:nvSpPr>
          <p:cNvPr id="103" name="Text 101"/>
          <p:cNvSpPr/>
          <p:nvPr/>
        </p:nvSpPr>
        <p:spPr>
          <a:xfrm>
            <a:off x="274320" y="6528816"/>
            <a:ext cx="731520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Author: Tom Irvine  |  Vibrationdata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0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961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A6B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Branch 1 — Propellant System Failure (Detailed Sub-Tree)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9646920" y="0"/>
            <a:ext cx="2331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i="1" dirty="0">
                <a:solidFill>
                  <a:srgbClr val="1A5F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0" y="621792"/>
            <a:ext cx="12161520" cy="0"/>
          </a:xfrm>
          <a:prstGeom prst="line">
            <a:avLst/>
          </a:prstGeom>
          <a:noFill/>
          <a:ln w="25400">
            <a:solidFill>
              <a:srgbClr val="E860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676656"/>
            <a:ext cx="1161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 propellant systems are the most common source of catastrophic failure in static fire events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251960" y="877824"/>
            <a:ext cx="3657600" cy="475488"/>
          </a:xfrm>
          <a:prstGeom prst="rect">
            <a:avLst/>
          </a:prstGeom>
          <a:solidFill>
            <a:srgbClr val="C0635B"/>
          </a:solidFill>
          <a:ln w="25400">
            <a:solidFill>
              <a:srgbClr val="9B4A4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251960" y="877824"/>
            <a:ext cx="365760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 SYSTEM FAILURE (OR)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28600" y="1435608"/>
            <a:ext cx="2788920" cy="502920"/>
          </a:xfrm>
          <a:prstGeom prst="rect">
            <a:avLst/>
          </a:prstGeom>
          <a:solidFill>
            <a:srgbClr val="C0635B"/>
          </a:solidFill>
          <a:ln w="1905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28600" y="1435608"/>
            <a:ext cx="278892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LEAK /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RUPTURE (OR)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1623060" y="1353312"/>
            <a:ext cx="9144" cy="82296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28600" y="2002536"/>
            <a:ext cx="2788920" cy="585216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2203704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5488" y="2002536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 line crack (fatigue/mfg defect)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28600" y="2651760"/>
            <a:ext cx="2788920" cy="585216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274320" y="2852928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75488" y="2651760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Fitting or flange seal failure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28600" y="3300984"/>
            <a:ext cx="2788920" cy="585216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274320" y="3502152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75488" y="3300984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Flexible bellows rupture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28600" y="3950208"/>
            <a:ext cx="2788920" cy="585216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274320" y="4151376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75488" y="3950208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Weld defect in tank or feedline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28600" y="4599432"/>
            <a:ext cx="2788920" cy="585216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274320" y="4800600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75488" y="4599432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FOD damage to line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28600" y="5248656"/>
            <a:ext cx="2788920" cy="585216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274320" y="5449824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75488" y="5248656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Thermal cycling embrittlement (LH₂)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3154680" y="1435608"/>
            <a:ext cx="2788920" cy="502920"/>
          </a:xfrm>
          <a:prstGeom prst="rect">
            <a:avLst/>
          </a:prstGeom>
          <a:solidFill>
            <a:srgbClr val="C07A3A"/>
          </a:solidFill>
          <a:ln w="1905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3154680" y="1435608"/>
            <a:ext cx="278892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OVER-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PRESSURE (OR)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4549140" y="1353312"/>
            <a:ext cx="9144" cy="82296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3154680" y="2002536"/>
            <a:ext cx="2788920" cy="585216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3200400" y="2203704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3401568" y="2002536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Relief valve fails closed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3154680" y="2651760"/>
            <a:ext cx="2788920" cy="585216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3200400" y="2852928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3401568" y="2651760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Pressurant regulator runaway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3154680" y="3300984"/>
            <a:ext cx="2788920" cy="585216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3200400" y="3502152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3401568" y="3300984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Rapid chill-down pressure spike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3154680" y="3950208"/>
            <a:ext cx="2788920" cy="585216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3200400" y="4151376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3401568" y="3950208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Water hammer (valve slam)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3154680" y="4599432"/>
            <a:ext cx="2788920" cy="585216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3200400" y="4800600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3401568" y="4599432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 pressurant over-drive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3154680" y="5248656"/>
            <a:ext cx="2788920" cy="585216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Shape 47"/>
          <p:cNvSpPr/>
          <p:nvPr/>
        </p:nvSpPr>
        <p:spPr>
          <a:xfrm>
            <a:off x="3200400" y="5449824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3401568" y="5248656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Tank vent valve fails closed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6080760" y="1435608"/>
            <a:ext cx="2788920" cy="502920"/>
          </a:xfrm>
          <a:prstGeom prst="rect">
            <a:avLst/>
          </a:prstGeom>
          <a:solidFill>
            <a:srgbClr val="A08B2A"/>
          </a:solidFill>
          <a:ln w="1905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6080760" y="1435608"/>
            <a:ext cx="278892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MIXING (OR)</a:t>
            </a:r>
            <a:endParaRPr lang="en-US" sz="1150" dirty="0"/>
          </a:p>
        </p:txBody>
      </p:sp>
      <p:sp>
        <p:nvSpPr>
          <p:cNvPr id="53" name="Shape 51"/>
          <p:cNvSpPr/>
          <p:nvPr/>
        </p:nvSpPr>
        <p:spPr>
          <a:xfrm>
            <a:off x="7475220" y="1353312"/>
            <a:ext cx="9144" cy="82296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Shape 52"/>
          <p:cNvSpPr/>
          <p:nvPr/>
        </p:nvSpPr>
        <p:spPr>
          <a:xfrm>
            <a:off x="6080760" y="2002536"/>
            <a:ext cx="2788920" cy="585216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Shape 53"/>
          <p:cNvSpPr/>
          <p:nvPr/>
        </p:nvSpPr>
        <p:spPr>
          <a:xfrm>
            <a:off x="6126480" y="2203704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6327648" y="2002536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Oxidizer / fuel contact outside engine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6080760" y="2651760"/>
            <a:ext cx="2788920" cy="585216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Shape 56"/>
          <p:cNvSpPr/>
          <p:nvPr/>
        </p:nvSpPr>
        <p:spPr>
          <a:xfrm>
            <a:off x="6126480" y="2852928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6327648" y="2651760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Cross-connection of fill lines</a:t>
            </a:r>
            <a:endParaRPr lang="en-US" sz="1100" dirty="0"/>
          </a:p>
        </p:txBody>
      </p:sp>
      <p:sp>
        <p:nvSpPr>
          <p:cNvPr id="60" name="Shape 58"/>
          <p:cNvSpPr/>
          <p:nvPr/>
        </p:nvSpPr>
        <p:spPr>
          <a:xfrm>
            <a:off x="6080760" y="3300984"/>
            <a:ext cx="2788920" cy="585216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Shape 59"/>
          <p:cNvSpPr/>
          <p:nvPr/>
        </p:nvSpPr>
        <p:spPr>
          <a:xfrm>
            <a:off x="6126480" y="3502152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6327648" y="3300984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Leaking common bulkhead</a:t>
            </a:r>
            <a:endParaRPr lang="en-US" sz="1100" dirty="0"/>
          </a:p>
        </p:txBody>
      </p:sp>
      <p:sp>
        <p:nvSpPr>
          <p:cNvPr id="63" name="Shape 61"/>
          <p:cNvSpPr/>
          <p:nvPr/>
        </p:nvSpPr>
        <p:spPr>
          <a:xfrm>
            <a:off x="6080760" y="3950208"/>
            <a:ext cx="2788920" cy="585216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Shape 62"/>
          <p:cNvSpPr/>
          <p:nvPr/>
        </p:nvSpPr>
        <p:spPr>
          <a:xfrm>
            <a:off x="6126480" y="4151376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63"/>
          <p:cNvSpPr/>
          <p:nvPr/>
        </p:nvSpPr>
        <p:spPr>
          <a:xfrm>
            <a:off x="6327648" y="3950208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Spilled propellant on hot surface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6080760" y="4599432"/>
            <a:ext cx="2788920" cy="585216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Shape 65"/>
          <p:cNvSpPr/>
          <p:nvPr/>
        </p:nvSpPr>
        <p:spPr>
          <a:xfrm>
            <a:off x="6126480" y="4800600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8" name="Text 66"/>
          <p:cNvSpPr/>
          <p:nvPr/>
        </p:nvSpPr>
        <p:spPr>
          <a:xfrm>
            <a:off x="6327648" y="4599432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LOX-enriched atmosphere + ignition</a:t>
            </a:r>
            <a:endParaRPr lang="en-US" sz="1100" dirty="0"/>
          </a:p>
        </p:txBody>
      </p:sp>
      <p:sp>
        <p:nvSpPr>
          <p:cNvPr id="69" name="Shape 67"/>
          <p:cNvSpPr/>
          <p:nvPr/>
        </p:nvSpPr>
        <p:spPr>
          <a:xfrm>
            <a:off x="6080760" y="5248656"/>
            <a:ext cx="2788920" cy="585216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Shape 68"/>
          <p:cNvSpPr/>
          <p:nvPr/>
        </p:nvSpPr>
        <p:spPr>
          <a:xfrm>
            <a:off x="6126480" y="5449824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69"/>
          <p:cNvSpPr/>
          <p:nvPr/>
        </p:nvSpPr>
        <p:spPr>
          <a:xfrm>
            <a:off x="6327648" y="5248656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Ullage gas contamination</a:t>
            </a:r>
            <a:endParaRPr lang="en-US" sz="1100" dirty="0"/>
          </a:p>
        </p:txBody>
      </p:sp>
      <p:sp>
        <p:nvSpPr>
          <p:cNvPr id="72" name="Shape 70"/>
          <p:cNvSpPr/>
          <p:nvPr/>
        </p:nvSpPr>
        <p:spPr>
          <a:xfrm>
            <a:off x="9006840" y="1435608"/>
            <a:ext cx="2788920" cy="502920"/>
          </a:xfrm>
          <a:prstGeom prst="rect">
            <a:avLst/>
          </a:prstGeom>
          <a:solidFill>
            <a:srgbClr val="3A6FA8"/>
          </a:solidFill>
          <a:ln w="1905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Text 71"/>
          <p:cNvSpPr/>
          <p:nvPr/>
        </p:nvSpPr>
        <p:spPr>
          <a:xfrm>
            <a:off x="9006840" y="1435608"/>
            <a:ext cx="278892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LOADING /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PURGE ERROR (OR)</a:t>
            </a:r>
            <a:endParaRPr lang="en-US" sz="1150" dirty="0"/>
          </a:p>
        </p:txBody>
      </p:sp>
      <p:sp>
        <p:nvSpPr>
          <p:cNvPr id="74" name="Shape 72"/>
          <p:cNvSpPr/>
          <p:nvPr/>
        </p:nvSpPr>
        <p:spPr>
          <a:xfrm>
            <a:off x="10401300" y="1353312"/>
            <a:ext cx="9144" cy="82296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Shape 73"/>
          <p:cNvSpPr/>
          <p:nvPr/>
        </p:nvSpPr>
        <p:spPr>
          <a:xfrm>
            <a:off x="9006840" y="2002536"/>
            <a:ext cx="2788920" cy="585216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6" name="Shape 74"/>
          <p:cNvSpPr/>
          <p:nvPr/>
        </p:nvSpPr>
        <p:spPr>
          <a:xfrm>
            <a:off x="9052560" y="2203704"/>
            <a:ext cx="155448" cy="155448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Text 75"/>
          <p:cNvSpPr/>
          <p:nvPr/>
        </p:nvSpPr>
        <p:spPr>
          <a:xfrm>
            <a:off x="9253728" y="2002536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Wrong propellant loaded (contamination)</a:t>
            </a:r>
            <a:endParaRPr lang="en-US" sz="1100" dirty="0"/>
          </a:p>
        </p:txBody>
      </p:sp>
      <p:sp>
        <p:nvSpPr>
          <p:cNvPr id="78" name="Shape 76"/>
          <p:cNvSpPr/>
          <p:nvPr/>
        </p:nvSpPr>
        <p:spPr>
          <a:xfrm>
            <a:off x="9006840" y="2651760"/>
            <a:ext cx="2788920" cy="585216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9" name="Shape 77"/>
          <p:cNvSpPr/>
          <p:nvPr/>
        </p:nvSpPr>
        <p:spPr>
          <a:xfrm>
            <a:off x="9052560" y="2852928"/>
            <a:ext cx="155448" cy="155448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0" name="Text 78"/>
          <p:cNvSpPr/>
          <p:nvPr/>
        </p:nvSpPr>
        <p:spPr>
          <a:xfrm>
            <a:off x="9253728" y="2651760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Incomplete purge — residual air in LOX line</a:t>
            </a:r>
            <a:endParaRPr lang="en-US" sz="1100" dirty="0"/>
          </a:p>
        </p:txBody>
      </p:sp>
      <p:sp>
        <p:nvSpPr>
          <p:cNvPr id="81" name="Shape 79"/>
          <p:cNvSpPr/>
          <p:nvPr/>
        </p:nvSpPr>
        <p:spPr>
          <a:xfrm>
            <a:off x="9006840" y="3300984"/>
            <a:ext cx="2788920" cy="585216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Shape 80"/>
          <p:cNvSpPr/>
          <p:nvPr/>
        </p:nvSpPr>
        <p:spPr>
          <a:xfrm>
            <a:off x="9052560" y="3502152"/>
            <a:ext cx="155448" cy="155448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3" name="Text 81"/>
          <p:cNvSpPr/>
          <p:nvPr/>
        </p:nvSpPr>
        <p:spPr>
          <a:xfrm>
            <a:off x="9253728" y="3300984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Fill level sensor failure</a:t>
            </a:r>
            <a:endParaRPr lang="en-US" sz="1100" dirty="0"/>
          </a:p>
        </p:txBody>
      </p:sp>
      <p:sp>
        <p:nvSpPr>
          <p:cNvPr id="84" name="Shape 82"/>
          <p:cNvSpPr/>
          <p:nvPr/>
        </p:nvSpPr>
        <p:spPr>
          <a:xfrm>
            <a:off x="9006840" y="3950208"/>
            <a:ext cx="2788920" cy="585216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5" name="Shape 83"/>
          <p:cNvSpPr/>
          <p:nvPr/>
        </p:nvSpPr>
        <p:spPr>
          <a:xfrm>
            <a:off x="9052560" y="4151376"/>
            <a:ext cx="155448" cy="155448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6" name="Text 84"/>
          <p:cNvSpPr/>
          <p:nvPr/>
        </p:nvSpPr>
        <p:spPr>
          <a:xfrm>
            <a:off x="9253728" y="3950208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Ground loading valve left open</a:t>
            </a:r>
            <a:endParaRPr lang="en-US" sz="1100" dirty="0"/>
          </a:p>
        </p:txBody>
      </p:sp>
      <p:sp>
        <p:nvSpPr>
          <p:cNvPr id="87" name="Shape 85"/>
          <p:cNvSpPr/>
          <p:nvPr/>
        </p:nvSpPr>
        <p:spPr>
          <a:xfrm>
            <a:off x="9006840" y="4599432"/>
            <a:ext cx="2788920" cy="585216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8" name="Shape 86"/>
          <p:cNvSpPr/>
          <p:nvPr/>
        </p:nvSpPr>
        <p:spPr>
          <a:xfrm>
            <a:off x="9052560" y="4800600"/>
            <a:ext cx="155448" cy="155448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9" name="Text 87"/>
          <p:cNvSpPr/>
          <p:nvPr/>
        </p:nvSpPr>
        <p:spPr>
          <a:xfrm>
            <a:off x="9253728" y="4599432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Chill-down sequence skipped</a:t>
            </a:r>
            <a:endParaRPr lang="en-US" sz="1100" dirty="0"/>
          </a:p>
        </p:txBody>
      </p:sp>
      <p:sp>
        <p:nvSpPr>
          <p:cNvPr id="90" name="Shape 88"/>
          <p:cNvSpPr/>
          <p:nvPr/>
        </p:nvSpPr>
        <p:spPr>
          <a:xfrm>
            <a:off x="9006840" y="5248656"/>
            <a:ext cx="2788920" cy="585216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1" name="Shape 89"/>
          <p:cNvSpPr/>
          <p:nvPr/>
        </p:nvSpPr>
        <p:spPr>
          <a:xfrm>
            <a:off x="9052560" y="5449824"/>
            <a:ext cx="155448" cy="155448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2" name="Text 90"/>
          <p:cNvSpPr/>
          <p:nvPr/>
        </p:nvSpPr>
        <p:spPr>
          <a:xfrm>
            <a:off x="9253728" y="5248656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Boiloff vent blockage</a:t>
            </a:r>
            <a:endParaRPr lang="en-US" sz="1100" dirty="0"/>
          </a:p>
        </p:txBody>
      </p:sp>
      <p:sp>
        <p:nvSpPr>
          <p:cNvPr id="93" name="Text 91"/>
          <p:cNvSpPr/>
          <p:nvPr/>
        </p:nvSpPr>
        <p:spPr>
          <a:xfrm>
            <a:off x="274320" y="6186569"/>
            <a:ext cx="822960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■ = Basic event (lowest-level failure)   All sub-branches connected by OR gate to parent</a:t>
            </a:r>
            <a:endParaRPr lang="en-US" sz="1000" dirty="0"/>
          </a:p>
        </p:txBody>
      </p:sp>
      <p:sp>
        <p:nvSpPr>
          <p:cNvPr id="94" name="Text 92"/>
          <p:cNvSpPr/>
          <p:nvPr/>
        </p:nvSpPr>
        <p:spPr>
          <a:xfrm>
            <a:off x="274320" y="6528816"/>
            <a:ext cx="731520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Author: Tom Irvine  |  Vibrationdata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0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961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A6B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Branch 2 — Engine / Combustion Failure (Detailed Sub-Tree)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9646920" y="0"/>
            <a:ext cx="2331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i="1" dirty="0">
                <a:solidFill>
                  <a:srgbClr val="1A5F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0" y="621792"/>
            <a:ext cx="12161520" cy="0"/>
          </a:xfrm>
          <a:prstGeom prst="line">
            <a:avLst/>
          </a:prstGeom>
          <a:noFill/>
          <a:ln w="25400">
            <a:solidFill>
              <a:srgbClr val="E860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676656"/>
            <a:ext cx="1161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 starts, combustion instability, and nozzle liner burn-through are leading engine failure modes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251960" y="877824"/>
            <a:ext cx="3657600" cy="475488"/>
          </a:xfrm>
          <a:prstGeom prst="rect">
            <a:avLst/>
          </a:prstGeom>
          <a:solidFill>
            <a:srgbClr val="C07A3A"/>
          </a:solidFill>
          <a:ln w="25400">
            <a:solidFill>
              <a:srgbClr val="9B5A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251960" y="877824"/>
            <a:ext cx="365760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/ COMBUSTION FAILURE (OR)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28600" y="1435608"/>
            <a:ext cx="2788920" cy="502920"/>
          </a:xfrm>
          <a:prstGeom prst="rect">
            <a:avLst/>
          </a:prstGeom>
          <a:solidFill>
            <a:srgbClr val="C0635B"/>
          </a:solidFill>
          <a:ln w="1905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28600" y="1435608"/>
            <a:ext cx="278892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HARD START (OR)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1623060" y="1353312"/>
            <a:ext cx="9144" cy="82296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28600" y="2002536"/>
            <a:ext cx="2788920" cy="585216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2203704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5488" y="2002536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Excess propellant in chamber pre-ignition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28600" y="2651760"/>
            <a:ext cx="2788920" cy="585216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274320" y="2852928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75488" y="2651760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Igniter fires late / out of sequence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28600" y="3300984"/>
            <a:ext cx="2788920" cy="585216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274320" y="3502152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75488" y="3300984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Fuel-rich or oxid-rich slug ignites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28600" y="3950208"/>
            <a:ext cx="2788920" cy="585216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274320" y="4151376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75488" y="3950208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 valve opens before igniter confirms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28600" y="4599432"/>
            <a:ext cx="2788920" cy="585216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274320" y="4800600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75488" y="4599432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Chamber pressure spike exceeds limit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28600" y="5248656"/>
            <a:ext cx="2788920" cy="585216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274320" y="5449824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75488" y="5248656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Ignition sequence timing error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3154680" y="1435608"/>
            <a:ext cx="2788920" cy="502920"/>
          </a:xfrm>
          <a:prstGeom prst="rect">
            <a:avLst/>
          </a:prstGeom>
          <a:solidFill>
            <a:srgbClr val="C07A3A"/>
          </a:solidFill>
          <a:ln w="1905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3154680" y="1435608"/>
            <a:ext cx="278892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COMBUSTION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INSTABILITY (OR)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4549140" y="1353312"/>
            <a:ext cx="9144" cy="82296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1"/>
          <p:cNvSpPr/>
          <p:nvPr/>
        </p:nvSpPr>
        <p:spPr>
          <a:xfrm>
            <a:off x="3154680" y="2002536"/>
            <a:ext cx="2788920" cy="585216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3200400" y="2203704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3401568" y="2002536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High-frequency acoustic instability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3154680" y="2651760"/>
            <a:ext cx="2788920" cy="585216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3200400" y="2852928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3401568" y="2651760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Low-frequency chugging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3154680" y="3300984"/>
            <a:ext cx="2788920" cy="585216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3200400" y="3502152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3401568" y="3300984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Injector element damage / asymmetry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3154680" y="3950208"/>
            <a:ext cx="2788920" cy="585216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3200400" y="4151376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Text 42"/>
          <p:cNvSpPr/>
          <p:nvPr/>
        </p:nvSpPr>
        <p:spPr>
          <a:xfrm>
            <a:off x="3401568" y="3950208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Combustion coupled to structural mode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3154680" y="4599432"/>
            <a:ext cx="2788920" cy="585216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3200400" y="4800600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3401568" y="4599432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Inadequate baffles / dampeners</a:t>
            </a:r>
            <a:endParaRPr lang="en-US" sz="1100" dirty="0"/>
          </a:p>
        </p:txBody>
      </p:sp>
      <p:sp>
        <p:nvSpPr>
          <p:cNvPr id="48" name="Shape 46"/>
          <p:cNvSpPr/>
          <p:nvPr/>
        </p:nvSpPr>
        <p:spPr>
          <a:xfrm>
            <a:off x="3154680" y="5248656"/>
            <a:ext cx="2788920" cy="585216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Shape 47"/>
          <p:cNvSpPr/>
          <p:nvPr/>
        </p:nvSpPr>
        <p:spPr>
          <a:xfrm>
            <a:off x="3200400" y="5449824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3401568" y="5248656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Off-design mixture ratio transient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6080760" y="1435608"/>
            <a:ext cx="2788920" cy="502920"/>
          </a:xfrm>
          <a:prstGeom prst="rect">
            <a:avLst/>
          </a:prstGeom>
          <a:solidFill>
            <a:srgbClr val="A08B2A"/>
          </a:solidFill>
          <a:ln w="1905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6080760" y="1435608"/>
            <a:ext cx="278892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TURBOPUMP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FAILURE (OR)</a:t>
            </a:r>
            <a:endParaRPr lang="en-US" sz="1150" dirty="0"/>
          </a:p>
        </p:txBody>
      </p:sp>
      <p:sp>
        <p:nvSpPr>
          <p:cNvPr id="53" name="Shape 51"/>
          <p:cNvSpPr/>
          <p:nvPr/>
        </p:nvSpPr>
        <p:spPr>
          <a:xfrm>
            <a:off x="7475220" y="1353312"/>
            <a:ext cx="9144" cy="82296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Shape 52"/>
          <p:cNvSpPr/>
          <p:nvPr/>
        </p:nvSpPr>
        <p:spPr>
          <a:xfrm>
            <a:off x="6080760" y="2002536"/>
            <a:ext cx="2788920" cy="585216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Shape 53"/>
          <p:cNvSpPr/>
          <p:nvPr/>
        </p:nvSpPr>
        <p:spPr>
          <a:xfrm>
            <a:off x="6126480" y="2203704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6327648" y="2002536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Turbopump over-speed / burst</a:t>
            </a:r>
            <a:endParaRPr lang="en-US" sz="1100" dirty="0"/>
          </a:p>
        </p:txBody>
      </p:sp>
      <p:sp>
        <p:nvSpPr>
          <p:cNvPr id="57" name="Shape 55"/>
          <p:cNvSpPr/>
          <p:nvPr/>
        </p:nvSpPr>
        <p:spPr>
          <a:xfrm>
            <a:off x="6080760" y="2651760"/>
            <a:ext cx="2788920" cy="585216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Shape 56"/>
          <p:cNvSpPr/>
          <p:nvPr/>
        </p:nvSpPr>
        <p:spPr>
          <a:xfrm>
            <a:off x="6126480" y="2852928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9" name="Text 57"/>
          <p:cNvSpPr/>
          <p:nvPr/>
        </p:nvSpPr>
        <p:spPr>
          <a:xfrm>
            <a:off x="6327648" y="2651760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Bearing seizure / rubbing</a:t>
            </a:r>
            <a:endParaRPr lang="en-US" sz="1100" dirty="0"/>
          </a:p>
        </p:txBody>
      </p:sp>
      <p:sp>
        <p:nvSpPr>
          <p:cNvPr id="60" name="Shape 58"/>
          <p:cNvSpPr/>
          <p:nvPr/>
        </p:nvSpPr>
        <p:spPr>
          <a:xfrm>
            <a:off x="6080760" y="3300984"/>
            <a:ext cx="2788920" cy="585216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Shape 59"/>
          <p:cNvSpPr/>
          <p:nvPr/>
        </p:nvSpPr>
        <p:spPr>
          <a:xfrm>
            <a:off x="6126480" y="3502152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6327648" y="3300984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Cavitation-induced surge</a:t>
            </a:r>
            <a:endParaRPr lang="en-US" sz="1100" dirty="0"/>
          </a:p>
        </p:txBody>
      </p:sp>
      <p:sp>
        <p:nvSpPr>
          <p:cNvPr id="63" name="Shape 61"/>
          <p:cNvSpPr/>
          <p:nvPr/>
        </p:nvSpPr>
        <p:spPr>
          <a:xfrm>
            <a:off x="6080760" y="3950208"/>
            <a:ext cx="2788920" cy="585216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Shape 62"/>
          <p:cNvSpPr/>
          <p:nvPr/>
        </p:nvSpPr>
        <p:spPr>
          <a:xfrm>
            <a:off x="6126480" y="4151376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63"/>
          <p:cNvSpPr/>
          <p:nvPr/>
        </p:nvSpPr>
        <p:spPr>
          <a:xfrm>
            <a:off x="6327648" y="3950208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Inducer damage from debris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6080760" y="4599432"/>
            <a:ext cx="2788920" cy="585216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Shape 65"/>
          <p:cNvSpPr/>
          <p:nvPr/>
        </p:nvSpPr>
        <p:spPr>
          <a:xfrm>
            <a:off x="6126480" y="4800600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8" name="Text 66"/>
          <p:cNvSpPr/>
          <p:nvPr/>
        </p:nvSpPr>
        <p:spPr>
          <a:xfrm>
            <a:off x="6327648" y="4599432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Seal failure — propellant cross-leak</a:t>
            </a:r>
            <a:endParaRPr lang="en-US" sz="1100" dirty="0"/>
          </a:p>
        </p:txBody>
      </p:sp>
      <p:sp>
        <p:nvSpPr>
          <p:cNvPr id="69" name="Shape 67"/>
          <p:cNvSpPr/>
          <p:nvPr/>
        </p:nvSpPr>
        <p:spPr>
          <a:xfrm>
            <a:off x="6080760" y="5248656"/>
            <a:ext cx="2788920" cy="585216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Shape 68"/>
          <p:cNvSpPr/>
          <p:nvPr/>
        </p:nvSpPr>
        <p:spPr>
          <a:xfrm>
            <a:off x="6126480" y="5449824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Text 69"/>
          <p:cNvSpPr/>
          <p:nvPr/>
        </p:nvSpPr>
        <p:spPr>
          <a:xfrm>
            <a:off x="6327648" y="5248656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Pre-burner / gas generator explosion</a:t>
            </a:r>
            <a:endParaRPr lang="en-US" sz="1100" dirty="0"/>
          </a:p>
        </p:txBody>
      </p:sp>
      <p:sp>
        <p:nvSpPr>
          <p:cNvPr id="72" name="Shape 70"/>
          <p:cNvSpPr/>
          <p:nvPr/>
        </p:nvSpPr>
        <p:spPr>
          <a:xfrm>
            <a:off x="9006840" y="1435608"/>
            <a:ext cx="2788920" cy="502920"/>
          </a:xfrm>
          <a:prstGeom prst="rect">
            <a:avLst/>
          </a:prstGeom>
          <a:solidFill>
            <a:srgbClr val="3A6FA8"/>
          </a:solidFill>
          <a:ln w="1905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Text 71"/>
          <p:cNvSpPr/>
          <p:nvPr/>
        </p:nvSpPr>
        <p:spPr>
          <a:xfrm>
            <a:off x="9006840" y="1435608"/>
            <a:ext cx="2788920" cy="50292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NOZZLE / CHAMBER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FAILURE (OR)</a:t>
            </a:r>
            <a:endParaRPr lang="en-US" sz="1150" dirty="0"/>
          </a:p>
        </p:txBody>
      </p:sp>
      <p:sp>
        <p:nvSpPr>
          <p:cNvPr id="74" name="Shape 72"/>
          <p:cNvSpPr/>
          <p:nvPr/>
        </p:nvSpPr>
        <p:spPr>
          <a:xfrm>
            <a:off x="10401300" y="1353312"/>
            <a:ext cx="9144" cy="82296"/>
          </a:xfrm>
          <a:prstGeom prst="line">
            <a:avLst/>
          </a:prstGeom>
          <a:noFill/>
          <a:ln w="12700">
            <a:solidFill>
              <a:srgbClr val="8AADA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Shape 73"/>
          <p:cNvSpPr/>
          <p:nvPr/>
        </p:nvSpPr>
        <p:spPr>
          <a:xfrm>
            <a:off x="9006840" y="2002536"/>
            <a:ext cx="2788920" cy="585216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6" name="Shape 74"/>
          <p:cNvSpPr/>
          <p:nvPr/>
        </p:nvSpPr>
        <p:spPr>
          <a:xfrm>
            <a:off x="9052560" y="2203704"/>
            <a:ext cx="155448" cy="155448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Text 75"/>
          <p:cNvSpPr/>
          <p:nvPr/>
        </p:nvSpPr>
        <p:spPr>
          <a:xfrm>
            <a:off x="9253728" y="2002536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Nozzle throat burn-through</a:t>
            </a:r>
            <a:endParaRPr lang="en-US" sz="1100" dirty="0"/>
          </a:p>
        </p:txBody>
      </p:sp>
      <p:sp>
        <p:nvSpPr>
          <p:cNvPr id="78" name="Shape 76"/>
          <p:cNvSpPr/>
          <p:nvPr/>
        </p:nvSpPr>
        <p:spPr>
          <a:xfrm>
            <a:off x="9006840" y="2651760"/>
            <a:ext cx="2788920" cy="585216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9" name="Shape 77"/>
          <p:cNvSpPr/>
          <p:nvPr/>
        </p:nvSpPr>
        <p:spPr>
          <a:xfrm>
            <a:off x="9052560" y="2852928"/>
            <a:ext cx="155448" cy="155448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0" name="Text 78"/>
          <p:cNvSpPr/>
          <p:nvPr/>
        </p:nvSpPr>
        <p:spPr>
          <a:xfrm>
            <a:off x="9253728" y="2651760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C063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Nozzle liner burn-through (ablative)</a:t>
            </a:r>
            <a:endParaRPr lang="en-US" sz="1100" dirty="0"/>
          </a:p>
        </p:txBody>
      </p:sp>
      <p:sp>
        <p:nvSpPr>
          <p:cNvPr id="81" name="Shape 79"/>
          <p:cNvSpPr/>
          <p:nvPr/>
        </p:nvSpPr>
        <p:spPr>
          <a:xfrm>
            <a:off x="9006840" y="3300984"/>
            <a:ext cx="2788920" cy="585216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Shape 80"/>
          <p:cNvSpPr/>
          <p:nvPr/>
        </p:nvSpPr>
        <p:spPr>
          <a:xfrm>
            <a:off x="9052560" y="3502152"/>
            <a:ext cx="155448" cy="155448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3" name="Text 81"/>
          <p:cNvSpPr/>
          <p:nvPr/>
        </p:nvSpPr>
        <p:spPr>
          <a:xfrm>
            <a:off x="9253728" y="3300984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Chamber wall hot spot / burnout</a:t>
            </a:r>
            <a:endParaRPr lang="en-US" sz="1100" dirty="0"/>
          </a:p>
        </p:txBody>
      </p:sp>
      <p:sp>
        <p:nvSpPr>
          <p:cNvPr id="84" name="Shape 82"/>
          <p:cNvSpPr/>
          <p:nvPr/>
        </p:nvSpPr>
        <p:spPr>
          <a:xfrm>
            <a:off x="9006840" y="3950208"/>
            <a:ext cx="2788920" cy="585216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5" name="Shape 83"/>
          <p:cNvSpPr/>
          <p:nvPr/>
        </p:nvSpPr>
        <p:spPr>
          <a:xfrm>
            <a:off x="9052560" y="4151376"/>
            <a:ext cx="155448" cy="155448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6" name="Text 84"/>
          <p:cNvSpPr/>
          <p:nvPr/>
        </p:nvSpPr>
        <p:spPr>
          <a:xfrm>
            <a:off x="9253728" y="3950208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Regenerative cooling blockage</a:t>
            </a:r>
            <a:endParaRPr lang="en-US" sz="1100" dirty="0"/>
          </a:p>
        </p:txBody>
      </p:sp>
      <p:sp>
        <p:nvSpPr>
          <p:cNvPr id="87" name="Shape 85"/>
          <p:cNvSpPr/>
          <p:nvPr/>
        </p:nvSpPr>
        <p:spPr>
          <a:xfrm>
            <a:off x="9006840" y="4599432"/>
            <a:ext cx="2788920" cy="585216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8" name="Shape 86"/>
          <p:cNvSpPr/>
          <p:nvPr/>
        </p:nvSpPr>
        <p:spPr>
          <a:xfrm>
            <a:off x="9052560" y="4800600"/>
            <a:ext cx="155448" cy="155448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9" name="Text 87"/>
          <p:cNvSpPr/>
          <p:nvPr/>
        </p:nvSpPr>
        <p:spPr>
          <a:xfrm>
            <a:off x="9253728" y="4599432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Nozzle extension separation</a:t>
            </a:r>
            <a:endParaRPr lang="en-US" sz="1100" dirty="0"/>
          </a:p>
        </p:txBody>
      </p:sp>
      <p:sp>
        <p:nvSpPr>
          <p:cNvPr id="90" name="Shape 88"/>
          <p:cNvSpPr/>
          <p:nvPr/>
        </p:nvSpPr>
        <p:spPr>
          <a:xfrm>
            <a:off x="9006840" y="5248656"/>
            <a:ext cx="2788920" cy="585216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1" name="Shape 89"/>
          <p:cNvSpPr/>
          <p:nvPr/>
        </p:nvSpPr>
        <p:spPr>
          <a:xfrm>
            <a:off x="9052560" y="5449824"/>
            <a:ext cx="155448" cy="155448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2" name="Text 90"/>
          <p:cNvSpPr/>
          <p:nvPr/>
        </p:nvSpPr>
        <p:spPr>
          <a:xfrm>
            <a:off x="9253728" y="5248656"/>
            <a:ext cx="2496312" cy="58521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Manifold crack under pressure</a:t>
            </a:r>
            <a:endParaRPr lang="en-US" sz="1100" dirty="0"/>
          </a:p>
        </p:txBody>
      </p:sp>
      <p:sp>
        <p:nvSpPr>
          <p:cNvPr id="93" name="Text 91"/>
          <p:cNvSpPr/>
          <p:nvPr/>
        </p:nvSpPr>
        <p:spPr>
          <a:xfrm>
            <a:off x="228600" y="6254496"/>
            <a:ext cx="822960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■ = Basic event   Nozzle liner burn-through is highlighted as a key accumulated-damage failure mode</a:t>
            </a:r>
            <a:endParaRPr lang="en-US" sz="1000" dirty="0"/>
          </a:p>
        </p:txBody>
      </p:sp>
      <p:sp>
        <p:nvSpPr>
          <p:cNvPr id="94" name="Text 92"/>
          <p:cNvSpPr/>
          <p:nvPr/>
        </p:nvSpPr>
        <p:spPr>
          <a:xfrm>
            <a:off x="274320" y="6528816"/>
            <a:ext cx="731520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Author: Tom Irvine  |  Vibrationdata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0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961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A6B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Branches 3–5 — Structural, Avionics, and Ground Support Failures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9646920" y="0"/>
            <a:ext cx="2331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i="1" dirty="0">
                <a:solidFill>
                  <a:srgbClr val="1A5F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0" y="621792"/>
            <a:ext cx="12161520" cy="0"/>
          </a:xfrm>
          <a:prstGeom prst="line">
            <a:avLst/>
          </a:prstGeom>
          <a:noFill/>
          <a:ln w="25400">
            <a:solidFill>
              <a:srgbClr val="E860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676656"/>
            <a:ext cx="1161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Supporting branches — individually less likely but potentially correlated with propulsion failures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28600" y="1060704"/>
            <a:ext cx="3794760" cy="438912"/>
          </a:xfrm>
          <a:prstGeom prst="rect">
            <a:avLst/>
          </a:prstGeom>
          <a:solidFill>
            <a:srgbClr val="A08B2A"/>
          </a:solidFill>
          <a:ln w="1905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228600" y="1060704"/>
            <a:ext cx="379476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STRUCTURAL FAILURE (OR)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228600" y="1554480"/>
            <a:ext cx="3794760" cy="548640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74320" y="1737360"/>
            <a:ext cx="146304" cy="146304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66344" y="1554480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Airframe overpressure from explosion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28600" y="2167128"/>
            <a:ext cx="3794760" cy="548640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274320" y="2350008"/>
            <a:ext cx="146304" cy="146304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66344" y="2167128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 hold-down fitting failure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28600" y="2779776"/>
            <a:ext cx="3794760" cy="548640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274320" y="2962656"/>
            <a:ext cx="146304" cy="146304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66344" y="2779776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Thrust structure buckling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28600" y="3392424"/>
            <a:ext cx="3794760" cy="548640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274320" y="3575304"/>
            <a:ext cx="146304" cy="146304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66344" y="3392424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Thermal protection failure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28600" y="4005072"/>
            <a:ext cx="3794760" cy="548640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274320" y="4187952"/>
            <a:ext cx="146304" cy="146304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66344" y="4005072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Explosive bolt misfire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228600" y="4617720"/>
            <a:ext cx="3794760" cy="548640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274320" y="4800600"/>
            <a:ext cx="146304" cy="146304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66344" y="4617720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Pre-existing manufacturing crack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228600" y="5230368"/>
            <a:ext cx="3794760" cy="548640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274320" y="5413248"/>
            <a:ext cx="146304" cy="146304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66344" y="5230368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LOX-compatible material substitution error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228600" y="5843016"/>
            <a:ext cx="3794760" cy="548640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274320" y="6025896"/>
            <a:ext cx="146304" cy="146304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66344" y="5843016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Stage interface ring failure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4160520" y="1060704"/>
            <a:ext cx="3794760" cy="438912"/>
          </a:xfrm>
          <a:prstGeom prst="rect">
            <a:avLst/>
          </a:prstGeom>
          <a:solidFill>
            <a:srgbClr val="3A6FA8"/>
          </a:solidFill>
          <a:ln w="1905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160520" y="1060704"/>
            <a:ext cx="379476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 / AVIONICS FAILURE (OR)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4160520" y="1554480"/>
            <a:ext cx="3794760" cy="548640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4206240" y="1737360"/>
            <a:ext cx="146304" cy="146304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398264" y="1554480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controller commands wrong sequence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4160520" y="2167128"/>
            <a:ext cx="3794760" cy="548640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4206240" y="2350008"/>
            <a:ext cx="146304" cy="146304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4398264" y="2167128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Abort system fails to safe on anomaly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4160520" y="2779776"/>
            <a:ext cx="3794760" cy="548640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4206240" y="2962656"/>
            <a:ext cx="146304" cy="146304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398264" y="2779776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Sensor gives false-nominal (no abort trigger)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4160520" y="3392424"/>
            <a:ext cx="3794760" cy="548640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4206240" y="3575304"/>
            <a:ext cx="146304" cy="146304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4398264" y="3392424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Ignition command sent before ready state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4160520" y="4005072"/>
            <a:ext cx="3794760" cy="548640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Shape 46"/>
          <p:cNvSpPr/>
          <p:nvPr/>
        </p:nvSpPr>
        <p:spPr>
          <a:xfrm>
            <a:off x="4206240" y="4187952"/>
            <a:ext cx="146304" cy="146304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4398264" y="4005072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Flight computer software error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4160520" y="4617720"/>
            <a:ext cx="3794760" cy="548640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Shape 49"/>
          <p:cNvSpPr/>
          <p:nvPr/>
        </p:nvSpPr>
        <p:spPr>
          <a:xfrm>
            <a:off x="4206240" y="4800600"/>
            <a:ext cx="146304" cy="146304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4398264" y="4617720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EMI corrupts command bus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4160520" y="5230368"/>
            <a:ext cx="3794760" cy="548640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Shape 52"/>
          <p:cNvSpPr/>
          <p:nvPr/>
        </p:nvSpPr>
        <p:spPr>
          <a:xfrm>
            <a:off x="4206240" y="5413248"/>
            <a:ext cx="146304" cy="146304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4398264" y="5230368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Redundant channel failure (common cause)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4160520" y="5843016"/>
            <a:ext cx="3794760" cy="548640"/>
          </a:xfrm>
          <a:prstGeom prst="rect">
            <a:avLst/>
          </a:prstGeom>
          <a:solidFill>
            <a:srgbClr val="EAF1F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Shape 55"/>
          <p:cNvSpPr/>
          <p:nvPr/>
        </p:nvSpPr>
        <p:spPr>
          <a:xfrm>
            <a:off x="4206240" y="6025896"/>
            <a:ext cx="146304" cy="146304"/>
          </a:xfrm>
          <a:prstGeom prst="rect">
            <a:avLst/>
          </a:prstGeom>
          <a:solidFill>
            <a:srgbClr val="3A6FA8"/>
          </a:solidFill>
          <a:ln w="12700">
            <a:solidFill>
              <a:srgbClr val="3A6FA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4398264" y="5843016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Watchdog timer disabled for test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8092440" y="1060704"/>
            <a:ext cx="3794760" cy="438912"/>
          </a:xfrm>
          <a:prstGeom prst="rect">
            <a:avLst/>
          </a:prstGeom>
          <a:solidFill>
            <a:srgbClr val="3A7A52"/>
          </a:solidFill>
          <a:ln w="1905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8092440" y="1060704"/>
            <a:ext cx="3794760" cy="43891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GSE / HUMAN ERROR (OR)</a:t>
            </a:r>
            <a:endParaRPr lang="en-US" sz="1150" dirty="0"/>
          </a:p>
        </p:txBody>
      </p:sp>
      <p:sp>
        <p:nvSpPr>
          <p:cNvPr id="61" name="Shape 59"/>
          <p:cNvSpPr/>
          <p:nvPr/>
        </p:nvSpPr>
        <p:spPr>
          <a:xfrm>
            <a:off x="8092440" y="1554480"/>
            <a:ext cx="3794760" cy="548640"/>
          </a:xfrm>
          <a:prstGeom prst="rect">
            <a:avLst/>
          </a:prstGeom>
          <a:solidFill>
            <a:srgbClr val="E8F6EC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Shape 60"/>
          <p:cNvSpPr/>
          <p:nvPr/>
        </p:nvSpPr>
        <p:spPr>
          <a:xfrm>
            <a:off x="8138160" y="1737360"/>
            <a:ext cx="146304" cy="146304"/>
          </a:xfrm>
          <a:prstGeom prst="rect">
            <a:avLst/>
          </a:prstGeom>
          <a:solidFill>
            <a:srgbClr val="3A7A52"/>
          </a:solidFill>
          <a:ln w="1270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61"/>
          <p:cNvSpPr/>
          <p:nvPr/>
        </p:nvSpPr>
        <p:spPr>
          <a:xfrm>
            <a:off x="8330184" y="1554480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 loading procedure deviation</a:t>
            </a:r>
            <a:endParaRPr lang="en-US" sz="1100" dirty="0"/>
          </a:p>
        </p:txBody>
      </p:sp>
      <p:sp>
        <p:nvSpPr>
          <p:cNvPr id="64" name="Shape 62"/>
          <p:cNvSpPr/>
          <p:nvPr/>
        </p:nvSpPr>
        <p:spPr>
          <a:xfrm>
            <a:off x="8092440" y="2167128"/>
            <a:ext cx="3794760" cy="548640"/>
          </a:xfrm>
          <a:prstGeom prst="rect">
            <a:avLst/>
          </a:prstGeom>
          <a:solidFill>
            <a:srgbClr val="E8F6EC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Shape 63"/>
          <p:cNvSpPr/>
          <p:nvPr/>
        </p:nvSpPr>
        <p:spPr>
          <a:xfrm>
            <a:off x="8138160" y="2350008"/>
            <a:ext cx="146304" cy="146304"/>
          </a:xfrm>
          <a:prstGeom prst="rect">
            <a:avLst/>
          </a:prstGeom>
          <a:solidFill>
            <a:srgbClr val="3A7A52"/>
          </a:solidFill>
          <a:ln w="1270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Text 64"/>
          <p:cNvSpPr/>
          <p:nvPr/>
        </p:nvSpPr>
        <p:spPr>
          <a:xfrm>
            <a:off x="8330184" y="2167128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Ground valve in wrong position</a:t>
            </a:r>
            <a:endParaRPr lang="en-US" sz="1100" dirty="0"/>
          </a:p>
        </p:txBody>
      </p:sp>
      <p:sp>
        <p:nvSpPr>
          <p:cNvPr id="67" name="Shape 65"/>
          <p:cNvSpPr/>
          <p:nvPr/>
        </p:nvSpPr>
        <p:spPr>
          <a:xfrm>
            <a:off x="8092440" y="2779776"/>
            <a:ext cx="3794760" cy="548640"/>
          </a:xfrm>
          <a:prstGeom prst="rect">
            <a:avLst/>
          </a:prstGeom>
          <a:solidFill>
            <a:srgbClr val="E8F6EC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8" name="Shape 66"/>
          <p:cNvSpPr/>
          <p:nvPr/>
        </p:nvSpPr>
        <p:spPr>
          <a:xfrm>
            <a:off x="8138160" y="2962656"/>
            <a:ext cx="146304" cy="146304"/>
          </a:xfrm>
          <a:prstGeom prst="rect">
            <a:avLst/>
          </a:prstGeom>
          <a:solidFill>
            <a:srgbClr val="3A7A52"/>
          </a:solidFill>
          <a:ln w="1270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Text 67"/>
          <p:cNvSpPr/>
          <p:nvPr/>
        </p:nvSpPr>
        <p:spPr>
          <a:xfrm>
            <a:off x="8330184" y="2779776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Umbilical fails to retract at ignition</a:t>
            </a:r>
            <a:endParaRPr lang="en-US" sz="1100" dirty="0"/>
          </a:p>
        </p:txBody>
      </p:sp>
      <p:sp>
        <p:nvSpPr>
          <p:cNvPr id="70" name="Shape 68"/>
          <p:cNvSpPr/>
          <p:nvPr/>
        </p:nvSpPr>
        <p:spPr>
          <a:xfrm>
            <a:off x="8092440" y="3392424"/>
            <a:ext cx="3794760" cy="548640"/>
          </a:xfrm>
          <a:prstGeom prst="rect">
            <a:avLst/>
          </a:prstGeom>
          <a:solidFill>
            <a:srgbClr val="E8F6EC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1" name="Shape 69"/>
          <p:cNvSpPr/>
          <p:nvPr/>
        </p:nvSpPr>
        <p:spPr>
          <a:xfrm>
            <a:off x="8138160" y="3575304"/>
            <a:ext cx="146304" cy="146304"/>
          </a:xfrm>
          <a:prstGeom prst="rect">
            <a:avLst/>
          </a:prstGeom>
          <a:solidFill>
            <a:srgbClr val="3A7A52"/>
          </a:solidFill>
          <a:ln w="1270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Text 70"/>
          <p:cNvSpPr/>
          <p:nvPr/>
        </p:nvSpPr>
        <p:spPr>
          <a:xfrm>
            <a:off x="8330184" y="3392424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Purge gas not connected properly</a:t>
            </a:r>
            <a:endParaRPr lang="en-US" sz="1100" dirty="0"/>
          </a:p>
        </p:txBody>
      </p:sp>
      <p:sp>
        <p:nvSpPr>
          <p:cNvPr id="73" name="Shape 71"/>
          <p:cNvSpPr/>
          <p:nvPr/>
        </p:nvSpPr>
        <p:spPr>
          <a:xfrm>
            <a:off x="8092440" y="4005072"/>
            <a:ext cx="3794760" cy="548640"/>
          </a:xfrm>
          <a:prstGeom prst="rect">
            <a:avLst/>
          </a:prstGeom>
          <a:solidFill>
            <a:srgbClr val="E8F6EC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Shape 72"/>
          <p:cNvSpPr/>
          <p:nvPr/>
        </p:nvSpPr>
        <p:spPr>
          <a:xfrm>
            <a:off x="8138160" y="4187952"/>
            <a:ext cx="146304" cy="146304"/>
          </a:xfrm>
          <a:prstGeom prst="rect">
            <a:avLst/>
          </a:prstGeom>
          <a:solidFill>
            <a:srgbClr val="3A7A52"/>
          </a:solidFill>
          <a:ln w="1270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Text 73"/>
          <p:cNvSpPr/>
          <p:nvPr/>
        </p:nvSpPr>
        <p:spPr>
          <a:xfrm>
            <a:off x="8330184" y="4005072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Range safety system bypassed for test</a:t>
            </a:r>
            <a:endParaRPr lang="en-US" sz="1100" dirty="0"/>
          </a:p>
        </p:txBody>
      </p:sp>
      <p:sp>
        <p:nvSpPr>
          <p:cNvPr id="76" name="Shape 74"/>
          <p:cNvSpPr/>
          <p:nvPr/>
        </p:nvSpPr>
        <p:spPr>
          <a:xfrm>
            <a:off x="8092440" y="4617720"/>
            <a:ext cx="3794760" cy="548640"/>
          </a:xfrm>
          <a:prstGeom prst="rect">
            <a:avLst/>
          </a:prstGeom>
          <a:solidFill>
            <a:srgbClr val="E8F6EC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Shape 75"/>
          <p:cNvSpPr/>
          <p:nvPr/>
        </p:nvSpPr>
        <p:spPr>
          <a:xfrm>
            <a:off x="8138160" y="4800600"/>
            <a:ext cx="146304" cy="146304"/>
          </a:xfrm>
          <a:prstGeom prst="rect">
            <a:avLst/>
          </a:prstGeom>
          <a:solidFill>
            <a:srgbClr val="3A7A52"/>
          </a:solidFill>
          <a:ln w="1270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8" name="Text 76"/>
          <p:cNvSpPr/>
          <p:nvPr/>
        </p:nvSpPr>
        <p:spPr>
          <a:xfrm>
            <a:off x="8330184" y="4617720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Incorrect hold-down release timing</a:t>
            </a:r>
            <a:endParaRPr lang="en-US" sz="1100" dirty="0"/>
          </a:p>
        </p:txBody>
      </p:sp>
      <p:sp>
        <p:nvSpPr>
          <p:cNvPr id="79" name="Shape 77"/>
          <p:cNvSpPr/>
          <p:nvPr/>
        </p:nvSpPr>
        <p:spPr>
          <a:xfrm>
            <a:off x="8092440" y="5230368"/>
            <a:ext cx="3794760" cy="548640"/>
          </a:xfrm>
          <a:prstGeom prst="rect">
            <a:avLst/>
          </a:prstGeom>
          <a:solidFill>
            <a:srgbClr val="E8F6EC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0" name="Shape 78"/>
          <p:cNvSpPr/>
          <p:nvPr/>
        </p:nvSpPr>
        <p:spPr>
          <a:xfrm>
            <a:off x="8138160" y="5413248"/>
            <a:ext cx="146304" cy="146304"/>
          </a:xfrm>
          <a:prstGeom prst="rect">
            <a:avLst/>
          </a:prstGeom>
          <a:solidFill>
            <a:srgbClr val="3A7A52"/>
          </a:solidFill>
          <a:ln w="1270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1" name="Text 79"/>
          <p:cNvSpPr/>
          <p:nvPr/>
        </p:nvSpPr>
        <p:spPr>
          <a:xfrm>
            <a:off x="8330184" y="5230368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Maintenance error (wrong component installed)</a:t>
            </a:r>
            <a:endParaRPr lang="en-US" sz="1100" dirty="0"/>
          </a:p>
        </p:txBody>
      </p:sp>
      <p:sp>
        <p:nvSpPr>
          <p:cNvPr id="82" name="Shape 80"/>
          <p:cNvSpPr/>
          <p:nvPr/>
        </p:nvSpPr>
        <p:spPr>
          <a:xfrm>
            <a:off x="8092440" y="5843016"/>
            <a:ext cx="3794760" cy="548640"/>
          </a:xfrm>
          <a:prstGeom prst="rect">
            <a:avLst/>
          </a:prstGeom>
          <a:solidFill>
            <a:srgbClr val="E8F6EC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3" name="Shape 81"/>
          <p:cNvSpPr/>
          <p:nvPr/>
        </p:nvSpPr>
        <p:spPr>
          <a:xfrm>
            <a:off x="8138160" y="6025896"/>
            <a:ext cx="146304" cy="146304"/>
          </a:xfrm>
          <a:prstGeom prst="rect">
            <a:avLst/>
          </a:prstGeom>
          <a:solidFill>
            <a:srgbClr val="3A7A52"/>
          </a:solidFill>
          <a:ln w="12700">
            <a:solidFill>
              <a:srgbClr val="3A7A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4" name="Text 82"/>
          <p:cNvSpPr/>
          <p:nvPr/>
        </p:nvSpPr>
        <p:spPr>
          <a:xfrm>
            <a:off x="8330184" y="5843016"/>
            <a:ext cx="3511296" cy="54864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Communication failure (abort not relayed)</a:t>
            </a:r>
            <a:endParaRPr lang="en-US" sz="1100" dirty="0"/>
          </a:p>
        </p:txBody>
      </p:sp>
      <p:sp>
        <p:nvSpPr>
          <p:cNvPr id="85" name="Text 83"/>
          <p:cNvSpPr/>
          <p:nvPr/>
        </p:nvSpPr>
        <p:spPr>
          <a:xfrm>
            <a:off x="2684417" y="6510528"/>
            <a:ext cx="822960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factors and GSE errors are often correlated — a single procedural deviation can affect multiple branches simultaneously</a:t>
            </a:r>
            <a:endParaRPr lang="en-US" sz="1000" dirty="0"/>
          </a:p>
        </p:txBody>
      </p:sp>
      <p:sp>
        <p:nvSpPr>
          <p:cNvPr id="86" name="Text 84"/>
          <p:cNvSpPr/>
          <p:nvPr/>
        </p:nvSpPr>
        <p:spPr>
          <a:xfrm>
            <a:off x="274320" y="6528816"/>
            <a:ext cx="731520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Author: Tom Irvine  |  Vibrationdata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0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961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A6B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Branch 6 — Accumulated Fatigue / Prior Test History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9646920" y="0"/>
            <a:ext cx="2331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i="1" dirty="0">
                <a:solidFill>
                  <a:srgbClr val="1A5F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0" y="621792"/>
            <a:ext cx="12161520" cy="0"/>
          </a:xfrm>
          <a:prstGeom prst="line">
            <a:avLst/>
          </a:prstGeom>
          <a:noFill/>
          <a:ln w="25400">
            <a:solidFill>
              <a:srgbClr val="E860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676656"/>
            <a:ext cx="1161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Each engine has prior hot-fire history from individual acceptance tests — latent damage accumulates before vehicle-level static fire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566160" y="877824"/>
            <a:ext cx="5029200" cy="475488"/>
          </a:xfrm>
          <a:prstGeom prst="rect">
            <a:avLst/>
          </a:prstGeom>
          <a:solidFill>
            <a:srgbClr val="7B5EA7"/>
          </a:solidFill>
          <a:ln w="25400">
            <a:solidFill>
              <a:srgbClr val="5A3F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3566160" y="877824"/>
            <a:ext cx="502920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ACCUMULATED FATIGUE / PRIOR TEST HISTORY (AND/OR)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566160" y="1389888"/>
            <a:ext cx="5029200" cy="365760"/>
          </a:xfrm>
          <a:prstGeom prst="rect">
            <a:avLst/>
          </a:prstGeom>
          <a:solidFill>
            <a:srgbClr val="F2EEF9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566160" y="1389888"/>
            <a:ext cx="5029200" cy="3657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gate: requires (1) prior test history  +  (2) incomplete inspection  +  (3) vehicle-level test exceeds remaining margin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28600" y="1828800"/>
            <a:ext cx="2788920" cy="475488"/>
          </a:xfrm>
          <a:prstGeom prst="rect">
            <a:avLst/>
          </a:prstGeom>
          <a:solidFill>
            <a:srgbClr val="7B5EA7"/>
          </a:solidFill>
          <a:ln w="1905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228600" y="1828800"/>
            <a:ext cx="27889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TURBOPUMP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DEGRADATION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28600" y="2359152"/>
            <a:ext cx="2788920" cy="557784"/>
          </a:xfrm>
          <a:prstGeom prst="rect">
            <a:avLst/>
          </a:prstGeom>
          <a:solidFill>
            <a:srgbClr val="F2EEF9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274320" y="2551176"/>
            <a:ext cx="155448" cy="155448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75488" y="2359152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Bearing wear / spalling from prior high-speed ops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28600" y="2980944"/>
            <a:ext cx="2788920" cy="557784"/>
          </a:xfrm>
          <a:prstGeom prst="rect">
            <a:avLst/>
          </a:prstGeom>
          <a:solidFill>
            <a:srgbClr val="F2EEF9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274320" y="3172968"/>
            <a:ext cx="155448" cy="155448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75488" y="2980944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Turbopump seal compression set (elastomeric)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28600" y="3602736"/>
            <a:ext cx="2788920" cy="557784"/>
          </a:xfrm>
          <a:prstGeom prst="rect">
            <a:avLst/>
          </a:prstGeom>
          <a:solidFill>
            <a:srgbClr val="F2EEF9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274320" y="3794760"/>
            <a:ext cx="155448" cy="155448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75488" y="3602736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Impeller surface erosion from cavitation cycles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28600" y="4224528"/>
            <a:ext cx="2788920" cy="557784"/>
          </a:xfrm>
          <a:prstGeom prst="rect">
            <a:avLst/>
          </a:prstGeom>
          <a:solidFill>
            <a:srgbClr val="F2EEF9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274320" y="4416552"/>
            <a:ext cx="155448" cy="155448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75488" y="4224528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Shaft fatigue from torsional transients at start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28600" y="4846320"/>
            <a:ext cx="2788920" cy="557784"/>
          </a:xfrm>
          <a:prstGeom prst="rect">
            <a:avLst/>
          </a:prstGeom>
          <a:solidFill>
            <a:srgbClr val="F2EEF9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274320" y="5038344"/>
            <a:ext cx="155448" cy="155448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75488" y="4846320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Bearing race fretting from vibration during storage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28600" y="5468112"/>
            <a:ext cx="2788920" cy="557784"/>
          </a:xfrm>
          <a:prstGeom prst="rect">
            <a:avLst/>
          </a:prstGeom>
          <a:solidFill>
            <a:srgbClr val="F2EEF9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274320" y="5660136"/>
            <a:ext cx="155448" cy="155448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75488" y="5468112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Coolant flow restriction from deposits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3154680" y="1828800"/>
            <a:ext cx="2788920" cy="475488"/>
          </a:xfrm>
          <a:prstGeom prst="rect">
            <a:avLst/>
          </a:prstGeom>
          <a:solidFill>
            <a:srgbClr val="C0635B"/>
          </a:solidFill>
          <a:ln w="1905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3154680" y="1828800"/>
            <a:ext cx="27889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COMBUSTION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COMPONENT FATIGUE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3154680" y="2359152"/>
            <a:ext cx="2788920" cy="557784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3200400" y="2551176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3401568" y="2359152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Chamber wall low-cycle thermal fatigue (liner)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3154680" y="2980944"/>
            <a:ext cx="2788920" cy="557784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3200400" y="3172968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3401568" y="2980944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Nozzle liner ablative material thinning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3154680" y="3602736"/>
            <a:ext cx="2788920" cy="557784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3200400" y="3794760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3401568" y="3602736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Injector face cracking from acoustic loading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3154680" y="4224528"/>
            <a:ext cx="2788920" cy="557784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3200400" y="4416552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3401568" y="4224528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Pre-burner/gas generator hot-time degradation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3154680" y="4846320"/>
            <a:ext cx="2788920" cy="557784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Shape 46"/>
          <p:cNvSpPr/>
          <p:nvPr/>
        </p:nvSpPr>
        <p:spPr>
          <a:xfrm>
            <a:off x="3200400" y="5038344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3401568" y="4846320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Cooling channel blockage (deposit build-up)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3154680" y="5468112"/>
            <a:ext cx="2788920" cy="557784"/>
          </a:xfrm>
          <a:prstGeom prst="rect">
            <a:avLst/>
          </a:prstGeom>
          <a:solidFill>
            <a:srgbClr val="FDECEA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Shape 49"/>
          <p:cNvSpPr/>
          <p:nvPr/>
        </p:nvSpPr>
        <p:spPr>
          <a:xfrm>
            <a:off x="3200400" y="5660136"/>
            <a:ext cx="155448" cy="155448"/>
          </a:xfrm>
          <a:prstGeom prst="rect">
            <a:avLst/>
          </a:prstGeom>
          <a:solidFill>
            <a:srgbClr val="C0635B"/>
          </a:solidFill>
          <a:ln w="12700">
            <a:solidFill>
              <a:srgbClr val="C0635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50"/>
          <p:cNvSpPr/>
          <p:nvPr/>
        </p:nvSpPr>
        <p:spPr>
          <a:xfrm>
            <a:off x="3401568" y="5468112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Nozzle throat dimensional growth from erosion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6080760" y="1828800"/>
            <a:ext cx="2788920" cy="475488"/>
          </a:xfrm>
          <a:prstGeom prst="rect">
            <a:avLst/>
          </a:prstGeom>
          <a:solidFill>
            <a:srgbClr val="C07A3A"/>
          </a:solidFill>
          <a:ln w="1905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6080760" y="1828800"/>
            <a:ext cx="27889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PROPELLANT LINE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FATIGUE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6080760" y="2359152"/>
            <a:ext cx="2788920" cy="557784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Shape 55"/>
          <p:cNvSpPr/>
          <p:nvPr/>
        </p:nvSpPr>
        <p:spPr>
          <a:xfrm>
            <a:off x="6126480" y="2551176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6327648" y="2359152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Flex bellows fatigue from chill-down thermal cycles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6080760" y="2980944"/>
            <a:ext cx="2788920" cy="557784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Shape 58"/>
          <p:cNvSpPr/>
          <p:nvPr/>
        </p:nvSpPr>
        <p:spPr>
          <a:xfrm>
            <a:off x="6126480" y="3172968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9"/>
          <p:cNvSpPr/>
          <p:nvPr/>
        </p:nvSpPr>
        <p:spPr>
          <a:xfrm>
            <a:off x="6327648" y="2980944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Weld toe cracking from pressure cycling</a:t>
            </a:r>
            <a:endParaRPr lang="en-US" sz="1100" dirty="0"/>
          </a:p>
        </p:txBody>
      </p:sp>
      <p:sp>
        <p:nvSpPr>
          <p:cNvPr id="62" name="Shape 60"/>
          <p:cNvSpPr/>
          <p:nvPr/>
        </p:nvSpPr>
        <p:spPr>
          <a:xfrm>
            <a:off x="6080760" y="3602736"/>
            <a:ext cx="2788920" cy="557784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Shape 61"/>
          <p:cNvSpPr/>
          <p:nvPr/>
        </p:nvSpPr>
        <p:spPr>
          <a:xfrm>
            <a:off x="6126480" y="3794760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4" name="Text 62"/>
          <p:cNvSpPr/>
          <p:nvPr/>
        </p:nvSpPr>
        <p:spPr>
          <a:xfrm>
            <a:off x="6327648" y="3602736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LOX dome seal set from repeated seating</a:t>
            </a:r>
            <a:endParaRPr lang="en-US" sz="1100" dirty="0"/>
          </a:p>
        </p:txBody>
      </p:sp>
      <p:sp>
        <p:nvSpPr>
          <p:cNvPr id="65" name="Shape 63"/>
          <p:cNvSpPr/>
          <p:nvPr/>
        </p:nvSpPr>
        <p:spPr>
          <a:xfrm>
            <a:off x="6080760" y="4224528"/>
            <a:ext cx="2788920" cy="557784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Shape 64"/>
          <p:cNvSpPr/>
          <p:nvPr/>
        </p:nvSpPr>
        <p:spPr>
          <a:xfrm>
            <a:off x="6126480" y="4416552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6327648" y="4224528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 valve spring fatigue</a:t>
            </a:r>
            <a:endParaRPr lang="en-US" sz="1100" dirty="0"/>
          </a:p>
        </p:txBody>
      </p:sp>
      <p:sp>
        <p:nvSpPr>
          <p:cNvPr id="68" name="Shape 66"/>
          <p:cNvSpPr/>
          <p:nvPr/>
        </p:nvSpPr>
        <p:spPr>
          <a:xfrm>
            <a:off x="6080760" y="4846320"/>
            <a:ext cx="2788920" cy="557784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9" name="Shape 67"/>
          <p:cNvSpPr/>
          <p:nvPr/>
        </p:nvSpPr>
        <p:spPr>
          <a:xfrm>
            <a:off x="6126480" y="5038344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0" name="Text 68"/>
          <p:cNvSpPr/>
          <p:nvPr/>
        </p:nvSpPr>
        <p:spPr>
          <a:xfrm>
            <a:off x="6327648" y="4846320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Prevalve seat wear from multiple actuations</a:t>
            </a:r>
            <a:endParaRPr lang="en-US" sz="1100" dirty="0"/>
          </a:p>
        </p:txBody>
      </p:sp>
      <p:sp>
        <p:nvSpPr>
          <p:cNvPr id="71" name="Shape 69"/>
          <p:cNvSpPr/>
          <p:nvPr/>
        </p:nvSpPr>
        <p:spPr>
          <a:xfrm>
            <a:off x="6080760" y="5468112"/>
            <a:ext cx="2788920" cy="557784"/>
          </a:xfrm>
          <a:prstGeom prst="rect">
            <a:avLst/>
          </a:prstGeom>
          <a:solidFill>
            <a:srgbClr val="FEF3E8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2" name="Shape 70"/>
          <p:cNvSpPr/>
          <p:nvPr/>
        </p:nvSpPr>
        <p:spPr>
          <a:xfrm>
            <a:off x="6126480" y="5660136"/>
            <a:ext cx="155448" cy="155448"/>
          </a:xfrm>
          <a:prstGeom prst="rect">
            <a:avLst/>
          </a:prstGeom>
          <a:solidFill>
            <a:srgbClr val="C07A3A"/>
          </a:solidFill>
          <a:ln w="12700">
            <a:solidFill>
              <a:srgbClr val="C07A3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3" name="Text 71"/>
          <p:cNvSpPr/>
          <p:nvPr/>
        </p:nvSpPr>
        <p:spPr>
          <a:xfrm>
            <a:off x="6327648" y="5468112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Feedline vibration fatigue at support brackets</a:t>
            </a:r>
            <a:endParaRPr lang="en-US" sz="1100" dirty="0"/>
          </a:p>
        </p:txBody>
      </p:sp>
      <p:sp>
        <p:nvSpPr>
          <p:cNvPr id="74" name="Shape 72"/>
          <p:cNvSpPr/>
          <p:nvPr/>
        </p:nvSpPr>
        <p:spPr>
          <a:xfrm>
            <a:off x="9006840" y="1828800"/>
            <a:ext cx="2788920" cy="475488"/>
          </a:xfrm>
          <a:prstGeom prst="rect">
            <a:avLst/>
          </a:prstGeom>
          <a:solidFill>
            <a:srgbClr val="A08B2A"/>
          </a:solidFill>
          <a:ln w="1905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5" name="Text 73"/>
          <p:cNvSpPr/>
          <p:nvPr/>
        </p:nvSpPr>
        <p:spPr>
          <a:xfrm>
            <a:off x="9006840" y="1828800"/>
            <a:ext cx="2788920" cy="47548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INSPECTION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GAP (AND gate)</a:t>
            </a:r>
            <a:endParaRPr lang="en-US" sz="1100" dirty="0"/>
          </a:p>
        </p:txBody>
      </p:sp>
      <p:sp>
        <p:nvSpPr>
          <p:cNvPr id="77" name="Shape 75"/>
          <p:cNvSpPr/>
          <p:nvPr/>
        </p:nvSpPr>
        <p:spPr>
          <a:xfrm>
            <a:off x="9006840" y="2359152"/>
            <a:ext cx="2788920" cy="557784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8" name="Shape 76"/>
          <p:cNvSpPr/>
          <p:nvPr/>
        </p:nvSpPr>
        <p:spPr>
          <a:xfrm>
            <a:off x="9052560" y="2551176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9" name="Text 77"/>
          <p:cNvSpPr/>
          <p:nvPr/>
        </p:nvSpPr>
        <p:spPr>
          <a:xfrm>
            <a:off x="9253728" y="2359152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Post-acceptance-test inspection incomplete</a:t>
            </a:r>
            <a:endParaRPr lang="en-US" sz="1100" dirty="0"/>
          </a:p>
        </p:txBody>
      </p:sp>
      <p:sp>
        <p:nvSpPr>
          <p:cNvPr id="80" name="Shape 78"/>
          <p:cNvSpPr/>
          <p:nvPr/>
        </p:nvSpPr>
        <p:spPr>
          <a:xfrm>
            <a:off x="9006840" y="2980944"/>
            <a:ext cx="2788920" cy="557784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1" name="Shape 79"/>
          <p:cNvSpPr/>
          <p:nvPr/>
        </p:nvSpPr>
        <p:spPr>
          <a:xfrm>
            <a:off x="9052560" y="3172968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Text 80"/>
          <p:cNvSpPr/>
          <p:nvPr/>
        </p:nvSpPr>
        <p:spPr>
          <a:xfrm>
            <a:off x="9253728" y="2980944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Damage below NDT detection threshold</a:t>
            </a:r>
            <a:endParaRPr lang="en-US" sz="1100" dirty="0"/>
          </a:p>
        </p:txBody>
      </p:sp>
      <p:sp>
        <p:nvSpPr>
          <p:cNvPr id="83" name="Shape 81"/>
          <p:cNvSpPr/>
          <p:nvPr/>
        </p:nvSpPr>
        <p:spPr>
          <a:xfrm>
            <a:off x="9006840" y="3602736"/>
            <a:ext cx="2788920" cy="557784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4" name="Shape 82"/>
          <p:cNvSpPr/>
          <p:nvPr/>
        </p:nvSpPr>
        <p:spPr>
          <a:xfrm>
            <a:off x="9052560" y="3794760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5" name="Text 83"/>
          <p:cNvSpPr/>
          <p:nvPr/>
        </p:nvSpPr>
        <p:spPr>
          <a:xfrm>
            <a:off x="9253728" y="3602736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Wrong inspection criteria applied</a:t>
            </a:r>
            <a:endParaRPr lang="en-US" sz="1100" dirty="0"/>
          </a:p>
        </p:txBody>
      </p:sp>
      <p:sp>
        <p:nvSpPr>
          <p:cNvPr id="86" name="Shape 84"/>
          <p:cNvSpPr/>
          <p:nvPr/>
        </p:nvSpPr>
        <p:spPr>
          <a:xfrm>
            <a:off x="9006840" y="4224528"/>
            <a:ext cx="2788920" cy="557784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7" name="Shape 85"/>
          <p:cNvSpPr/>
          <p:nvPr/>
        </p:nvSpPr>
        <p:spPr>
          <a:xfrm>
            <a:off x="9052560" y="4416552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8" name="Text 86"/>
          <p:cNvSpPr/>
          <p:nvPr/>
        </p:nvSpPr>
        <p:spPr>
          <a:xfrm>
            <a:off x="9253728" y="4224528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Inspection not re-performed after shipping</a:t>
            </a:r>
            <a:endParaRPr lang="en-US" sz="1100" dirty="0"/>
          </a:p>
        </p:txBody>
      </p:sp>
      <p:sp>
        <p:nvSpPr>
          <p:cNvPr id="89" name="Shape 87"/>
          <p:cNvSpPr/>
          <p:nvPr/>
        </p:nvSpPr>
        <p:spPr>
          <a:xfrm>
            <a:off x="9006840" y="4846320"/>
            <a:ext cx="2788920" cy="557784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0" name="Shape 88"/>
          <p:cNvSpPr/>
          <p:nvPr/>
        </p:nvSpPr>
        <p:spPr>
          <a:xfrm>
            <a:off x="9052560" y="5038344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1" name="Text 89"/>
          <p:cNvSpPr/>
          <p:nvPr/>
        </p:nvSpPr>
        <p:spPr>
          <a:xfrm>
            <a:off x="9253728" y="4846320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Assembly-induced damage after final inspection</a:t>
            </a:r>
            <a:endParaRPr lang="en-US" sz="1100" dirty="0"/>
          </a:p>
        </p:txBody>
      </p:sp>
      <p:sp>
        <p:nvSpPr>
          <p:cNvPr id="92" name="Shape 90"/>
          <p:cNvSpPr/>
          <p:nvPr/>
        </p:nvSpPr>
        <p:spPr>
          <a:xfrm>
            <a:off x="9006840" y="5468112"/>
            <a:ext cx="2788920" cy="557784"/>
          </a:xfrm>
          <a:prstGeom prst="rect">
            <a:avLst/>
          </a:prstGeom>
          <a:solidFill>
            <a:srgbClr val="FBF8E6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3" name="Shape 91"/>
          <p:cNvSpPr/>
          <p:nvPr/>
        </p:nvSpPr>
        <p:spPr>
          <a:xfrm>
            <a:off x="9052560" y="5660136"/>
            <a:ext cx="155448" cy="155448"/>
          </a:xfrm>
          <a:prstGeom prst="rect">
            <a:avLst/>
          </a:prstGeom>
          <a:solidFill>
            <a:srgbClr val="A08B2A"/>
          </a:solidFill>
          <a:ln w="12700">
            <a:solidFill>
              <a:srgbClr val="A08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4" name="Text 92"/>
          <p:cNvSpPr/>
          <p:nvPr/>
        </p:nvSpPr>
        <p:spPr>
          <a:xfrm>
            <a:off x="9253728" y="5468112"/>
            <a:ext cx="2496312" cy="55778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 gap — damage not dispositioned</a:t>
            </a:r>
            <a:endParaRPr lang="en-US" sz="1100" dirty="0"/>
          </a:p>
        </p:txBody>
      </p:sp>
      <p:sp>
        <p:nvSpPr>
          <p:cNvPr id="95" name="Text 93"/>
          <p:cNvSpPr/>
          <p:nvPr/>
        </p:nvSpPr>
        <p:spPr>
          <a:xfrm>
            <a:off x="228600" y="6173506"/>
            <a:ext cx="822960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■ = Basic event   The AND gate for inspection gap is critical: adequate post-test inspection breaks this fault path</a:t>
            </a:r>
            <a:endParaRPr lang="en-US" sz="1000" dirty="0"/>
          </a:p>
        </p:txBody>
      </p:sp>
      <p:sp>
        <p:nvSpPr>
          <p:cNvPr id="96" name="Text 94"/>
          <p:cNvSpPr/>
          <p:nvPr/>
        </p:nvSpPr>
        <p:spPr>
          <a:xfrm>
            <a:off x="228600" y="6557554"/>
            <a:ext cx="731520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Author: Tom Irvine  |  Vibrationdata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0F4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961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A6B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Branch 6 — Cumulative Hot-Time and Inspection Requirements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9646920" y="0"/>
            <a:ext cx="23317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i="1" dirty="0">
                <a:solidFill>
                  <a:srgbClr val="1A5F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Vibrationdata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0" y="621792"/>
            <a:ext cx="12161520" cy="0"/>
          </a:xfrm>
          <a:prstGeom prst="line">
            <a:avLst/>
          </a:prstGeom>
          <a:noFill/>
          <a:ln w="25400">
            <a:solidFill>
              <a:srgbClr val="E8600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676656"/>
            <a:ext cx="11612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life consumption must be tracked across all tests to quantify remaining margin before vehicle static fire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28600" y="1024128"/>
            <a:ext cx="5669280" cy="546811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28600" y="1024128"/>
            <a:ext cx="5669280" cy="384048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28600" y="1024128"/>
            <a:ext cx="5669280" cy="38404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CUMULATIVE LIFE CONSUMPTION — TYPICAL SCENARIO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228600" y="1435608"/>
            <a:ext cx="5669280" cy="640080"/>
          </a:xfrm>
          <a:prstGeom prst="rect">
            <a:avLst/>
          </a:prstGeom>
          <a:solidFill>
            <a:srgbClr val="F2EEF9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74320" y="1435608"/>
            <a:ext cx="219456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event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2487168" y="1435608"/>
            <a:ext cx="91440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Typical burn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duration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419856" y="1435608"/>
            <a:ext cx="10058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Life fraction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consumed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443984" y="1435608"/>
            <a:ext cx="10058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Cumulative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life used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28600" y="2130552"/>
            <a:ext cx="5669280" cy="640080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74320" y="2130552"/>
            <a:ext cx="219456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Individual engine acceptance test #1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487168" y="2130552"/>
            <a:ext cx="91440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8–10 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419856" y="2130552"/>
            <a:ext cx="10058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10–15%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443984" y="2130552"/>
            <a:ext cx="10058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10–15%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28600" y="2825496"/>
            <a:ext cx="566928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274320" y="2825496"/>
            <a:ext cx="219456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Individual engine acceptance test #2 (if req'd)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2487168" y="2825496"/>
            <a:ext cx="91440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8–10 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419856" y="2825496"/>
            <a:ext cx="10058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10–15%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443984" y="2825496"/>
            <a:ext cx="10058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20–30%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228600" y="3520440"/>
            <a:ext cx="5669280" cy="640080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274320" y="3520440"/>
            <a:ext cx="219456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shipping &amp; assembly thermal cycles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487168" y="3520440"/>
            <a:ext cx="91440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3419856" y="3520440"/>
            <a:ext cx="10058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2–5%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443984" y="3520440"/>
            <a:ext cx="10058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22–35%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228600" y="4215384"/>
            <a:ext cx="566928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274320" y="4215384"/>
            <a:ext cx="219456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Vehicle-level static fire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2487168" y="4215384"/>
            <a:ext cx="91440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3–10 s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3419856" y="4215384"/>
            <a:ext cx="10058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5–15%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443984" y="4215384"/>
            <a:ext cx="10058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27–50%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28600" y="4910328"/>
            <a:ext cx="5669280" cy="640080"/>
          </a:xfrm>
          <a:prstGeom prst="rect">
            <a:avLst/>
          </a:prstGeom>
          <a:solidFill>
            <a:srgbClr val="E0F4F5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274320" y="4910328"/>
            <a:ext cx="219456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flight burn (stage 1)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2487168" y="4910328"/>
            <a:ext cx="91440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150–180 s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3419856" y="4910328"/>
            <a:ext cx="10058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30–60%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4443984" y="4910328"/>
            <a:ext cx="10058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C0635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57–110%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274320" y="6172200"/>
            <a:ext cx="5577840" cy="25603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5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* Life fractions are illustrative; actual values depend on engine design specification and test profile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6126480" y="1024128"/>
            <a:ext cx="5806440" cy="5468112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6126480" y="1024128"/>
            <a:ext cx="5806440" cy="384048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6126480" y="1024128"/>
            <a:ext cx="5806440" cy="38404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REQUIRED CONTROLS — FATIGUE BRANCH</a:t>
            </a:r>
            <a:endParaRPr lang="en-US" sz="1250" dirty="0"/>
          </a:p>
        </p:txBody>
      </p:sp>
      <p:sp>
        <p:nvSpPr>
          <p:cNvPr id="44" name="Shape 42"/>
          <p:cNvSpPr/>
          <p:nvPr/>
        </p:nvSpPr>
        <p:spPr>
          <a:xfrm>
            <a:off x="6172200" y="1444752"/>
            <a:ext cx="5715000" cy="749808"/>
          </a:xfrm>
          <a:prstGeom prst="rect">
            <a:avLst/>
          </a:prstGeom>
          <a:solidFill>
            <a:srgbClr val="F2EEF9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6217920" y="1444752"/>
            <a:ext cx="1463040" cy="74980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Engine life ledger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7699248" y="1444752"/>
            <a:ext cx="4133088" cy="74980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cumulative hot-time, start cycles, chill-down cycles, and pressure cycles per serial number from first acceptance test through flight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6172200" y="2249424"/>
            <a:ext cx="5715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6217920" y="2249424"/>
            <a:ext cx="1463040" cy="74980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Post-test NDT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7699248" y="2249424"/>
            <a:ext cx="4133088" cy="74980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Borescope combustion chamber, turbopump inspection, dye-penetrant on welds and nozzle weld bands after every hot-fire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6172200" y="3054096"/>
            <a:ext cx="5715000" cy="749808"/>
          </a:xfrm>
          <a:prstGeom prst="rect">
            <a:avLst/>
          </a:prstGeom>
          <a:solidFill>
            <a:srgbClr val="F2EEF9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6217920" y="3054096"/>
            <a:ext cx="1463040" cy="74980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Flex line cycle count</a:t>
            </a:r>
            <a:endParaRPr lang="en-US" sz="1100" dirty="0"/>
          </a:p>
        </p:txBody>
      </p:sp>
      <p:sp>
        <p:nvSpPr>
          <p:cNvPr id="52" name="Text 50"/>
          <p:cNvSpPr/>
          <p:nvPr/>
        </p:nvSpPr>
        <p:spPr>
          <a:xfrm>
            <a:off x="7699248" y="3054096"/>
            <a:ext cx="4133088" cy="74980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Count thermal cycles on each bellows; replace at manufacturer's fatigue limit regardless of visual condition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6172200" y="3858768"/>
            <a:ext cx="5715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6217920" y="3858768"/>
            <a:ext cx="1463040" cy="74980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Seal replacement policy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7699248" y="3858768"/>
            <a:ext cx="4133088" cy="74980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 all elastomeric and metal seals after each hot-fire; do not re-seat previously fired seals</a:t>
            </a:r>
            <a:endParaRPr lang="en-US" sz="1100" dirty="0"/>
          </a:p>
        </p:txBody>
      </p:sp>
      <p:sp>
        <p:nvSpPr>
          <p:cNvPr id="56" name="Shape 54"/>
          <p:cNvSpPr/>
          <p:nvPr/>
        </p:nvSpPr>
        <p:spPr>
          <a:xfrm>
            <a:off x="6172200" y="4663440"/>
            <a:ext cx="5715000" cy="749808"/>
          </a:xfrm>
          <a:prstGeom prst="rect">
            <a:avLst/>
          </a:prstGeom>
          <a:solidFill>
            <a:srgbClr val="F2EEF9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6217920" y="4663440"/>
            <a:ext cx="1463040" cy="74980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Shipping damage check</a:t>
            </a:r>
            <a:endParaRPr lang="en-US" sz="1100" dirty="0"/>
          </a:p>
        </p:txBody>
      </p:sp>
      <p:sp>
        <p:nvSpPr>
          <p:cNvPr id="58" name="Text 56"/>
          <p:cNvSpPr/>
          <p:nvPr/>
        </p:nvSpPr>
        <p:spPr>
          <a:xfrm>
            <a:off x="7699248" y="4663440"/>
            <a:ext cx="4133088" cy="74980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 full receiving inspection after transport from test facility to launch site; repeat NDT on weld joints</a:t>
            </a:r>
            <a:endParaRPr lang="en-US" sz="1100" dirty="0"/>
          </a:p>
        </p:txBody>
      </p:sp>
      <p:sp>
        <p:nvSpPr>
          <p:cNvPr id="59" name="Shape 57"/>
          <p:cNvSpPr/>
          <p:nvPr/>
        </p:nvSpPr>
        <p:spPr>
          <a:xfrm>
            <a:off x="6172200" y="5468112"/>
            <a:ext cx="571500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BBBBB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6217920" y="5468112"/>
            <a:ext cx="1463040" cy="74980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B5E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Margin gate</a:t>
            </a:r>
            <a:endParaRPr lang="en-US" sz="1100" dirty="0"/>
          </a:p>
        </p:txBody>
      </p:sp>
      <p:sp>
        <p:nvSpPr>
          <p:cNvPr id="61" name="Text 59"/>
          <p:cNvSpPr/>
          <p:nvPr/>
        </p:nvSpPr>
        <p:spPr>
          <a:xfrm>
            <a:off x="7699248" y="5468112"/>
            <a:ext cx="4133088" cy="74980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3A3A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Define minimum remaining life fraction required before vehicle static fire; gate is a no-go if margin is exceeded</a:t>
            </a:r>
            <a:endParaRPr lang="en-US" sz="1100" dirty="0"/>
          </a:p>
        </p:txBody>
      </p:sp>
      <p:sp>
        <p:nvSpPr>
          <p:cNvPr id="62" name="Text 60"/>
          <p:cNvSpPr/>
          <p:nvPr/>
        </p:nvSpPr>
        <p:spPr>
          <a:xfrm>
            <a:off x="274320" y="6528816"/>
            <a:ext cx="7315200" cy="21945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2E8B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Author: Tom Irvine  |  Vibrationdata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2851</Words>
  <Application>Microsoft Office PowerPoint</Application>
  <PresentationFormat>Widescreen</PresentationFormat>
  <Paragraphs>534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Tom Irvine</cp:lastModifiedBy>
  <cp:revision>2</cp:revision>
  <dcterms:created xsi:type="dcterms:W3CDTF">2026-05-30T10:31:34Z</dcterms:created>
  <dcterms:modified xsi:type="dcterms:W3CDTF">2026-05-30T11:06:54Z</dcterms:modified>
</cp:coreProperties>
</file>