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47" r:id="rId3"/>
    <p:sldId id="708" r:id="rId4"/>
    <p:sldId id="709" r:id="rId5"/>
    <p:sldId id="710" r:id="rId6"/>
    <p:sldId id="595" r:id="rId7"/>
    <p:sldId id="705" r:id="rId8"/>
    <p:sldId id="701" r:id="rId9"/>
    <p:sldId id="700" r:id="rId10"/>
    <p:sldId id="703" r:id="rId11"/>
    <p:sldId id="702" r:id="rId12"/>
    <p:sldId id="704" r:id="rId13"/>
    <p:sldId id="711" r:id="rId14"/>
    <p:sldId id="706" r:id="rId15"/>
    <p:sldId id="707" r:id="rId16"/>
    <p:sldId id="6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modSld">
      <pc:chgData name="Tom Irvine" userId="262373fcfcd015cf" providerId="LiveId" clId="{3C89AC9C-B2C6-431B-938B-B7A22FB5427C}" dt="2026-04-16T20:04:05.609" v="28" actId="20577"/>
      <pc:docMkLst>
        <pc:docMk/>
      </pc:docMkLst>
      <pc:sldChg chg="modSp mod">
        <pc:chgData name="Tom Irvine" userId="262373fcfcd015cf" providerId="LiveId" clId="{3C89AC9C-B2C6-431B-938B-B7A22FB5427C}" dt="2026-04-16T20:04:05.609" v="28" actId="20577"/>
        <pc:sldMkLst>
          <pc:docMk/>
          <pc:sldMk cId="3844415311" sldId="257"/>
        </pc:sldMkLst>
        <pc:spChg chg="mod">
          <ac:chgData name="Tom Irvine" userId="262373fcfcd015cf" providerId="LiveId" clId="{3C89AC9C-B2C6-431B-938B-B7A22FB5427C}" dt="2026-04-16T20:04:05.609" v="28" actId="20577"/>
          <ac:spMkLst>
            <pc:docMk/>
            <pc:sldMk cId="3844415311" sldId="25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FA3ED-E837-40EA-B5B8-5BAFF36BF75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36795-17DC-4B2A-A9C5-B53AE9CD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754720C9-9066-3E39-4258-A1B1AD08A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36B18990-542F-54A7-8E6C-003AA344C0EF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6C5B9F69-6FB5-D8F9-4C5C-A103748550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A9F058CC-DF51-AE54-28FF-93C79AE63E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75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DBDD63A6-4C5F-0A0F-0E42-9A2756F5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D1E9F7E4-0E23-1F50-CA3A-47AE88CBA1B2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306AD7FE-F6B1-1588-C93B-FEED2DBF7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68FF626E-57F0-4B25-4D38-B974247F5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06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48FBFB6E-FC51-4DBE-D6B4-5C08FDFF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9C30F4E1-B7B0-6BDB-AD8B-D35FF03780ED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70D2F63A-74DD-D446-1088-8A504DD52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5536F7A9-A01A-1E87-1FBF-DE540175F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46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89B919C9-3EF3-0F19-CC8F-EC334DC6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887B2AFC-E7AA-B3E7-248A-1754B1DEF605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FD20D705-A980-9D68-5123-E794E22AF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1E54E012-2AA2-F0E9-AEA5-FEC179150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48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1AB98477-AEC4-441B-E4D9-DBC2724C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8EB817C7-91F3-DFD4-2DE7-F3379F9CB73C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4B6F05AD-F396-C4D5-C394-9F43E798FC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16B4D57C-254B-2CB4-C491-A960FC1E2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567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5CB6A67D-EC4B-6E40-CBC1-BA208DC93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F87760A1-87DA-80E9-0249-B705EF62E906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C5C1C092-F6F2-6F4E-8DB6-B3226C6A9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FD40D9F8-29E5-6258-2AF7-6609611806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88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117E-BDF5-8203-4FED-0D6ED5A2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7A2B3-B114-0C46-884E-7AEFFFD6D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32D6B-D262-1A89-0B4B-3648AC89C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3EDF-E2B4-6050-99DA-04D059208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9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68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E245097D-5A64-9FB6-AB1C-5BC514370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3CD914E0-3C0F-C2E9-3C34-B2930352A602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C3D6201A-760A-EC6A-FDFB-505290F744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1C670959-F941-0537-36CC-028807A83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72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DB1F3FA2-CDD7-A6C1-EDB7-7820F0D0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27ADE569-23E8-B6CB-88FF-30083E54E468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B273AA04-058F-2062-EAEA-25DD5821A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D43FE44C-66BC-287D-F46F-D408B10A99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01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9C44215E-78F8-CE08-DEAD-BBF404F4E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0DF754D9-0CA6-0FE9-3D0D-C351C7589D6D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1BB1BA5B-E7BA-4688-01B5-DB93A6BFE1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080D84A8-DE8A-82C1-B050-1D6A1F6BB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06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55567C24-4F2A-A0D0-E696-F8BD3151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53EB5EF9-F247-4E79-729C-8325C3D2418C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3A81C8EC-5E2C-EE97-2322-DC3275F565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7D6A50B5-1E35-EFEC-AE25-B43BFDA6D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76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16797837-BCB8-28CE-8C7C-1718FD19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DC57C02A-7CB5-10F8-96A5-4164B4E2F3BB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64312268-F38A-CBFD-ED8C-E7B03FF35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275DAF4D-C5E6-AD80-ED3D-19D762E7FB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9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FFCEC217-4187-B6F3-E679-30EF37F1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E4EAEE5D-D5AF-635C-890E-61E38C6A47A1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A8714C39-9E95-93AF-C0A5-8FF012652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3C752C65-7D4B-069C-9AFF-EE89B38C4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86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5592-22A6-718F-7434-24745AB30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61F70-1D8D-084C-114B-D30C58B7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2A2F-2754-5780-4E28-6B1DC5C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18F4-8614-C519-F313-49711A05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EA50-A0AD-718B-1ADE-2BD8CEA8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17A2-234C-5E78-0DA0-7B94D1C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5286B-B616-0050-7E83-5D5058F01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F801-FD30-EAAE-1F5F-7ABDFE16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6EBE5-0EDF-E6E0-008F-A99B1623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DD67A-E745-CAC6-4B8B-EF3B05D3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12C76-A309-7BE7-DBC8-93AF4796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6A4DE-7C1F-80BC-BB7E-35DD843C6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690D-98FE-85EE-8CC4-1BE38234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C18F-64D3-C1DE-0AF8-5623ABC8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D4ED6-FD52-9B49-17ED-D8B0D1A0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308A-D726-D5C9-B68A-2FFEC040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2CD5-0F0C-3F8F-26A2-5BFA50107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7EE7-99A9-2A34-1F29-9E034456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4D16-A639-DB10-F541-79287804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6F17A-13F0-74B2-3EF6-0B9F9492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6A8E-B030-0744-A65B-F98E8740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CF83-56E6-DAB1-ABC4-E601CE5B2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F422F-6D37-D660-DAAC-C14777FC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AE684-6FB8-ED9C-33D7-E757A58C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0D96-E804-CAB0-5D50-AADA974A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E8E1-D55B-07AE-7EB0-BED2744E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042C-AB70-3829-66CD-F2FB89866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6DD5-C00B-5A86-9CFD-1F336133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EDDAD-F2E3-4FCA-FD9E-E194A135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5DDC4-3F54-16EE-ADC0-E5B72674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44AD1-7031-B05B-11D6-B1937A8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2D2E-7AAD-3703-FD72-7A5D2D7C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C8FD3-CE93-A260-D111-84A0F636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7D820-6117-368C-B376-B3BD6100D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4BF75-78B1-A9FA-65DD-E91D4CC5B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F1563-1EEF-3469-FDDD-EDB2376DC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F238E-4207-E7A4-7943-0DF514CC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55E-BD0A-0888-912C-31AE7E84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64891-69FC-92F9-F704-BB2CF6F7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8E07-AB3F-5081-F2BF-6408FE42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529AC-6BB6-C129-47FC-083AEEAB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FD7E-1F23-91C1-287A-70665665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D01B5-FB06-9BC7-CA9B-B8A067F4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2B22A-7679-0DE8-CC5C-7A2CB754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D9A65-6076-AC47-703C-FDD17E9A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CDAB5-E387-CCDB-A976-26815AAB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25AF-78F4-D74E-B922-7ECDA1E2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E0FD-0C89-004E-D6CF-C6185D58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5690E-951B-DF8F-06CA-8632BC86B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A16F-A1E7-8DA7-0C75-1B96B85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9922C-5C6B-9A3C-8896-7398716D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796C-2704-84E0-055F-E2F28505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5F6D-AADC-19C4-8D0A-D79CF29C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D0BD6-2060-18C6-B2EB-84B66A409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FC167-A864-52C7-1E4A-3D0821D5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C293A-A90C-9A71-A416-FF6B0B61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C81C-F1C4-CE91-B0A3-B0435337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FFC8C-2CEA-4DCE-9B3C-947A4F24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6D727-78E4-D090-32CE-731D2EA4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3992A-0DDA-DB70-6197-BB2D3BFF6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F823-AF2F-67CA-4A60-23927C38A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536A6-4338-423C-85A4-A9295005566E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6B43-40C0-0A1A-A301-75EAD80B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D4B30-8097-E6FB-A5A6-027367A4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wisbas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667000" y="2057400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Equipment Seismic </a:t>
            </a:r>
            <a:b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Isolation &amp; Bracing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Revision A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By Tom Irvine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D34A1D12-BF92-D1FB-6169-676185DD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E21C9397-90B8-E859-404F-D9A1435348C9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01DD5-3B62-BC89-670E-C78FA68651F9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5CD83-74EA-F2B7-5D49-CDD8BEECEB16}"/>
              </a:ext>
            </a:extLst>
          </p:cNvPr>
          <p:cNvSpPr txBox="1"/>
          <p:nvPr/>
        </p:nvSpPr>
        <p:spPr>
          <a:xfrm>
            <a:off x="224885" y="1025634"/>
            <a:ext cx="627627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or building movement / base isolation issues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the rack is well mounted, building motion, floor vibrations, or resonance can amplify motion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non-structural components (like racks) are required by building codes to be anchored or braced in many cases.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Anchoring / bracing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rack should be firmly anchored to the floor (and/or wall) with appropriate seismic-rated anchor bolts or braces.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center of gravity is high (heavy equipment up top) or the rack is very tall, the risk increases.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article notes: “Any component weighing more than 400 pounds. … Or center of gravity more than 4 feet above the floor” triggers the need for anchoring.   </a:t>
            </a:r>
            <a:r>
              <a:rPr lang="en-US" sz="15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lewisbass.com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Extra Large Equipment Earthquake Fastening System (Wall and Floor Anchorage - Max 1200 Lbs.)">
            <a:extLst>
              <a:ext uri="{FF2B5EF4-FFF2-40B4-BE49-F238E27FC236}">
                <a16:creationId xmlns:a16="http://schemas.microsoft.com/office/drawing/2014/main" id="{5E14066F-8317-C820-005F-0D3F1AC6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71" y="1025634"/>
            <a:ext cx="4025868" cy="40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7295F-6063-1106-E014-B749F4B7D156}"/>
              </a:ext>
            </a:extLst>
          </p:cNvPr>
          <p:cNvSpPr txBox="1"/>
          <p:nvPr/>
        </p:nvSpPr>
        <p:spPr>
          <a:xfrm>
            <a:off x="8318810" y="5365670"/>
            <a:ext cx="2631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https://safe-t-proof.com/</a:t>
            </a:r>
          </a:p>
        </p:txBody>
      </p:sp>
    </p:spTree>
    <p:extLst>
      <p:ext uri="{BB962C8B-B14F-4D97-AF65-F5344CB8AC3E}">
        <p14:creationId xmlns:p14="http://schemas.microsoft.com/office/powerpoint/2010/main" val="2475788511"/>
      </p:ext>
    </p:extLst>
  </p:cSld>
  <p:clrMapOvr>
    <a:masterClrMapping/>
  </p:clrMapOvr>
  <p:transition spd="slow" advTm="1227576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E1E6D456-78C1-C2EF-BC01-E832EE25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3A7F9505-358E-3145-31BA-2CDDBB218331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35C30-BCD5-1202-A9BC-5EB7410C8252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689BF-B7AD-DA28-DE45-9684DC3738C2}"/>
              </a:ext>
            </a:extLst>
          </p:cNvPr>
          <p:cNvSpPr txBox="1"/>
          <p:nvPr/>
        </p:nvSpPr>
        <p:spPr>
          <a:xfrm>
            <a:off x="726689" y="1476812"/>
            <a:ext cx="64881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 structural failure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rack itself is not designed for seismic loads, the frame, mounting rails, or anchor points may deform or fail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cascade to internal failure of mounted equipment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Bending, twisting, stretch and compression of structural members may occur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Diagonal stiffeners can be installed to reduce dynamic loads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4AA7889-0670-450D-331E-DE420B58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0" y="1009562"/>
            <a:ext cx="3354657" cy="40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B35EB-3214-2E96-5EF8-05ED70D64D39}"/>
              </a:ext>
            </a:extLst>
          </p:cNvPr>
          <p:cNvSpPr txBox="1"/>
          <p:nvPr/>
        </p:nvSpPr>
        <p:spPr>
          <a:xfrm>
            <a:off x="2051823" y="5848438"/>
            <a:ext cx="967925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https://www.eaton.com/us/en-us/products/server-racks-enclosures-airflow-management/seismic-cabinets-for-harsh-environments.html</a:t>
            </a:r>
          </a:p>
        </p:txBody>
      </p:sp>
    </p:spTree>
    <p:extLst>
      <p:ext uri="{BB962C8B-B14F-4D97-AF65-F5344CB8AC3E}">
        <p14:creationId xmlns:p14="http://schemas.microsoft.com/office/powerpoint/2010/main" val="3373621873"/>
      </p:ext>
    </p:extLst>
  </p:cSld>
  <p:clrMapOvr>
    <a:masterClrMapping/>
  </p:clrMapOvr>
  <p:transition spd="slow" advTm="1227576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DFE11DB4-9BFB-60D1-F6E1-FB77B35C6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8091F32A-AD4D-F68D-6351-35CC3ACB8505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1C071-4E17-BA4D-935A-EFB3628B741D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F284E-5ED8-F652-9C55-0D5E529B4FD0}"/>
              </a:ext>
            </a:extLst>
          </p:cNvPr>
          <p:cNvSpPr txBox="1"/>
          <p:nvPr/>
        </p:nvSpPr>
        <p:spPr>
          <a:xfrm>
            <a:off x="562946" y="1325837"/>
            <a:ext cx="592598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floor anchors designed for seismic loads (shear and tensile rated)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 design and seismic rating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 rack designed for seismic zones (many manufacturers offer “seismic server racks” or “NEBS/Zone-rated racks”)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article says “Seismic server racks protect servers by transforming potential disaster scenarios into manageable events.”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racks include features such as reinforced frames, cross-bracing, base plates, and damping/shock absorption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compliance with standards like Telcordia GR-63 or building code (e.g., International Building Code (IBC) seismic requirements)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Image: Wire rope isolators reduce transmitted shock and vibration, but tall racks still need displacement restraints so isolation does not become uncontrolled sway</a:t>
            </a:r>
          </a:p>
        </p:txBody>
      </p:sp>
      <p:pic>
        <p:nvPicPr>
          <p:cNvPr id="4098" name="Picture 2" descr="An entire electronics rack weighing hundreds of pounds is vibrated on top of a T2000 with large head expander">
            <a:extLst>
              <a:ext uri="{FF2B5EF4-FFF2-40B4-BE49-F238E27FC236}">
                <a16:creationId xmlns:a16="http://schemas.microsoft.com/office/drawing/2014/main" id="{09F66677-06E5-363F-269C-6FB63964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81" y="1151000"/>
            <a:ext cx="3035224" cy="4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39C1F-BD1B-85FD-6F3D-5EEC6EF31CEB}"/>
              </a:ext>
            </a:extLst>
          </p:cNvPr>
          <p:cNvSpPr txBox="1"/>
          <p:nvPr/>
        </p:nvSpPr>
        <p:spPr>
          <a:xfrm>
            <a:off x="7482468" y="5865541"/>
            <a:ext cx="401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rack with wire rope isolators,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shaker test,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Unholtz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-Dickie</a:t>
            </a:r>
          </a:p>
        </p:txBody>
      </p:sp>
    </p:spTree>
    <p:extLst>
      <p:ext uri="{BB962C8B-B14F-4D97-AF65-F5344CB8AC3E}">
        <p14:creationId xmlns:p14="http://schemas.microsoft.com/office/powerpoint/2010/main" val="711223904"/>
      </p:ext>
    </p:extLst>
  </p:cSld>
  <p:clrMapOvr>
    <a:masterClrMapping/>
  </p:clrMapOvr>
  <p:transition spd="slow" advTm="1227576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50AD9902-407C-D438-2D49-2E0319A96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EFBDC5EF-074A-8D61-DD7B-2F19FB2C3461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B2912-A59F-3BD7-793D-C3DF7E8B40A8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</a:rPr>
              <a:t>NEBS / Telcordia GR-63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F756D-8350-B7F4-33FA-3B0FC4A14271}"/>
              </a:ext>
            </a:extLst>
          </p:cNvPr>
          <p:cNvSpPr txBox="1"/>
          <p:nvPr/>
        </p:nvSpPr>
        <p:spPr>
          <a:xfrm>
            <a:off x="342608" y="1182632"/>
            <a:ext cx="55624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Equipment-Building System (NEBS)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of requirements for telecom equipment reliability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Widely used for data centers, server racks, and critical infrastructure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Telcordia GR-63 (CORE) – Key Standard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Defines physical protection requirements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earthquake (Zone 4) qualification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Applies to: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racks / cabinets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Mounted electronic equipment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management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5EA71-4003-F19B-6564-01518E625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61" y="130381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45776"/>
      </p:ext>
    </p:extLst>
  </p:cSld>
  <p:clrMapOvr>
    <a:masterClrMapping/>
  </p:clrMapOvr>
  <p:transition spd="slow" advTm="1227576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C2E07EB4-71D2-203E-3F6C-73E6D44D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1EEAEB62-8A3F-D714-709D-FF89FC3966C7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C2F56-4C50-8FA4-0140-74EEBB5F0721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A8CFD-18B9-CEAA-911F-7A69CEED0766}"/>
              </a:ext>
            </a:extLst>
          </p:cNvPr>
          <p:cNvSpPr txBox="1"/>
          <p:nvPr/>
        </p:nvSpPr>
        <p:spPr>
          <a:xfrm>
            <a:off x="404233" y="895626"/>
            <a:ext cx="46918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load planning and mounting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heavier equipment (batteries, UPS, storage) low in the rack so that the center of gravity is low</a:t>
            </a:r>
            <a:endParaRPr lang="en-US" sz="15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article: “… the distribution of equipment inside the cabinet in such a way that the center of gravity is closest to the bottom …”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locking rails, mounts and fasteners designed to hold equipment even under seismic motion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cables are managed/restrained so they do not pull out under motion</a:t>
            </a:r>
            <a:endParaRPr lang="en-US" sz="15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&amp; power/wiring management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power distribution units (PDUs) and wiring so they do not shift, loosen or get pulled during motion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Grounding and bonding: though more related to electrical safety than earthquakes, ensuring the rack frame is properly grounded ensures better safety and less risk of damage via stray currents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6ED62-0BA7-C365-7758-0A0BEEC3F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69" y="1014761"/>
            <a:ext cx="5843516" cy="38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5320"/>
      </p:ext>
    </p:extLst>
  </p:cSld>
  <p:clrMapOvr>
    <a:masterClrMapping/>
  </p:clrMapOvr>
  <p:transition spd="slow" advTm="1227576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72865D8D-8ED2-6EF5-9C81-DF067D46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880AF740-95FA-8B79-5BCA-8EEC3AACCD73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D031-A899-389F-5857-3619702457B5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BD118-459B-1184-0ADF-74A11DD4A83A}"/>
              </a:ext>
            </a:extLst>
          </p:cNvPr>
          <p:cNvSpPr txBox="1"/>
          <p:nvPr/>
        </p:nvSpPr>
        <p:spPr>
          <a:xfrm>
            <a:off x="627257" y="1174407"/>
            <a:ext cx="538325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inspection &amp; maintenance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Periodically check anchor bolts, brackets, vibration isolators (if any), cable restraints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clearances: racks should not impede egress or maintenance even after motion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or review the load: if new equipment added changed the weight drastically, the seismic rating/anchoring might need review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 &amp; room preparedness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the room/floor itself: raised floors, floating slabs, etc. can amplify motion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other non-structural items (lighting, ceiling tiles, emergency systems) are braced too — a rack might survive but surrounding damage could knock it offline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23B07-B968-894E-40F3-4E872DB0E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01" y="1174407"/>
            <a:ext cx="4293220" cy="4293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A54A6-3385-B6AD-0CCF-7FA5B20E544E}"/>
              </a:ext>
            </a:extLst>
          </p:cNvPr>
          <p:cNvSpPr txBox="1"/>
          <p:nvPr/>
        </p:nvSpPr>
        <p:spPr>
          <a:xfrm>
            <a:off x="8006575" y="5652555"/>
            <a:ext cx="325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https://www.powerinfrastructure.co.za/</a:t>
            </a:r>
          </a:p>
        </p:txBody>
      </p:sp>
    </p:spTree>
    <p:extLst>
      <p:ext uri="{BB962C8B-B14F-4D97-AF65-F5344CB8AC3E}">
        <p14:creationId xmlns:p14="http://schemas.microsoft.com/office/powerpoint/2010/main" val="658105180"/>
      </p:ext>
    </p:extLst>
  </p:cSld>
  <p:clrMapOvr>
    <a:masterClrMapping/>
  </p:clrMapOvr>
  <p:transition spd="slow" advTm="1227576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3001-4A16-2A6B-05BA-3D1133E9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60FDE-87BB-9BBB-3F09-EFCFFBC1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F514F-D746-7AF3-AB60-0D13CF0F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606489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786D7-8DB7-36A6-3123-FC90670C7964}"/>
              </a:ext>
            </a:extLst>
          </p:cNvPr>
          <p:cNvSpPr txBox="1"/>
          <p:nvPr/>
        </p:nvSpPr>
        <p:spPr>
          <a:xfrm>
            <a:off x="7527073" y="4878736"/>
            <a:ext cx="421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https://www.seattletimes.com/seattle-news/get-ready-to-rumble-a-guide-to-earthquake-preparedness/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C779C-FD96-4752-C6A0-9DD9CDCCF2FB}"/>
              </a:ext>
            </a:extLst>
          </p:cNvPr>
          <p:cNvSpPr txBox="1"/>
          <p:nvPr/>
        </p:nvSpPr>
        <p:spPr>
          <a:xfrm>
            <a:off x="7484229" y="13652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Homes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4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/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301E3-D88A-C1EC-2449-9FFB93160512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NASA Video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701B6-1D29-212E-BC1F-CADF9A1B7367}"/>
              </a:ext>
            </a:extLst>
          </p:cNvPr>
          <p:cNvSpPr txBox="1"/>
          <p:nvPr/>
        </p:nvSpPr>
        <p:spPr>
          <a:xfrm>
            <a:off x="1471962" y="5562202"/>
            <a:ext cx="735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excitation is man-made rather than natural but still representative of base excitation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https://www.youtube.com/watch?v=wN5fjtHnhWA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1B038-FFB4-518F-5D5F-2A37A5AD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798"/>
            <a:ext cx="5985564" cy="39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8469"/>
      </p:ext>
    </p:extLst>
  </p:cSld>
  <p:clrMapOvr>
    <a:masterClrMapping/>
  </p:clrMapOvr>
  <p:transition spd="slow" advTm="1227576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CB08BCF7-A4CD-BD0A-EC9F-39B339315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F40A2410-76E7-63D5-7C72-81E5ACCF62DD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5F625-EAF9-40B9-8367-327CBA951B1D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Earthquake Videos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8E6AC-3427-B87D-E788-4F6AC4C3F6DE}"/>
              </a:ext>
            </a:extLst>
          </p:cNvPr>
          <p:cNvSpPr txBox="1"/>
          <p:nvPr/>
        </p:nvSpPr>
        <p:spPr>
          <a:xfrm>
            <a:off x="916357" y="1748485"/>
            <a:ext cx="73598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https://www.youtube.com/watch?v=wuQXWnSnKwQ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https://www.youtube.com/watch?v=ViJSyHgANYk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https://www.youtube.com/watch?v=q7feC-tX1hI</a:t>
            </a:r>
          </a:p>
        </p:txBody>
      </p:sp>
    </p:spTree>
    <p:extLst>
      <p:ext uri="{BB962C8B-B14F-4D97-AF65-F5344CB8AC3E}">
        <p14:creationId xmlns:p14="http://schemas.microsoft.com/office/powerpoint/2010/main" val="1541493259"/>
      </p:ext>
    </p:extLst>
  </p:cSld>
  <p:clrMapOvr>
    <a:masterClrMapping/>
  </p:clrMapOvr>
  <p:transition spd="slow" advTm="1227576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6B32ECC3-08B8-C318-A523-5E4281ED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09B371F9-E489-532E-3AA2-5C607AF65AD1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964ED-3FFD-8A0E-DD72-B91220437415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Failure Modes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AF848-3506-8B84-59F1-3BEABB93BFED}"/>
              </a:ext>
            </a:extLst>
          </p:cNvPr>
          <p:cNvSpPr txBox="1"/>
          <p:nvPr/>
        </p:nvSpPr>
        <p:spPr>
          <a:xfrm>
            <a:off x="585851" y="1715434"/>
            <a:ext cx="342428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Overturning (high CG)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(insufficient anchorage)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failure (tension/shear)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component failure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pullout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Resonance amplification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with restraints (snubbers)</a:t>
            </a:r>
          </a:p>
        </p:txBody>
      </p:sp>
      <p:pic>
        <p:nvPicPr>
          <p:cNvPr id="3074" name="Picture 2" descr="When to consider adding seismic anchoring to your equipment">
            <a:extLst>
              <a:ext uri="{FF2B5EF4-FFF2-40B4-BE49-F238E27FC236}">
                <a16:creationId xmlns:a16="http://schemas.microsoft.com/office/drawing/2014/main" id="{F982362D-D7E1-2EE5-0E1A-61483FA3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6" y="1540707"/>
            <a:ext cx="6121263" cy="34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7F9D7-9599-2A61-31B5-A74311219EDF}"/>
              </a:ext>
            </a:extLst>
          </p:cNvPr>
          <p:cNvSpPr txBox="1"/>
          <p:nvPr/>
        </p:nvSpPr>
        <p:spPr>
          <a:xfrm>
            <a:off x="4783547" y="5505382"/>
            <a:ext cx="701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https://lewisbass.com/when-to-consider-adding-seismic-anchoring-to-your-equipment/</a:t>
            </a:r>
          </a:p>
        </p:txBody>
      </p:sp>
    </p:spTree>
    <p:extLst>
      <p:ext uri="{BB962C8B-B14F-4D97-AF65-F5344CB8AC3E}">
        <p14:creationId xmlns:p14="http://schemas.microsoft.com/office/powerpoint/2010/main" val="1244353805"/>
      </p:ext>
    </p:extLst>
  </p:cSld>
  <p:clrMapOvr>
    <a:masterClrMapping/>
  </p:clrMapOvr>
  <p:transition spd="slow" advTm="1227576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CDD2D262-4AD1-CA55-0E11-BC674AA8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39FC2D6B-AA21-F1FD-DF88-B5F54262A72F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732E1-016E-94F8-F58A-30AC4B5E18EE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Overturning Risk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01981-CBDD-DD10-CB68-C41737942C39}"/>
              </a:ext>
            </a:extLst>
          </p:cNvPr>
          <p:cNvSpPr txBox="1"/>
          <p:nvPr/>
        </p:nvSpPr>
        <p:spPr>
          <a:xfrm>
            <a:off x="930066" y="5088913"/>
            <a:ext cx="806239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Schematic view of rigid electrical equipment in rocking motion: a) equipment simply supported on a fixed base; b) equipment anchored to a fixed base; and c) equipment simply supported on a seismically isolated base.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Jaimes, M. A., and Candia, G. (2018). “Overturning risk of rigid electric equipment during Mexican earthquakes.” </a:t>
            </a:r>
            <a:r>
              <a:rPr lang="en-US" sz="14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Proc., 11th U.S. National Conference on Earthquake Engineering</a:t>
            </a: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Los Angeles, 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DDB45-0550-F477-0352-F7871252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1" y="976380"/>
            <a:ext cx="8876190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1301"/>
      </p:ext>
    </p:extLst>
  </p:cSld>
  <p:clrMapOvr>
    <a:masterClrMapping/>
  </p:clrMapOvr>
  <p:transition spd="slow" advTm="1227576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25134-3167-BCCA-67BE-9FE829159400}"/>
              </a:ext>
            </a:extLst>
          </p:cNvPr>
          <p:cNvSpPr txBox="1"/>
          <p:nvPr/>
        </p:nvSpPr>
        <p:spPr>
          <a:xfrm>
            <a:off x="515744" y="300412"/>
            <a:ext cx="7055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Isolation Hangers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EB17E-FB77-E8A7-48CC-07B4BC530B3B}"/>
              </a:ext>
            </a:extLst>
          </p:cNvPr>
          <p:cNvSpPr txBox="1"/>
          <p:nvPr/>
        </p:nvSpPr>
        <p:spPr>
          <a:xfrm>
            <a:off x="4043710" y="4194806"/>
            <a:ext cx="6663914" cy="11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Designed to reduce the transmission of vibration and noise from suspended mechanical equipment such as fans, pumps, air handling units, piping and ductwork</a:t>
            </a:r>
            <a:endParaRPr lang="en-US" sz="145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used to protect suspended equipment from earthquake excitation </a:t>
            </a:r>
            <a:endParaRPr lang="en-US" sz="14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solation Hangers (Models SFH, SRH, SH, FH and RH)">
            <a:extLst>
              <a:ext uri="{FF2B5EF4-FFF2-40B4-BE49-F238E27FC236}">
                <a16:creationId xmlns:a16="http://schemas.microsoft.com/office/drawing/2014/main" id="{2CFB0E07-B257-A821-8850-60A7E751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50" y="1075156"/>
            <a:ext cx="29337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ti Vibration Hangers Spring Anti Vibration Isolation, 55% OFF">
            <a:extLst>
              <a:ext uri="{FF2B5EF4-FFF2-40B4-BE49-F238E27FC236}">
                <a16:creationId xmlns:a16="http://schemas.microsoft.com/office/drawing/2014/main" id="{67F376BD-F3E5-8BE3-CBDD-2AE54528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7" y="1171777"/>
            <a:ext cx="2670601" cy="33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diagram of a circuit&#10;&#10;Description automatically generated">
            <a:extLst>
              <a:ext uri="{FF2B5EF4-FFF2-40B4-BE49-F238E27FC236}">
                <a16:creationId xmlns:a16="http://schemas.microsoft.com/office/drawing/2014/main" id="{4B8534B6-3722-9DD3-995E-E106CB8DC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20" y="797461"/>
            <a:ext cx="1063690" cy="1682853"/>
          </a:xfrm>
          <a:prstGeom prst="rect">
            <a:avLst/>
          </a:prstGeom>
        </p:spPr>
      </p:pic>
      <p:pic>
        <p:nvPicPr>
          <p:cNvPr id="4" name="Picture 3" descr="A diagram of a mechanical system&#10;&#10;Description automatically generated">
            <a:extLst>
              <a:ext uri="{FF2B5EF4-FFF2-40B4-BE49-F238E27FC236}">
                <a16:creationId xmlns:a16="http://schemas.microsoft.com/office/drawing/2014/main" id="{B5675B9F-5FCB-A9B8-E294-7B544CD97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1065469"/>
            <a:ext cx="1298027" cy="13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74344A6C-7941-98B6-12D2-7CB04FF1E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E470C1-B075-9833-2F7D-E38BACD5F55A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Rooftop Duct Anchoring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307E3-2CDD-BA86-964A-9C1FC187E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5" y="1139450"/>
            <a:ext cx="7382108" cy="4001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06301-6056-B251-D123-7095812D3340}"/>
              </a:ext>
            </a:extLst>
          </p:cNvPr>
          <p:cNvSpPr txBox="1"/>
          <p:nvPr/>
        </p:nvSpPr>
        <p:spPr>
          <a:xfrm>
            <a:off x="1239644" y="5492275"/>
            <a:ext cx="9142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https://rooftopsupportsystems.com/navigating-seismic-bracing-requirements-a-comprehensive-guide/</a:t>
            </a:r>
          </a:p>
        </p:txBody>
      </p:sp>
    </p:spTree>
    <p:extLst>
      <p:ext uri="{BB962C8B-B14F-4D97-AF65-F5344CB8AC3E}">
        <p14:creationId xmlns:p14="http://schemas.microsoft.com/office/powerpoint/2010/main" val="3580316423"/>
      </p:ext>
    </p:extLst>
  </p:cSld>
  <p:clrMapOvr>
    <a:masterClrMapping/>
  </p:clrMapOvr>
  <p:transition spd="slow" advTm="1227576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27C20A29-B4ED-ED6C-355D-3AE1C9B7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14959906-72F9-E76C-4FAD-1F2AC0E304C7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BA20E-937A-A7FA-BD6E-8BA902F719DD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59EC11-F835-72D5-42A1-28FA7422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9" y="1053066"/>
            <a:ext cx="4769055" cy="26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5F74F-D574-DA12-3868-01E75FBAD502}"/>
              </a:ext>
            </a:extLst>
          </p:cNvPr>
          <p:cNvSpPr txBox="1"/>
          <p:nvPr/>
        </p:nvSpPr>
        <p:spPr>
          <a:xfrm>
            <a:off x="6445405" y="1186881"/>
            <a:ext cx="480989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 tipping / overturning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rack is not anchored or braced properly, ground shaking can cause it to tip or buckle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it starts moving, everything inside shifts and falls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the support structure may deform, causing rails to bend or collapse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rack can be mounted via isolators and still be anchored using seismic-restrained isolators with snubbers or limit stops</a:t>
            </a:r>
          </a:p>
        </p:txBody>
      </p:sp>
      <p:pic>
        <p:nvPicPr>
          <p:cNvPr id="7170" name="Picture 2" descr="Seismic and Wind Restraint - Kinetics Noise Control | Manufacturer">
            <a:extLst>
              <a:ext uri="{FF2B5EF4-FFF2-40B4-BE49-F238E27FC236}">
                <a16:creationId xmlns:a16="http://schemas.microsoft.com/office/drawing/2014/main" id="{5B065D77-665E-219F-214C-CE52296F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3" y="4136994"/>
            <a:ext cx="4061551" cy="24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7116"/>
      </p:ext>
    </p:extLst>
  </p:cSld>
  <p:clrMapOvr>
    <a:masterClrMapping/>
  </p:clrMapOvr>
  <p:transition spd="slow" advTm="1227576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D7EBD41D-5C42-956F-FBF0-224AF3696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7E9E57CD-2343-1D16-79EE-C8B228FA63B3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0B2B2-9326-7114-FCB3-A5243CE97305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69A6B-CD84-7FFA-A481-E25321D66E5A}"/>
              </a:ext>
            </a:extLst>
          </p:cNvPr>
          <p:cNvSpPr txBox="1"/>
          <p:nvPr/>
        </p:nvSpPr>
        <p:spPr>
          <a:xfrm>
            <a:off x="862362" y="1376452"/>
            <a:ext cx="50285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Movement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the rack remains upright, the shaking moves everything inside: circuit boards, cables, servers, power supplies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Connectors can loosen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Power/cable disruption is a concern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/ wiring strain, connector failure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rack moves, cables and power/ground connections are stressed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pull on connectors, loosen them, or create intermittent faults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D3291-E4F0-F24E-E4E8-79B652E1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25" y="1465661"/>
            <a:ext cx="4678504" cy="2448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C6B2B-D193-6EC6-18B6-D89D93343D52}"/>
              </a:ext>
            </a:extLst>
          </p:cNvPr>
          <p:cNvSpPr txBox="1"/>
          <p:nvPr/>
        </p:nvSpPr>
        <p:spPr>
          <a:xfrm>
            <a:off x="7828155" y="4204010"/>
            <a:ext cx="350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https://www.amcoenclosures.com/</a:t>
            </a:r>
          </a:p>
        </p:txBody>
      </p:sp>
    </p:spTree>
    <p:extLst>
      <p:ext uri="{BB962C8B-B14F-4D97-AF65-F5344CB8AC3E}">
        <p14:creationId xmlns:p14="http://schemas.microsoft.com/office/powerpoint/2010/main" val="459725891"/>
      </p:ext>
    </p:extLst>
  </p:cSld>
  <p:clrMapOvr>
    <a:masterClrMapping/>
  </p:clrMapOvr>
  <p:transition spd="slow" advTm="1227576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1145</Words>
  <Application>Microsoft Office PowerPoint</Application>
  <PresentationFormat>Widescreen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Barlow</vt:lpstr>
      <vt:lpstr>Calibri</vt:lpstr>
      <vt:lpstr>Helvetica</vt:lpstr>
      <vt:lpstr>Monotype Sorts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2</cp:revision>
  <dcterms:created xsi:type="dcterms:W3CDTF">2026-02-17T15:47:45Z</dcterms:created>
  <dcterms:modified xsi:type="dcterms:W3CDTF">2026-04-16T20:04:13Z</dcterms:modified>
</cp:coreProperties>
</file>