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67" r:id="rId3"/>
    <p:sldId id="739" r:id="rId4"/>
    <p:sldId id="570" r:id="rId5"/>
    <p:sldId id="729" r:id="rId6"/>
    <p:sldId id="730" r:id="rId7"/>
    <p:sldId id="731" r:id="rId8"/>
    <p:sldId id="726" r:id="rId9"/>
    <p:sldId id="742" r:id="rId10"/>
    <p:sldId id="743" r:id="rId11"/>
    <p:sldId id="744" r:id="rId12"/>
    <p:sldId id="732" r:id="rId13"/>
    <p:sldId id="733" r:id="rId14"/>
    <p:sldId id="735" r:id="rId15"/>
    <p:sldId id="628" r:id="rId16"/>
    <p:sldId id="630" r:id="rId17"/>
    <p:sldId id="734" r:id="rId18"/>
    <p:sldId id="740" r:id="rId19"/>
    <p:sldId id="741" r:id="rId20"/>
    <p:sldId id="745" r:id="rId21"/>
    <p:sldId id="704" r:id="rId22"/>
    <p:sldId id="705" r:id="rId23"/>
    <p:sldId id="716" r:id="rId24"/>
    <p:sldId id="717" r:id="rId25"/>
    <p:sldId id="746" r:id="rId26"/>
    <p:sldId id="706" r:id="rId27"/>
    <p:sldId id="711" r:id="rId28"/>
    <p:sldId id="714" r:id="rId29"/>
    <p:sldId id="737" r:id="rId30"/>
    <p:sldId id="738" r:id="rId31"/>
    <p:sldId id="707" r:id="rId32"/>
    <p:sldId id="709" r:id="rId33"/>
    <p:sldId id="749" r:id="rId34"/>
    <p:sldId id="718" r:id="rId35"/>
    <p:sldId id="719" r:id="rId36"/>
    <p:sldId id="748" r:id="rId37"/>
    <p:sldId id="720" r:id="rId38"/>
    <p:sldId id="752" r:id="rId39"/>
    <p:sldId id="751" r:id="rId40"/>
    <p:sldId id="750" r:id="rId41"/>
    <p:sldId id="74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E8C689-3F40-49BA-B5B0-29E00CBD523E}" v="188" dt="2026-04-11T13:36:35.517"/>
    <p1510:client id="{EB809154-41F5-4D10-ABC2-3F1EF5229ECD}" v="20" dt="2026-04-11T14:12:22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8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6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Irvine" userId="262373fcfcd015cf" providerId="LiveId" clId="{3C89AC9C-B2C6-431B-938B-B7A22FB5427C}"/>
    <pc:docChg chg="custSel addSld modSld sldOrd">
      <pc:chgData name="Tom Irvine" userId="262373fcfcd015cf" providerId="LiveId" clId="{3C89AC9C-B2C6-431B-938B-B7A22FB5427C}" dt="2026-04-11T14:12:30.372" v="285" actId="20577"/>
      <pc:docMkLst>
        <pc:docMk/>
      </pc:docMkLst>
      <pc:sldChg chg="modSp mod">
        <pc:chgData name="Tom Irvine" userId="262373fcfcd015cf" providerId="LiveId" clId="{3C89AC9C-B2C6-431B-938B-B7A22FB5427C}" dt="2026-04-11T13:53:29.373" v="0" actId="20577"/>
        <pc:sldMkLst>
          <pc:docMk/>
          <pc:sldMk cId="3182976996" sldId="731"/>
        </pc:sldMkLst>
        <pc:spChg chg="mod">
          <ac:chgData name="Tom Irvine" userId="262373fcfcd015cf" providerId="LiveId" clId="{3C89AC9C-B2C6-431B-938B-B7A22FB5427C}" dt="2026-04-11T13:53:29.373" v="0" actId="20577"/>
          <ac:spMkLst>
            <pc:docMk/>
            <pc:sldMk cId="3182976996" sldId="731"/>
            <ac:spMk id="2" creationId="{37FD821B-1C9F-F509-783D-9DAC55AF2C49}"/>
          </ac:spMkLst>
        </pc:spChg>
      </pc:sldChg>
      <pc:sldChg chg="addSp delSp modSp mod">
        <pc:chgData name="Tom Irvine" userId="262373fcfcd015cf" providerId="LiveId" clId="{3C89AC9C-B2C6-431B-938B-B7A22FB5427C}" dt="2026-04-11T14:12:30.372" v="285" actId="20577"/>
        <pc:sldMkLst>
          <pc:docMk/>
          <pc:sldMk cId="1514499256" sldId="747"/>
        </pc:sldMkLst>
        <pc:spChg chg="add del mod">
          <ac:chgData name="Tom Irvine" userId="262373fcfcd015cf" providerId="LiveId" clId="{3C89AC9C-B2C6-431B-938B-B7A22FB5427C}" dt="2026-04-11T14:00:07.819" v="15" actId="21"/>
          <ac:spMkLst>
            <pc:docMk/>
            <pc:sldMk cId="1514499256" sldId="747"/>
            <ac:spMk id="5" creationId="{EB9DC46D-F682-E411-ED26-5B75B41A76BF}"/>
          </ac:spMkLst>
        </pc:spChg>
        <pc:spChg chg="add mod">
          <ac:chgData name="Tom Irvine" userId="262373fcfcd015cf" providerId="LiveId" clId="{3C89AC9C-B2C6-431B-938B-B7A22FB5427C}" dt="2026-04-11T14:02:48.934" v="25" actId="255"/>
          <ac:spMkLst>
            <pc:docMk/>
            <pc:sldMk cId="1514499256" sldId="747"/>
            <ac:spMk id="8" creationId="{90E514C7-D94C-3E9E-C630-89B98DA134B5}"/>
          </ac:spMkLst>
        </pc:spChg>
        <pc:spChg chg="add mod">
          <ac:chgData name="Tom Irvine" userId="262373fcfcd015cf" providerId="LiveId" clId="{3C89AC9C-B2C6-431B-938B-B7A22FB5427C}" dt="2026-04-11T14:12:30.372" v="285" actId="20577"/>
          <ac:spMkLst>
            <pc:docMk/>
            <pc:sldMk cId="1514499256" sldId="747"/>
            <ac:spMk id="9" creationId="{1D5BEB4F-3536-A386-4E3B-4CA65A9ABE10}"/>
          </ac:spMkLst>
        </pc:spChg>
        <pc:picChg chg="del">
          <ac:chgData name="Tom Irvine" userId="262373fcfcd015cf" providerId="LiveId" clId="{3C89AC9C-B2C6-431B-938B-B7A22FB5427C}" dt="2026-04-11T13:58:06.464" v="3" actId="21"/>
          <ac:picMkLst>
            <pc:docMk/>
            <pc:sldMk cId="1514499256" sldId="747"/>
            <ac:picMk id="3" creationId="{1A609326-C86B-BEE9-DC4F-FB584D7CA87B}"/>
          </ac:picMkLst>
        </pc:picChg>
        <pc:picChg chg="add del mod">
          <ac:chgData name="Tom Irvine" userId="262373fcfcd015cf" providerId="LiveId" clId="{3C89AC9C-B2C6-431B-938B-B7A22FB5427C}" dt="2026-04-11T14:00:08.906" v="16" actId="21"/>
          <ac:picMkLst>
            <pc:docMk/>
            <pc:sldMk cId="1514499256" sldId="747"/>
            <ac:picMk id="4" creationId="{8C1BC2CC-D6E6-55B0-B74C-4774BF5E3952}"/>
          </ac:picMkLst>
        </pc:picChg>
        <pc:picChg chg="add mod">
          <ac:chgData name="Tom Irvine" userId="262373fcfcd015cf" providerId="LiveId" clId="{3C89AC9C-B2C6-431B-938B-B7A22FB5427C}" dt="2026-04-11T14:02:18.430" v="20" actId="1076"/>
          <ac:picMkLst>
            <pc:docMk/>
            <pc:sldMk cId="1514499256" sldId="747"/>
            <ac:picMk id="7" creationId="{D923F935-8E94-350B-2F0F-C90A6F60E328}"/>
          </ac:picMkLst>
        </pc:picChg>
      </pc:sldChg>
      <pc:sldChg chg="addSp modSp add mod ord">
        <pc:chgData name="Tom Irvine" userId="262373fcfcd015cf" providerId="LiveId" clId="{3C89AC9C-B2C6-431B-938B-B7A22FB5427C}" dt="2026-04-11T14:12:16.319" v="269" actId="1076"/>
        <pc:sldMkLst>
          <pc:docMk/>
          <pc:sldMk cId="302123188" sldId="750"/>
        </pc:sldMkLst>
        <pc:spChg chg="add mod">
          <ac:chgData name="Tom Irvine" userId="262373fcfcd015cf" providerId="LiveId" clId="{3C89AC9C-B2C6-431B-938B-B7A22FB5427C}" dt="2026-04-11T14:12:16.319" v="269" actId="1076"/>
          <ac:spMkLst>
            <pc:docMk/>
            <pc:sldMk cId="302123188" sldId="750"/>
            <ac:spMk id="2" creationId="{779FB637-58D2-34F3-ED70-5CBB05884045}"/>
          </ac:spMkLst>
        </pc:spChg>
        <pc:spChg chg="mod">
          <ac:chgData name="Tom Irvine" userId="262373fcfcd015cf" providerId="LiveId" clId="{3C89AC9C-B2C6-431B-938B-B7A22FB5427C}" dt="2026-04-11T13:59:59.362" v="14" actId="255"/>
          <ac:spMkLst>
            <pc:docMk/>
            <pc:sldMk cId="302123188" sldId="750"/>
            <ac:spMk id="5" creationId="{BD913D52-360C-45F5-A97C-7459D98C764B}"/>
          </ac:spMkLst>
        </pc:spChg>
      </pc:sldChg>
      <pc:sldChg chg="addSp delSp modSp add mod">
        <pc:chgData name="Tom Irvine" userId="262373fcfcd015cf" providerId="LiveId" clId="{3C89AC9C-B2C6-431B-938B-B7A22FB5427C}" dt="2026-04-11T14:11:51.276" v="243" actId="20577"/>
        <pc:sldMkLst>
          <pc:docMk/>
          <pc:sldMk cId="1741181927" sldId="751"/>
        </pc:sldMkLst>
        <pc:spChg chg="add mod">
          <ac:chgData name="Tom Irvine" userId="262373fcfcd015cf" providerId="LiveId" clId="{3C89AC9C-B2C6-431B-938B-B7A22FB5427C}" dt="2026-04-11T14:11:39" v="217" actId="1076"/>
          <ac:spMkLst>
            <pc:docMk/>
            <pc:sldMk cId="1741181927" sldId="751"/>
            <ac:spMk id="2" creationId="{5DF9050E-7E58-8DA9-9516-9732D8A886B6}"/>
          </ac:spMkLst>
        </pc:spChg>
        <pc:spChg chg="add mod">
          <ac:chgData name="Tom Irvine" userId="262373fcfcd015cf" providerId="LiveId" clId="{3C89AC9C-B2C6-431B-938B-B7A22FB5427C}" dt="2026-04-11T14:11:51.276" v="243" actId="20577"/>
          <ac:spMkLst>
            <pc:docMk/>
            <pc:sldMk cId="1741181927" sldId="751"/>
            <ac:spMk id="3" creationId="{EE63AB37-0EEF-8F88-8808-2BFD929622A4}"/>
          </ac:spMkLst>
        </pc:spChg>
        <pc:spChg chg="del">
          <ac:chgData name="Tom Irvine" userId="262373fcfcd015cf" providerId="LiveId" clId="{3C89AC9C-B2C6-431B-938B-B7A22FB5427C}" dt="2026-04-11T14:04:45.862" v="28" actId="21"/>
          <ac:spMkLst>
            <pc:docMk/>
            <pc:sldMk cId="1741181927" sldId="751"/>
            <ac:spMk id="8" creationId="{5AA701C3-8940-6AB4-4179-73C41C562D96}"/>
          </ac:spMkLst>
        </pc:spChg>
        <pc:picChg chg="del">
          <ac:chgData name="Tom Irvine" userId="262373fcfcd015cf" providerId="LiveId" clId="{3C89AC9C-B2C6-431B-938B-B7A22FB5427C}" dt="2026-04-11T14:04:44.415" v="27" actId="21"/>
          <ac:picMkLst>
            <pc:docMk/>
            <pc:sldMk cId="1741181927" sldId="751"/>
            <ac:picMk id="7" creationId="{CFA0112A-1337-754E-CD08-4619A831B837}"/>
          </ac:picMkLst>
        </pc:picChg>
        <pc:picChg chg="add mod">
          <ac:chgData name="Tom Irvine" userId="262373fcfcd015cf" providerId="LiveId" clId="{3C89AC9C-B2C6-431B-938B-B7A22FB5427C}" dt="2026-04-11T14:11:40.240" v="218" actId="1076"/>
          <ac:picMkLst>
            <pc:docMk/>
            <pc:sldMk cId="1741181927" sldId="751"/>
            <ac:picMk id="1026" creationId="{7DCF6970-C8B6-447F-0842-3CB5C10A196E}"/>
          </ac:picMkLst>
        </pc:picChg>
      </pc:sldChg>
      <pc:sldChg chg="addSp delSp modSp add mod">
        <pc:chgData name="Tom Irvine" userId="262373fcfcd015cf" providerId="LiveId" clId="{3C89AC9C-B2C6-431B-938B-B7A22FB5427C}" dt="2026-04-11T14:11:30.497" v="216" actId="20577"/>
        <pc:sldMkLst>
          <pc:docMk/>
          <pc:sldMk cId="1692937416" sldId="752"/>
        </pc:sldMkLst>
        <pc:spChg chg="mod">
          <ac:chgData name="Tom Irvine" userId="262373fcfcd015cf" providerId="LiveId" clId="{3C89AC9C-B2C6-431B-938B-B7A22FB5427C}" dt="2026-04-11T14:09:51.761" v="123" actId="1076"/>
          <ac:spMkLst>
            <pc:docMk/>
            <pc:sldMk cId="1692937416" sldId="752"/>
            <ac:spMk id="2" creationId="{5429B566-0900-40BC-C455-638B0780FD70}"/>
          </ac:spMkLst>
        </pc:spChg>
        <pc:spChg chg="add mod">
          <ac:chgData name="Tom Irvine" userId="262373fcfcd015cf" providerId="LiveId" clId="{3C89AC9C-B2C6-431B-938B-B7A22FB5427C}" dt="2026-04-11T14:11:30.497" v="216" actId="20577"/>
          <ac:spMkLst>
            <pc:docMk/>
            <pc:sldMk cId="1692937416" sldId="752"/>
            <ac:spMk id="5" creationId="{41D85193-9D19-05F3-1973-72EC7E7468C0}"/>
          </ac:spMkLst>
        </pc:spChg>
        <pc:picChg chg="add mod">
          <ac:chgData name="Tom Irvine" userId="262373fcfcd015cf" providerId="LiveId" clId="{3C89AC9C-B2C6-431B-938B-B7A22FB5427C}" dt="2026-04-11T14:09:53.401" v="124" actId="1076"/>
          <ac:picMkLst>
            <pc:docMk/>
            <pc:sldMk cId="1692937416" sldId="752"/>
            <ac:picMk id="4" creationId="{753CA1E9-87EB-4FFD-A990-54C746F9D183}"/>
          </ac:picMkLst>
        </pc:picChg>
        <pc:picChg chg="del">
          <ac:chgData name="Tom Irvine" userId="262373fcfcd015cf" providerId="LiveId" clId="{3C89AC9C-B2C6-431B-938B-B7A22FB5427C}" dt="2026-04-11T14:07:51.476" v="36" actId="21"/>
          <ac:picMkLst>
            <pc:docMk/>
            <pc:sldMk cId="1692937416" sldId="752"/>
            <ac:picMk id="1026" creationId="{D9449C2B-B35C-76DB-8875-01BDF63D40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C0E05-2171-4992-9C55-3745DA7221C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D223E-6853-4911-A37A-CE8953466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1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D223E-6853-4911-A37A-CE8953466E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B04A2-7987-AE5B-DD60-A9411F217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B3ED9CB-6654-1C24-4D6F-E79EB46DB8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086E08E-C1D6-C253-3F42-1BFAD5D838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E1FB588-6D91-599C-9331-7AA75A46B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905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C2590-4855-102D-6F9C-C105F69DA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B2D452A-72BB-7DAF-2B20-F36EECE8B9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551680B-505F-D8E9-EC26-605B496435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7BC20CB-026B-4A9D-D9F3-424788D21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579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3B8C8-BBAF-E794-DE13-962C734FD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91E990B-E88F-BF24-6B76-31F3E5E489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37AB75E-0EBD-5263-CEFD-B1247BF12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F4BB65C-33B6-DF95-2C85-864DCC0B6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55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09F2C-048C-F090-510B-EB79B5FFF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8083795-39CE-F2DD-F952-499F0DBD0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894C31A-BA5F-0F08-45C4-C777601571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4110EB0-47BF-3D67-5D7A-C8FE24046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888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D223E-6853-4911-A37A-CE8953466E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0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D223E-6853-4911-A37A-CE8953466E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7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A680F-5F0F-3B23-5E24-FF2CC15DC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74ED7B9-5E8F-FBE4-F49A-EE437EDBD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12F22A4-34C0-1A4A-413B-4054B0AEA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F4E1AF9-69D5-CDB2-B058-5420B069B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330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A936B-8E02-550E-3CA9-5A8303602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904542A-5DB2-A4D4-92E2-6CD4F45627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2168E62-413C-2C65-DB5A-61AA628C09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76C8C95-1912-14B5-89FF-F952EB950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759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568B-9F4D-8507-C619-2CADFB262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B54CF20-5555-294D-4E9D-40308BB2D5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689F412-7E15-E64B-29D7-B107D8E7D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6F6EE8E-9E36-5C44-7453-50FCA3E3F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21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C2801-8191-617F-DDCD-D574B076E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1D04BFB-F750-3389-6676-4979F6CEFA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DC5AC97-645F-7EE3-C650-A9E450D79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753956A-625E-2471-3DFC-975D0610F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626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91AACA53-63E7-E4CE-307A-9FAF508BF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6F2B418A-E31F-4238-6686-36EB5BA75B92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3963EB40-65D5-CB70-4092-B7E8FEAD73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CAA93C9F-EC36-3200-058A-0CD7DFF8F1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4423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998D-27FF-51CD-FBFE-B5D44EF7F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06DC94C-C49E-7511-E32C-A7C972B9D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E04DFDC-9A34-CCE4-92A0-0E0177A19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17B6D18-8FB8-E051-C313-387F0EA83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839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1C7E0-3955-EFE4-975E-FFE9E4D1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4B21F95-A888-D6EE-6E90-B247D6025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7AAB4FD-5808-FC58-1555-8813364445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C604339-637B-EB18-5575-B5988D82E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296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206D7-B1E4-4ABB-326E-EF68B5348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91D5CEC-4A8B-0AD1-EAEE-922B7907E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D4EF300-3DE5-AD03-5350-E46C0FFEB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48177D-5D71-16EF-2316-80BAF0013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058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6E9FA-7D8F-59AA-D958-87B57DA46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ACEBFA1-490E-BCE9-9F02-EC9B411D9F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7DAB74B-3635-1A84-C78F-070DFF6ED3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0BB4671-02AE-F8B5-596D-2E5AC4345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966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A3223-960E-71C7-BF60-26F1F4D1F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7295B13-E7CD-CF0C-BB9F-F8465363F7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C63BF05-E765-6987-EA02-2881D4D172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5536A66-96AB-6498-DC6B-1629717BC9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592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CDD2E-4BF9-1276-BDBD-069E1913C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A82984E-91E6-8DFD-2F5F-B46F9C9A82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2A30FFC-C889-2A28-68B9-087420727B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A01A456-E6F4-D2C6-9200-F3414907B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609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5E38F-1CAA-4FC7-60B5-D9F5F32D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1780B8C-33DE-B763-2645-8E75154C2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A0F66E2-11E9-3CDE-240D-649AC89A58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A81087F-8FA1-836A-C467-7F9569496B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8352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77CF2-EB7A-AFB5-4EF8-5FBC660D5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67A6FDE-20E1-944C-A305-5A09190C1F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32FB418-1602-9EF3-78D8-C1EEFA4F37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E2D244D-A845-FF6C-2F4D-4362E4B2E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701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C1B2D-20F8-AB35-1407-9FF434013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1051BDB-7D09-92E7-2928-487248CFC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2C86B6D-007F-4122-A222-58DE0566F1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EFAE1C1-1544-CA8A-EBC8-35EDDA924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326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F5AF6-14A3-9CA1-DE8F-87AC08E80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6B7318E-9FAF-08F6-B45F-A8BD159973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6453771-05B3-642A-0E13-74E1100445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A02A391-CA0A-EE7F-9929-410752B3D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57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/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/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0489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1A0F9-00C5-20A3-97B8-F34FF1C5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4785CFA-5E26-9F80-0A9F-B37D78833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FAE82C-B612-94A4-3987-7A4F1F4F6D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AB787AE-DD24-E133-2B86-1C85E77EB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225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96FF7-25F4-852E-4A0F-67199406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BF045CD-E005-5726-87BB-604F18B75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952D301-7AA1-8EE9-3D32-4730FF156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D29B7C0-23FF-6903-A03B-E5AFE8B3A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324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76233-0FA0-7860-115B-058849D6E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E2CAE8E-D9E8-2C27-E0E6-36F49BB471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370A816-32D5-DED7-5D24-D153BD36E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801AF61-F2D2-0B2C-54BA-85B286659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266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420F5-2BC2-D369-E78F-E45526E4C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281F7FC-221B-6700-0DE9-319F66BB4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8BD523A-2E81-FA04-F35B-AB4ACB1EFD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14448BD-0C91-4896-4858-DF4E3AE06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849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BCEBE-4140-F11B-E7CC-682111767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DF99F53-26F4-622D-4839-749DB27A8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54621C8-4761-59AF-1D56-D650B9C32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3C96761-131E-A411-E6BC-66BB053B6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8707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6E4C-665B-1917-8933-80E2772AC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2BFC80A-F94D-955F-6E3F-61085C7360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509A12B-5544-5B0D-3400-D502395975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FADFFA6-D469-1036-FE24-16915814D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30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1A87B-BAC2-2C20-E65B-AC8C53785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225B604-BA51-69E5-3EEB-6A98D2312E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44E3455-3855-BE52-0921-7F5A32931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AC5E59D-51AD-12F0-BB3D-6F0992373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4656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D00E3-41D4-DEEE-B12E-4417111DC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BAC0A97-18D5-8795-5C14-04982F4CB6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4B63D99-D415-26EF-EA70-67768723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2ADD1EA-8116-F785-5F41-D61E53C5F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100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5B01E-9CB7-2089-05EA-55CC00656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651B098-EEAB-8DE3-CBC2-2242490293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A09C2E5-EEDE-864F-B176-93D94FE72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3470294-1D24-C930-AD4E-E64051CF5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824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4FD8-EFA2-25F3-9E00-A52EE8948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FDB70D4-9F66-AF1E-D403-5BCCC0F853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E306815-B8D9-11D1-8BCA-6BB121B26D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FC3D542-825F-9D9A-0582-F4A0BA575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831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C5206D07-28BB-19B8-8B44-A1FB02A3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B2D554A4-1CAD-77D1-053F-9FD897582814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CB00D3A5-2A47-41C2-F400-C06D59B40D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BBE1C508-E3D5-BF48-D629-4075D6BFB9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331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532CF010-6D7B-4B4C-87C0-175BC0715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F3A0F0AA-DDF4-4AF1-9F0D-03C65D19E38C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A2633DAC-FD83-B103-B11E-3C6D292DC1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615D06A0-A669-BF51-5777-44FC1BB463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3233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EE9E1AFD-1D28-0EF2-BCC0-3686124EE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5A37FFF8-308B-A127-3BB8-05B0264B1D46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43B457F6-16AA-D2E5-2814-EA3E9F41DA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005C42B4-652A-6448-544A-88DA0CC00B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360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69930-BBCC-A4E1-F330-D2DAA648A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999DDAA-9180-E99C-4F6F-F8C42D9929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B9FD104-C8BB-1AA5-C625-3D165982A9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95AFA3F-44A9-4243-6618-5E029375C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985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BC5C-9D42-C9FA-BD7A-7D828EEB9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83FFA9C-0FAE-15BD-9985-10ADD6CF8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E3E8554-31D1-9AE8-133F-968D04639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BDAE412-85CD-2A4F-E718-38350B780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938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5794A-C9C7-488E-124B-045E05B15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D0C238E-BF43-9D13-5564-198060A0C1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B3A1004-69D2-985F-1AC4-956C2D7982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B35C0EE-5533-8946-EF86-090D81560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4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FE33-AB85-8A92-C1B6-E44A7210B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1664D-438A-B575-50CB-16563755A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86B6F-8715-61C4-ACC3-9A4F8940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65C48-3D20-F96B-2B4E-3876AB03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117FD-9C2E-F7BC-3A52-329585C7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CF6C-CEAB-4528-1CEC-90D1EF83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CB740-FBD3-8874-B07D-C1B43311A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D7742-AB8F-FE9B-A356-C6F47AC7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703D4-2089-35C1-4859-5587F775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36D4C-17D7-CDD0-4B01-12452498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0473-7F32-0ED9-E61E-44BA07002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33EA8-9DCD-9DF8-53D4-B4E75ACD6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EC48E-E7C9-EB56-F631-E1C2B518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CA94-2E39-5F23-B127-43A695AF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47E3C-FA8A-34ED-7A2D-6B913F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5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4165600" y="1981200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72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 rot="5400000">
            <a:off x="7300050" y="1813788"/>
            <a:ext cx="5821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 rot="5400000">
            <a:off x="1712050" y="-827812"/>
            <a:ext cx="5821500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7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 rot="5400000">
            <a:off x="5765800" y="381001"/>
            <a:ext cx="411480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83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2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03399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56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171450" algn="l" rtl="0">
              <a:spcBef>
                <a:spcPts val="210"/>
              </a:spcBef>
              <a:spcAft>
                <a:spcPts val="0"/>
              </a:spcAft>
              <a:buSzPts val="700"/>
              <a:buNone/>
              <a:defRPr sz="1050"/>
            </a:lvl1pPr>
            <a:lvl2pPr marL="685800" lvl="1" indent="-17145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2pPr>
            <a:lvl3pPr marL="1028700" lvl="2" indent="-171450" algn="l" rtl="0">
              <a:spcBef>
                <a:spcPts val="150"/>
              </a:spcBef>
              <a:spcAft>
                <a:spcPts val="0"/>
              </a:spcAft>
              <a:buSzPts val="650"/>
              <a:buNone/>
              <a:defRPr sz="750"/>
            </a:lvl3pPr>
            <a:lvl4pPr marL="1371600" lvl="3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4pPr>
            <a:lvl5pPr marL="1714500" lvl="4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5pPr>
            <a:lvl6pPr marL="2057400" lvl="5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6pPr>
            <a:lvl7pPr marL="2400300" lvl="6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7pPr>
            <a:lvl8pPr marL="2743200" lvl="7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8pPr>
            <a:lvl9pPr marL="3086100" lvl="8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66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2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47650" algn="l" rtl="0">
              <a:spcBef>
                <a:spcPts val="48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685800" lvl="1" indent="-271463" algn="l" rtl="0">
              <a:spcBef>
                <a:spcPts val="420"/>
              </a:spcBef>
              <a:spcAft>
                <a:spcPts val="0"/>
              </a:spcAft>
              <a:buSzPts val="2100"/>
              <a:buChar char="●"/>
              <a:defRPr sz="2100"/>
            </a:lvl2pPr>
            <a:lvl3pPr marL="1028700" lvl="2" indent="-245745" algn="l" rtl="0">
              <a:spcBef>
                <a:spcPts val="360"/>
              </a:spcBef>
              <a:spcAft>
                <a:spcPts val="0"/>
              </a:spcAft>
              <a:buSzPts val="1560"/>
              <a:buChar char="●"/>
              <a:defRPr sz="1800"/>
            </a:lvl3pPr>
            <a:lvl4pPr marL="1371600" lvl="3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•"/>
              <a:defRPr sz="1500"/>
            </a:lvl4pPr>
            <a:lvl5pPr marL="1714500" lvl="4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5pPr>
            <a:lvl6pPr marL="2057400" lvl="5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6pPr>
            <a:lvl7pPr marL="2400300" lvl="6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7pPr>
            <a:lvl8pPr marL="2743200" lvl="7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8pPr>
            <a:lvl9pPr marL="3086100" lvl="8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2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171450" algn="l" rtl="0">
              <a:spcBef>
                <a:spcPts val="210"/>
              </a:spcBef>
              <a:spcAft>
                <a:spcPts val="0"/>
              </a:spcAft>
              <a:buSzPts val="700"/>
              <a:buNone/>
              <a:defRPr sz="1050"/>
            </a:lvl1pPr>
            <a:lvl2pPr marL="685800" lvl="1" indent="-17145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2pPr>
            <a:lvl3pPr marL="1028700" lvl="2" indent="-171450" algn="l" rtl="0">
              <a:spcBef>
                <a:spcPts val="150"/>
              </a:spcBef>
              <a:spcAft>
                <a:spcPts val="0"/>
              </a:spcAft>
              <a:buSzPts val="650"/>
              <a:buNone/>
              <a:defRPr sz="750"/>
            </a:lvl3pPr>
            <a:lvl4pPr marL="1371600" lvl="3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4pPr>
            <a:lvl5pPr marL="1714500" lvl="4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5pPr>
            <a:lvl6pPr marL="2057400" lvl="5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6pPr>
            <a:lvl7pPr marL="2400300" lvl="6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7pPr>
            <a:lvl8pPr marL="2743200" lvl="7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8pPr>
            <a:lvl9pPr marL="3086100" lvl="8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14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85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60"/>
              </a:spcBef>
              <a:spcAft>
                <a:spcPts val="0"/>
              </a:spcAft>
              <a:buSzPts val="1200"/>
              <a:buNone/>
              <a:defRPr sz="1800" b="1"/>
            </a:lvl1pPr>
            <a:lvl2pPr marL="685800" lvl="1" indent="-171450" algn="l" rtl="0"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028700" lvl="2" indent="-171450" algn="l" rtl="0">
              <a:spcBef>
                <a:spcPts val="270"/>
              </a:spcBef>
              <a:spcAft>
                <a:spcPts val="0"/>
              </a:spcAft>
              <a:buSzPts val="1170"/>
              <a:buNone/>
              <a:defRPr sz="1350" b="1"/>
            </a:lvl3pPr>
            <a:lvl4pPr marL="1371600" lvl="3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4pPr>
            <a:lvl5pPr marL="1714500" lvl="4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5pPr>
            <a:lvl6pPr marL="2057400" lvl="5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6pPr>
            <a:lvl7pPr marL="2400300" lvl="6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7pPr>
            <a:lvl8pPr marL="2743200" lvl="7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8pPr>
            <a:lvl9pPr marL="3086100" lvl="8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28600" algn="l" rtl="0">
              <a:spcBef>
                <a:spcPts val="36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685800" lvl="1" indent="-242888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 sz="1350"/>
            </a:lvl3pPr>
            <a:lvl4pPr marL="1371600" lvl="3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•"/>
              <a:defRPr sz="1200"/>
            </a:lvl4pPr>
            <a:lvl5pPr marL="1714500" lvl="4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5pPr>
            <a:lvl6pPr marL="2057400" lvl="5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6pPr>
            <a:lvl7pPr marL="2400300" lvl="6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7pPr>
            <a:lvl8pPr marL="2743200" lvl="7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8pPr>
            <a:lvl9pPr marL="3086100" lvl="8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60"/>
              </a:spcBef>
              <a:spcAft>
                <a:spcPts val="0"/>
              </a:spcAft>
              <a:buSzPts val="1200"/>
              <a:buNone/>
              <a:defRPr sz="1800" b="1"/>
            </a:lvl1pPr>
            <a:lvl2pPr marL="685800" lvl="1" indent="-171450" algn="l" rtl="0"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028700" lvl="2" indent="-171450" algn="l" rtl="0">
              <a:spcBef>
                <a:spcPts val="270"/>
              </a:spcBef>
              <a:spcAft>
                <a:spcPts val="0"/>
              </a:spcAft>
              <a:buSzPts val="1170"/>
              <a:buNone/>
              <a:defRPr sz="1350" b="1"/>
            </a:lvl3pPr>
            <a:lvl4pPr marL="1371600" lvl="3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4pPr>
            <a:lvl5pPr marL="1714500" lvl="4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5pPr>
            <a:lvl6pPr marL="2057400" lvl="5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6pPr>
            <a:lvl7pPr marL="2400300" lvl="6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7pPr>
            <a:lvl8pPr marL="2743200" lvl="7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8pPr>
            <a:lvl9pPr marL="3086100" lvl="8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28600" algn="l" rtl="0">
              <a:spcBef>
                <a:spcPts val="36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685800" lvl="1" indent="-242888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 sz="1350"/>
            </a:lvl3pPr>
            <a:lvl4pPr marL="1371600" lvl="3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•"/>
              <a:defRPr sz="1200"/>
            </a:lvl4pPr>
            <a:lvl5pPr marL="1714500" lvl="4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5pPr>
            <a:lvl6pPr marL="2057400" lvl="5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6pPr>
            <a:lvl7pPr marL="2400300" lvl="6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7pPr>
            <a:lvl8pPr marL="2743200" lvl="7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8pPr>
            <a:lvl9pPr marL="3086100" lvl="8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7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E8CE-FAA6-FD67-49F3-B98D08C9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950B-296C-CF37-E6F7-F1F8F30D3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83BC-C5AA-1935-F91F-3E45B4EA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94B89-7D06-EB40-81F3-92726556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D66C-64C3-18B4-79CB-39BDF378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4165600" y="1981200"/>
            <a:ext cx="3556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38125" algn="l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685800" lvl="1" indent="-257175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028700" lvl="2" indent="-233363" algn="l" rtl="0">
              <a:spcBef>
                <a:spcPts val="300"/>
              </a:spcBef>
              <a:spcAft>
                <a:spcPts val="0"/>
              </a:spcAft>
              <a:buSzPts val="1300"/>
              <a:buChar char="●"/>
              <a:defRPr sz="1500"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•"/>
              <a:defRPr sz="1350"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7924800" y="1981200"/>
            <a:ext cx="3556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38125" algn="l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685800" lvl="1" indent="-257175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028700" lvl="2" indent="-233363" algn="l" rtl="0">
              <a:spcBef>
                <a:spcPts val="300"/>
              </a:spcBef>
              <a:spcAft>
                <a:spcPts val="0"/>
              </a:spcAft>
              <a:buSzPts val="1300"/>
              <a:buChar char="●"/>
              <a:defRPr sz="1500"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•"/>
              <a:defRPr sz="1350"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69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00"/>
              </a:spcBef>
              <a:spcAft>
                <a:spcPts val="0"/>
              </a:spcAft>
              <a:buSzPts val="1000"/>
              <a:buNone/>
              <a:defRPr sz="1500"/>
            </a:lvl1pPr>
            <a:lvl2pPr marL="685800" lvl="1" indent="-171450" algn="l" rtl="0">
              <a:spcBef>
                <a:spcPts val="270"/>
              </a:spcBef>
              <a:spcAft>
                <a:spcPts val="0"/>
              </a:spcAft>
              <a:buSzPts val="1350"/>
              <a:buNone/>
              <a:defRPr sz="1350"/>
            </a:lvl2pPr>
            <a:lvl3pPr marL="1028700" lvl="2" indent="-171450" algn="l" rtl="0">
              <a:spcBef>
                <a:spcPts val="240"/>
              </a:spcBef>
              <a:spcAft>
                <a:spcPts val="0"/>
              </a:spcAft>
              <a:buSzPts val="1040"/>
              <a:buNone/>
              <a:defRPr sz="1200"/>
            </a:lvl3pPr>
            <a:lvl4pPr marL="1371600" lvl="3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4pPr>
            <a:lvl5pPr marL="1714500" lvl="4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5pPr>
            <a:lvl6pPr marL="2057400" lvl="5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6pPr>
            <a:lvl7pPr marL="2400300" lvl="6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7pPr>
            <a:lvl8pPr marL="2743200" lvl="7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8pPr>
            <a:lvl9pPr marL="3086100" lvl="8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64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2D35-987B-3B00-D84C-98BCA06FC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939E1-E9E5-4023-75C1-C6FD11BA1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FAEBF-8A1B-CEEA-2715-1560BAE9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6CB3-DEDC-4EAF-8D02-15560890A3F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20A44-E06D-2A56-07CB-51946894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D4F5B-3FDA-16B0-BCBD-7735AE8C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5615-6292-4B38-9A75-5B17B0CF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2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9C0B-AD9A-8BAA-3543-1D1EEE5F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53810-BD49-60F4-13BF-B2AF63FF2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DCDB2-6DB0-7D78-B563-1E95F3F7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4AF03-E241-720C-C749-4EA0EB7B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94EEE-EBD7-D0F9-C756-C910502D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BE3E-80EC-6D6B-1108-2B4930BA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7D685-EAA7-8706-1989-FF444FD6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08775-7A1E-F21F-907F-D4EA139A8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947BB-2E80-AD4D-4F00-557B4879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37D5-81E3-7130-3656-5DB433DE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5F5E3-ADBD-275D-15C5-BE9C2AC6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3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73F2-8406-1923-6F56-E7EC29D4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8DC5F-7F4A-57C1-4C7A-CB3A182FB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F5ADC-57B5-AA78-9B22-DFFD3781D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9E2E8-C0C4-51EF-B2E7-F93A8E5AC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C7258-C1E1-1A58-EB5A-65F991470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4FD66-1526-8575-43A6-BB0AF261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118C9E-29F6-C710-FD85-C3A8B60A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7C9F3-1C75-1BD3-409A-1A1D8EC8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8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E2D8-F323-5409-C193-A8AB9F30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8E76E-3062-6DC1-D268-02014AF8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B4D86-331B-76EE-4041-C768D5C0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E3C7F-6AB4-6B57-D7F6-3CC2CCA6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D3FA3A-FB71-167D-CA1F-70C493D25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8AB51-39D2-2BF9-015E-8BE2E122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3E63-1D5D-84F4-1F1A-BB6E8C3F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9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391A-082C-E37B-F51E-E1E86AEE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2178C-59C8-9CF1-56F2-E481FF83B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4B59B-E922-BF06-655F-250D656E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92A6C-EFDA-4AB4-265A-3B52E8A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B762E-D023-6BD8-D4B0-AB56300B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CDF1E-61BA-F01A-A690-E9B0A9D4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4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D4C0-669C-AC3E-5F82-4924662E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0E0FC-AFEC-233A-4CC0-023418C9F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DDAF7-E35E-F2F7-7D16-D7AFED795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787D3-9CDC-EAA4-58E3-1A05A046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18411-A1FE-5279-2F27-5FB621BE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E4CDB-F38A-E3CA-A3F7-E5F40F9C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4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E2D07A-8569-24F2-581D-1BC22168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5A2CF-22AA-21E4-39AF-A856E0A5C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29728-660D-ED9A-AAC4-98D339C21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F1CB35-2F4A-4C1C-BD88-594184A77CB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61660-F476-48D3-4831-DF7A41464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4379D-4568-51F4-D588-800C017CB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165600" y="1981200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279400" algn="l" rtl="0">
              <a:spcBef>
                <a:spcPts val="320"/>
              </a:spcBef>
              <a:spcAft>
                <a:spcPts val="0"/>
              </a:spcAft>
              <a:buClr>
                <a:srgbClr val="003399"/>
              </a:buClr>
              <a:buSzPts val="800"/>
              <a:buFont typeface="Arial"/>
              <a:buChar char="●"/>
              <a:defRPr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320"/>
              </a:spcBef>
              <a:spcAft>
                <a:spcPts val="0"/>
              </a:spcAft>
              <a:buClr>
                <a:srgbClr val="003399"/>
              </a:buClr>
              <a:buSzPts val="1200"/>
              <a:buFont typeface="Arial"/>
              <a:buChar char="●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4639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93472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19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f/Pacific_Park_Plaza_from_Christie_Park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3842" y="1820867"/>
            <a:ext cx="659309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6699"/>
                </a:solidFill>
              </a:rPr>
              <a:t>Building Natural </a:t>
            </a:r>
            <a:br>
              <a:rPr lang="en-US" sz="2800" b="1" dirty="0">
                <a:solidFill>
                  <a:srgbClr val="006699"/>
                </a:solidFill>
              </a:rPr>
            </a:br>
            <a:r>
              <a:rPr lang="en-US" sz="2800" b="1" dirty="0">
                <a:solidFill>
                  <a:srgbClr val="006699"/>
                </a:solidFill>
              </a:rPr>
              <a:t>Frequencies &amp; Damping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br>
              <a:rPr lang="en-US" b="1" dirty="0">
                <a:solidFill>
                  <a:srgbClr val="006699"/>
                </a:solidFill>
              </a:rPr>
            </a:br>
            <a:r>
              <a:rPr lang="en-US" b="1">
                <a:solidFill>
                  <a:srgbClr val="006699"/>
                </a:solidFill>
              </a:rPr>
              <a:t>Revision B</a:t>
            </a:r>
            <a:br>
              <a:rPr lang="en-US" sz="3200" b="1" dirty="0">
                <a:solidFill>
                  <a:srgbClr val="006699"/>
                </a:solidFill>
              </a:rPr>
            </a:br>
            <a:endParaRPr lang="en-US" sz="3200" b="1" dirty="0">
              <a:solidFill>
                <a:srgbClr val="006699"/>
              </a:solidFill>
            </a:endParaRPr>
          </a:p>
          <a:p>
            <a:pPr algn="ctr"/>
            <a:r>
              <a:rPr lang="en-US" sz="2000" b="1" dirty="0">
                <a:solidFill>
                  <a:srgbClr val="006699"/>
                </a:solidFill>
              </a:rPr>
              <a:t>By Tom Irvine</a:t>
            </a:r>
          </a:p>
          <a:p>
            <a:pPr algn="ctr"/>
            <a:endParaRPr lang="en-US" sz="2400" b="1" dirty="0">
              <a:solidFill>
                <a:srgbClr val="006699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9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E232C-4B6E-CCE6-481A-12DD85C46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F9BCDC59-523A-4945-3E58-38F5B4FF5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FBA8A-5963-64E2-6863-FFAA0F5AC3EC}"/>
              </a:ext>
            </a:extLst>
          </p:cNvPr>
          <p:cNvSpPr/>
          <p:nvPr/>
        </p:nvSpPr>
        <p:spPr>
          <a:xfrm>
            <a:off x="196075" y="245491"/>
            <a:ext cx="3908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H Hotel, Los Angeles, Seismic Retrofit</a:t>
            </a:r>
          </a:p>
        </p:txBody>
      </p:sp>
      <p:pic>
        <p:nvPicPr>
          <p:cNvPr id="3074" name="Picture 2" descr="H Hotel Seismic Bracing Retrofit | CoreBrace : CoreBrace">
            <a:extLst>
              <a:ext uri="{FF2B5EF4-FFF2-40B4-BE49-F238E27FC236}">
                <a16:creationId xmlns:a16="http://schemas.microsoft.com/office/drawing/2014/main" id="{67FE8B26-3FD9-569E-8177-84704EA7A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5" y="958596"/>
            <a:ext cx="3538847" cy="471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074E8-2614-6B50-849A-C67AD8D9A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995" y="1081706"/>
            <a:ext cx="5980952" cy="3466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CE354-AA57-5BB5-5AC2-18D407C3B12B}"/>
              </a:ext>
            </a:extLst>
          </p:cNvPr>
          <p:cNvSpPr txBox="1"/>
          <p:nvPr/>
        </p:nvSpPr>
        <p:spPr>
          <a:xfrm>
            <a:off x="348352" y="4770979"/>
            <a:ext cx="10598595" cy="1764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primary lateral force-resisting system incorporates Buckling-Restrained Braced Frames (BRBFs)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Unlike conventional braces, these consist of a steel core encased in a concrete-filled steel tube, allowing the brace to yield in both tension and compression without buckling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a major seismic event, the braces undergo controlled inelastic deformation, absorbing and dissipating the kinetic energy of the earthquake to protect the gravity-load-carrying columns and beams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https://www.tectonus.com/resources/blog/comparing-brbs-tectonus-dmax</a:t>
            </a:r>
          </a:p>
        </p:txBody>
      </p:sp>
    </p:spTree>
    <p:extLst>
      <p:ext uri="{BB962C8B-B14F-4D97-AF65-F5344CB8AC3E}">
        <p14:creationId xmlns:p14="http://schemas.microsoft.com/office/powerpoint/2010/main" val="3589390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192A3-99AC-031B-9F84-7F3374156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1336CFA8-AF29-56F7-D056-8FFBFDC91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5489C-84CC-211E-A5AC-A2C5C1B3115C}"/>
              </a:ext>
            </a:extLst>
          </p:cNvPr>
          <p:cNvSpPr/>
          <p:nvPr/>
        </p:nvSpPr>
        <p:spPr>
          <a:xfrm>
            <a:off x="353951" y="476323"/>
            <a:ext cx="3765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Building Period Calculation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F89FE88-821B-9F35-A42A-3D71E3B1F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9124149"/>
                  </p:ext>
                </p:extLst>
              </p:nvPr>
            </p:nvGraphicFramePr>
            <p:xfrm>
              <a:off x="791109" y="1036001"/>
              <a:ext cx="9441953" cy="5274067"/>
            </p:xfrm>
            <a:graphic>
              <a:graphicData uri="http://schemas.openxmlformats.org/drawingml/2006/table">
                <a:tbl>
                  <a:tblPr/>
                  <a:tblGrid>
                    <a:gridCol w="1573659">
                      <a:extLst>
                        <a:ext uri="{9D8B030D-6E8A-4147-A177-3AD203B41FA5}">
                          <a16:colId xmlns:a16="http://schemas.microsoft.com/office/drawing/2014/main" val="2952951073"/>
                        </a:ext>
                      </a:extLst>
                    </a:gridCol>
                    <a:gridCol w="1573659">
                      <a:extLst>
                        <a:ext uri="{9D8B030D-6E8A-4147-A177-3AD203B41FA5}">
                          <a16:colId xmlns:a16="http://schemas.microsoft.com/office/drawing/2014/main" val="4061013975"/>
                        </a:ext>
                      </a:extLst>
                    </a:gridCol>
                    <a:gridCol w="1573659">
                      <a:extLst>
                        <a:ext uri="{9D8B030D-6E8A-4147-A177-3AD203B41FA5}">
                          <a16:colId xmlns:a16="http://schemas.microsoft.com/office/drawing/2014/main" val="470197608"/>
                        </a:ext>
                      </a:extLst>
                    </a:gridCol>
                    <a:gridCol w="1544653">
                      <a:extLst>
                        <a:ext uri="{9D8B030D-6E8A-4147-A177-3AD203B41FA5}">
                          <a16:colId xmlns:a16="http://schemas.microsoft.com/office/drawing/2014/main" val="2694848038"/>
                        </a:ext>
                      </a:extLst>
                    </a:gridCol>
                    <a:gridCol w="1602664">
                      <a:extLst>
                        <a:ext uri="{9D8B030D-6E8A-4147-A177-3AD203B41FA5}">
                          <a16:colId xmlns:a16="http://schemas.microsoft.com/office/drawing/2014/main" val="3286226250"/>
                        </a:ext>
                      </a:extLst>
                    </a:gridCol>
                    <a:gridCol w="1573659">
                      <a:extLst>
                        <a:ext uri="{9D8B030D-6E8A-4147-A177-3AD203B41FA5}">
                          <a16:colId xmlns:a16="http://schemas.microsoft.com/office/drawing/2014/main" val="1708913585"/>
                        </a:ext>
                      </a:extLst>
                    </a:gridCol>
                  </a:tblGrid>
                  <a:tr h="13388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Method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Basic Idea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Required Data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Pros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ASCE 7-22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8324952"/>
                      </a:ext>
                    </a:extLst>
                  </a:tr>
                  <a:tr h="267775">
                    <a:tc rowSpan="3"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ASCE </a:t>
                          </a:r>
                          <a:r>
                            <a:rPr lang="pt-BR" sz="1150" b="1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Approximate</a:t>
                          </a:r>
                          <a:r>
                            <a:rPr lang="pt-BR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pt-BR" sz="1150" b="1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Period</a:t>
                          </a:r>
                          <a:r>
                            <a:rPr lang="pt-BR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5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</m:oMath>
                          </a14:m>
                          <a:endParaRPr lang="en-US" sz="11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  <a:p>
                          <a:pPr algn="l" fontAlgn="ctr">
                            <a:buNone/>
                          </a:pPr>
                          <a:endParaRPr lang="pt-BR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Empirical height-based formula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Total building height </a:t>
                          </a:r>
                          <a14:m>
                            <m:oMath xmlns:m="http://schemas.openxmlformats.org/officeDocument/2006/math">
                              <m: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h</m:t>
                              </m:r>
                            </m:oMath>
                          </a14:m>
                          <a:endParaRPr lang="en-US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Very simple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Ignores mass &amp; stiffness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YES</a:t>
                          </a: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(§12.8.2.1)</a:t>
                          </a:r>
                          <a:endParaRPr lang="en-US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2532217"/>
                      </a:ext>
                    </a:extLst>
                  </a:tr>
                  <a:tr h="4016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Structural system type (for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5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5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15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15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, </m:t>
                              </m:r>
                              <m:r>
                                <a:rPr lang="en-US" sz="115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 modeling required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Not building-specific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2774118"/>
                      </a:ext>
                    </a:extLst>
                  </a:tr>
                  <a:tr h="33471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Always code-compliant for ELF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Often conservative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46822570"/>
                      </a:ext>
                    </a:extLst>
                  </a:tr>
                  <a:tr h="401662"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Rayleigh – Stiffness Form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Energy method using assumed mode shape and story stiffness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Story masses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Good first-mode estimate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Depends on assumed mode shape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YES</a:t>
                          </a: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(Permitted to compute T, subject to upper bound limits)</a:t>
                          </a:r>
                          <a:endParaRPr lang="en-US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60948670"/>
                      </a:ext>
                    </a:extLst>
                  </a:tr>
                  <a:tr h="20083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Story stiffnesses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Physically based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Approximate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768022"/>
                      </a:ext>
                    </a:extLst>
                  </a:tr>
                  <a:tr h="26777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Assumed mode shape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Moderate effort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7790428"/>
                      </a:ext>
                    </a:extLst>
                  </a:tr>
                  <a:tr h="669437"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Rayleigh – Force–Displacement Form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Use lateral force pattern and resulting story displacements: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Story masses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 stiffness matrix needed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Still approximate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YES</a:t>
                          </a: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(Commonly used to compute period from analysis results)</a:t>
                          </a:r>
                          <a:endParaRPr lang="en-US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42240050"/>
                      </a:ext>
                    </a:extLst>
                  </a:tr>
                  <a:tr h="4016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Lateral forces (e.g., ELF pattern)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Very practical for hand checks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Depends on displacement accuracy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151351"/>
                      </a:ext>
                    </a:extLst>
                  </a:tr>
                  <a:tr h="33471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Resulting story displacements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Works well with ELF output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3692141"/>
                      </a:ext>
                    </a:extLst>
                  </a:tr>
                  <a:tr h="267775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Eigenvalue (Modal) Analysis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Solve generalized eigenvalue problem</a:t>
                          </a:r>
                          <a:endParaRPr lang="el-GR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Mass matrix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“Exact” solution for linear system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Requires full model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YES</a:t>
                          </a: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(Required for Modal Response Spectrum Analysis, §12.9)</a:t>
                          </a:r>
                          <a:endParaRPr lang="en-US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6369025"/>
                      </a:ext>
                    </a:extLst>
                  </a:tr>
                  <a:tr h="401662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Shear Building Eigenvalue Analysis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Stiffness matrix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 assumed mode shape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More computational effort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2063413"/>
                      </a:ext>
                    </a:extLst>
                  </a:tr>
                  <a:tr h="267775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Provides all modes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86573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F89FE88-821B-9F35-A42A-3D71E3B1F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9124149"/>
                  </p:ext>
                </p:extLst>
              </p:nvPr>
            </p:nvGraphicFramePr>
            <p:xfrm>
              <a:off x="791109" y="1036001"/>
              <a:ext cx="9441953" cy="5274067"/>
            </p:xfrm>
            <a:graphic>
              <a:graphicData uri="http://schemas.openxmlformats.org/drawingml/2006/table">
                <a:tbl>
                  <a:tblPr/>
                  <a:tblGrid>
                    <a:gridCol w="1573659">
                      <a:extLst>
                        <a:ext uri="{9D8B030D-6E8A-4147-A177-3AD203B41FA5}">
                          <a16:colId xmlns:a16="http://schemas.microsoft.com/office/drawing/2014/main" val="2952951073"/>
                        </a:ext>
                      </a:extLst>
                    </a:gridCol>
                    <a:gridCol w="1573659">
                      <a:extLst>
                        <a:ext uri="{9D8B030D-6E8A-4147-A177-3AD203B41FA5}">
                          <a16:colId xmlns:a16="http://schemas.microsoft.com/office/drawing/2014/main" val="4061013975"/>
                        </a:ext>
                      </a:extLst>
                    </a:gridCol>
                    <a:gridCol w="1573659">
                      <a:extLst>
                        <a:ext uri="{9D8B030D-6E8A-4147-A177-3AD203B41FA5}">
                          <a16:colId xmlns:a16="http://schemas.microsoft.com/office/drawing/2014/main" val="470197608"/>
                        </a:ext>
                      </a:extLst>
                    </a:gridCol>
                    <a:gridCol w="1544653">
                      <a:extLst>
                        <a:ext uri="{9D8B030D-6E8A-4147-A177-3AD203B41FA5}">
                          <a16:colId xmlns:a16="http://schemas.microsoft.com/office/drawing/2014/main" val="2694848038"/>
                        </a:ext>
                      </a:extLst>
                    </a:gridCol>
                    <a:gridCol w="1602664">
                      <a:extLst>
                        <a:ext uri="{9D8B030D-6E8A-4147-A177-3AD203B41FA5}">
                          <a16:colId xmlns:a16="http://schemas.microsoft.com/office/drawing/2014/main" val="3286226250"/>
                        </a:ext>
                      </a:extLst>
                    </a:gridCol>
                    <a:gridCol w="1573659">
                      <a:extLst>
                        <a:ext uri="{9D8B030D-6E8A-4147-A177-3AD203B41FA5}">
                          <a16:colId xmlns:a16="http://schemas.microsoft.com/office/drawing/2014/main" val="1708913585"/>
                        </a:ext>
                      </a:extLst>
                    </a:gridCol>
                  </a:tblGrid>
                  <a:tr h="26670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Method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Basic Idea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Required Data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Pros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ASCE 7-22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8324952"/>
                      </a:ext>
                    </a:extLst>
                  </a:tr>
                  <a:tr h="44196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88" t="-20642" r="-501550" b="-280275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Empirical height-based formula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75" t="-62500" r="-301163" b="-105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Very simple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Ignores mass &amp; stiffness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YES</a:t>
                          </a: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(§12.8.2.1)</a:t>
                          </a:r>
                          <a:endParaRPr lang="en-US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2532217"/>
                      </a:ext>
                    </a:extLst>
                  </a:tr>
                  <a:tr h="4419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75" t="-160274" r="-301163" b="-9369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 modeling required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Not building-specific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2774118"/>
                      </a:ext>
                    </a:extLst>
                  </a:tr>
                  <a:tr h="4419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Always code-compliant for ELF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Often conservative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46822570"/>
                      </a:ext>
                    </a:extLst>
                  </a:tr>
                  <a:tr h="441960"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Rayleigh – Stiffness Form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Energy method using assumed mode shape and story stiffness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Story masses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Good first-mode estimate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Depends on assumed mode shape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YES</a:t>
                          </a: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(Permitted to compute T, subject to upper bound limits)</a:t>
                          </a:r>
                          <a:endParaRPr lang="en-US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60948670"/>
                      </a:ext>
                    </a:extLst>
                  </a:tr>
                  <a:tr h="2667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Story stiffnesses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Physically based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Approximate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768022"/>
                      </a:ext>
                    </a:extLst>
                  </a:tr>
                  <a:tr h="26777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Assumed mode shape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Moderate effort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7790428"/>
                      </a:ext>
                    </a:extLst>
                  </a:tr>
                  <a:tr h="669437"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Rayleigh – Force–Displacement Form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Use lateral force pattern and resulting story displacements: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Story masses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 stiffness matrix needed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Still approximate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YES</a:t>
                          </a: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(Commonly used to compute period from analysis results)</a:t>
                          </a:r>
                          <a:endParaRPr lang="en-US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42240050"/>
                      </a:ext>
                    </a:extLst>
                  </a:tr>
                  <a:tr h="4419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Lateral forces (e.g., ELF pattern)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Very practical for hand checks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Depends on displacement accuracy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151351"/>
                      </a:ext>
                    </a:extLst>
                  </a:tr>
                  <a:tr h="4419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Resulting story displacements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Works well with ELF output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3692141"/>
                      </a:ext>
                    </a:extLst>
                  </a:tr>
                  <a:tr h="44196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Eigenvalue (Modal) Analysis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Solve generalized eigenvalue problem</a:t>
                          </a:r>
                          <a:endParaRPr lang="el-GR" sz="11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Mass matrix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“Exact” solution for linear system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Requires full model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YES</a:t>
                          </a: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(Required for Modal Response Spectrum Analysis, §12.9)</a:t>
                          </a:r>
                          <a:endParaRPr lang="en-US" sz="115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6369025"/>
                      </a:ext>
                    </a:extLst>
                  </a:tr>
                  <a:tr h="44196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Shear Building Eigenvalue Analysis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Stiffness matrix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No assumed mode shape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5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More computational effort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2063413"/>
                      </a:ext>
                    </a:extLst>
                  </a:tr>
                  <a:tr h="267775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Provides all modes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86573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14790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48385-F48E-2632-9E8E-976EE4CD6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34F383F8-C0BA-9372-74A5-EF241D2AD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389ECD-8B87-23A1-77E5-076578ADB8FC}"/>
              </a:ext>
            </a:extLst>
          </p:cNvPr>
          <p:cNvSpPr/>
          <p:nvPr/>
        </p:nvSpPr>
        <p:spPr>
          <a:xfrm>
            <a:off x="915926" y="571500"/>
            <a:ext cx="2905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Typical Natural Frequencies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A8BDEE-4584-2C39-0307-B6A63FFA6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826034"/>
              </p:ext>
            </p:extLst>
          </p:nvPr>
        </p:nvGraphicFramePr>
        <p:xfrm>
          <a:off x="718458" y="1434034"/>
          <a:ext cx="5290456" cy="2476500"/>
        </p:xfrm>
        <a:graphic>
          <a:graphicData uri="http://schemas.openxmlformats.org/drawingml/2006/table">
            <a:tbl>
              <a:tblPr/>
              <a:tblGrid>
                <a:gridCol w="1322614">
                  <a:extLst>
                    <a:ext uri="{9D8B030D-6E8A-4147-A177-3AD203B41FA5}">
                      <a16:colId xmlns:a16="http://schemas.microsoft.com/office/drawing/2014/main" val="470178798"/>
                    </a:ext>
                  </a:extLst>
                </a:gridCol>
                <a:gridCol w="1322614">
                  <a:extLst>
                    <a:ext uri="{9D8B030D-6E8A-4147-A177-3AD203B41FA5}">
                      <a16:colId xmlns:a16="http://schemas.microsoft.com/office/drawing/2014/main" val="3746659703"/>
                    </a:ext>
                  </a:extLst>
                </a:gridCol>
                <a:gridCol w="1322614">
                  <a:extLst>
                    <a:ext uri="{9D8B030D-6E8A-4147-A177-3AD203B41FA5}">
                      <a16:colId xmlns:a16="http://schemas.microsoft.com/office/drawing/2014/main" val="326649357"/>
                    </a:ext>
                  </a:extLst>
                </a:gridCol>
                <a:gridCol w="1322614">
                  <a:extLst>
                    <a:ext uri="{9D8B030D-6E8A-4147-A177-3AD203B41FA5}">
                      <a16:colId xmlns:a16="http://schemas.microsoft.com/office/drawing/2014/main" val="63550003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3–5 Story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10–20 Story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40+ Story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08495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1–2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0.4–0.8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0.1–0.3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89331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1.2–2.5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0.5–1.0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0.15–0.4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71445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 Shear Wall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2–4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0.8–1.5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0.2–0.5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36654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Braced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2–5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1–2 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0.3–0.7 Hz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414305"/>
                  </a:ext>
                </a:extLst>
              </a:tr>
            </a:tbl>
          </a:graphicData>
        </a:graphic>
      </p:graphicFrame>
      <p:pic>
        <p:nvPicPr>
          <p:cNvPr id="1027" name="Picture 3" descr="Moment Frames vs. Braced Frames: How to Choose for Resilience">
            <a:extLst>
              <a:ext uri="{FF2B5EF4-FFF2-40B4-BE49-F238E27FC236}">
                <a16:creationId xmlns:a16="http://schemas.microsoft.com/office/drawing/2014/main" id="{44DE2922-11B5-AB23-1A9E-E8953B02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49" y="1624012"/>
            <a:ext cx="3486151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hear Walls – Types of Shear Wall and ...">
            <a:extLst>
              <a:ext uri="{FF2B5EF4-FFF2-40B4-BE49-F238E27FC236}">
                <a16:creationId xmlns:a16="http://schemas.microsoft.com/office/drawing/2014/main" id="{32195666-BB4C-B423-E52A-C986B4D9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4" y="3822247"/>
            <a:ext cx="2971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AB4182-ED4C-6774-F3F4-AB70C899A83B}"/>
              </a:ext>
            </a:extLst>
          </p:cNvPr>
          <p:cNvSpPr txBox="1"/>
          <p:nvPr/>
        </p:nvSpPr>
        <p:spPr>
          <a:xfrm>
            <a:off x="6433457" y="5987143"/>
            <a:ext cx="54755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https://theconstructor.org/structural-engg/shear-wall-types-efficiency/6820/</a:t>
            </a:r>
          </a:p>
        </p:txBody>
      </p:sp>
    </p:spTree>
    <p:extLst>
      <p:ext uri="{BB962C8B-B14F-4D97-AF65-F5344CB8AC3E}">
        <p14:creationId xmlns:p14="http://schemas.microsoft.com/office/powerpoint/2010/main" val="130221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0CE3B-2B85-3F03-D0D9-32D640B75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463C94EB-D5C7-B530-384A-97D28BEEB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A3EA4B-47D6-189C-AF31-5F206CF1F744}"/>
              </a:ext>
            </a:extLst>
          </p:cNvPr>
          <p:cNvSpPr/>
          <p:nvPr/>
        </p:nvSpPr>
        <p:spPr>
          <a:xfrm>
            <a:off x="353951" y="476323"/>
            <a:ext cx="3297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Natural Frequency Non-linearity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515BA-7C09-6EB8-A358-C2875BCA1A32}"/>
              </a:ext>
            </a:extLst>
          </p:cNvPr>
          <p:cNvSpPr txBox="1"/>
          <p:nvPr/>
        </p:nvSpPr>
        <p:spPr>
          <a:xfrm>
            <a:off x="968828" y="1502832"/>
            <a:ext cx="9655629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natural frequencies tend to decrease during an earthquake due to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Microcracking (concrete)</a:t>
            </a: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Connection microslip (steel)</a:t>
            </a: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Nonstructural element participation</a:t>
            </a: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Soil–structure interaction</a:t>
            </a:r>
            <a:b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2575" lvl="1" indent="-282575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natural frequencies often recover or partially recover post-event</a:t>
            </a:r>
          </a:p>
        </p:txBody>
      </p:sp>
    </p:spTree>
    <p:extLst>
      <p:ext uri="{BB962C8B-B14F-4D97-AF65-F5344CB8AC3E}">
        <p14:creationId xmlns:p14="http://schemas.microsoft.com/office/powerpoint/2010/main" val="697025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133600" y="489758"/>
            <a:ext cx="632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U.S. Nuclear Regulatory Commission </a:t>
            </a:r>
            <a:r>
              <a:rPr lang="en-US" altLang="en-US" b="1" dirty="0">
                <a:solidFill>
                  <a:srgbClr val="336699"/>
                </a:solidFill>
              </a:rPr>
              <a:t>Damping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7C4E5E-EDDE-4730-B43C-6FD64E4A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558407"/>
            <a:ext cx="7848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interfacial friction damping effects also occur in welded joints, but welded joints are much stiffer than the bolted joints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alt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U.S. Nuclear Regulatory Commission gives the damping ratios for nuclear plant structures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alt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values are intended for analysis purposes when measured damping values are unavailable</a:t>
            </a:r>
            <a:r>
              <a:rPr lang="en-US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6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D97369-D94F-4DB8-A986-1F668DFE7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603777"/>
              </p:ext>
            </p:extLst>
          </p:nvPr>
        </p:nvGraphicFramePr>
        <p:xfrm>
          <a:off x="3044040" y="4241068"/>
          <a:ext cx="4114802" cy="1202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4184841445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538952851"/>
                    </a:ext>
                  </a:extLst>
                </a:gridCol>
              </a:tblGrid>
              <a:tr h="4610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Joint Type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Damping Ratio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3799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Welded Joints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805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Bolted Joints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42591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D53075E-0D7E-4832-91AD-965DC73FBCEF}"/>
              </a:ext>
            </a:extLst>
          </p:cNvPr>
          <p:cNvSpPr txBox="1"/>
          <p:nvPr/>
        </p:nvSpPr>
        <p:spPr>
          <a:xfrm>
            <a:off x="2322614" y="3553025"/>
            <a:ext cx="6453249" cy="36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336699"/>
                </a:solidFill>
              </a:rPr>
              <a:t>Damping Values for Steel Buildings, Operating-Basis Earthquake</a:t>
            </a:r>
            <a:endParaRPr lang="en-US" sz="1600" dirty="0">
              <a:solidFill>
                <a:srgbClr val="3366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71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1543792" y="504997"/>
            <a:ext cx="8078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336699"/>
                </a:solidFill>
              </a:rPr>
              <a:t>The International Association for Shell and Spatial Structures, IASS 1991</a:t>
            </a:r>
            <a:endParaRPr lang="en-US" altLang="en-US" b="1" dirty="0">
              <a:solidFill>
                <a:srgbClr val="336699"/>
              </a:solidFill>
            </a:endParaRPr>
          </a:p>
          <a:p>
            <a:pPr eaLnBrk="1" hangingPunct="1"/>
            <a:endParaRPr lang="en-US" altLang="en-US" dirty="0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1AF409D-19D6-4DE9-8D3B-7CC3B9927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401639"/>
              </p:ext>
            </p:extLst>
          </p:nvPr>
        </p:nvGraphicFramePr>
        <p:xfrm>
          <a:off x="3303037" y="4920443"/>
          <a:ext cx="50292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2669">
                  <a:extLst>
                    <a:ext uri="{9D8B030D-6E8A-4147-A177-3AD203B41FA5}">
                      <a16:colId xmlns:a16="http://schemas.microsoft.com/office/drawing/2014/main" val="4184841445"/>
                    </a:ext>
                  </a:extLst>
                </a:gridCol>
                <a:gridCol w="1936531">
                  <a:extLst>
                    <a:ext uri="{9D8B030D-6E8A-4147-A177-3AD203B41FA5}">
                      <a16:colId xmlns:a16="http://schemas.microsoft.com/office/drawing/2014/main" val="538952851"/>
                    </a:ext>
                  </a:extLst>
                </a:gridCol>
              </a:tblGrid>
              <a:tr h="218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Damping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3799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Fully Welded Steelwork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805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 Strength Friction Bolted Steelworks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4259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Normal Bolted and Riveted Steelwork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18098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C66D0A5-292D-420B-98F3-65F9C6356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1216765"/>
            <a:ext cx="4370363" cy="335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0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741F0-BD64-DC41-C6CC-4E3092786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CB37DD11-95C1-53F3-214F-C30D90CD0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775B6-7E0B-A3E2-5C16-4F555184746F}"/>
              </a:ext>
            </a:extLst>
          </p:cNvPr>
          <p:cNvSpPr/>
          <p:nvPr/>
        </p:nvSpPr>
        <p:spPr>
          <a:xfrm>
            <a:off x="353951" y="476323"/>
            <a:ext cx="41496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Typical Building Damping, Elastic Range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518B67-734F-7C80-ABCA-FC7071FBA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804912"/>
              </p:ext>
            </p:extLst>
          </p:nvPr>
        </p:nvGraphicFramePr>
        <p:xfrm>
          <a:off x="979713" y="1796937"/>
          <a:ext cx="3799117" cy="2042160"/>
        </p:xfrm>
        <a:graphic>
          <a:graphicData uri="http://schemas.openxmlformats.org/drawingml/2006/table">
            <a:tbl>
              <a:tblPr/>
              <a:tblGrid>
                <a:gridCol w="1427548">
                  <a:extLst>
                    <a:ext uri="{9D8B030D-6E8A-4147-A177-3AD203B41FA5}">
                      <a16:colId xmlns:a16="http://schemas.microsoft.com/office/drawing/2014/main" val="1634341230"/>
                    </a:ext>
                  </a:extLst>
                </a:gridCol>
                <a:gridCol w="1185784">
                  <a:extLst>
                    <a:ext uri="{9D8B030D-6E8A-4147-A177-3AD203B41FA5}">
                      <a16:colId xmlns:a16="http://schemas.microsoft.com/office/drawing/2014/main" val="2699132591"/>
                    </a:ext>
                  </a:extLst>
                </a:gridCol>
                <a:gridCol w="1185785">
                  <a:extLst>
                    <a:ext uri="{9D8B030D-6E8A-4147-A177-3AD203B41FA5}">
                      <a16:colId xmlns:a16="http://schemas.microsoft.com/office/drawing/2014/main" val="356062054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Ambient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Strong Motion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87531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0.5–2%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2–5%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68741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5–15%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06028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Shear Wall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4–10%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816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0F0CA3-68A9-0573-B0D5-0E981C00E09E}"/>
              </a:ext>
            </a:extLst>
          </p:cNvPr>
          <p:cNvSpPr txBox="1"/>
          <p:nvPr/>
        </p:nvSpPr>
        <p:spPr>
          <a:xfrm>
            <a:off x="751114" y="4767943"/>
            <a:ext cx="8088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Damping increases with amplitude due to friction, cracking, structure-soil interaction (SSI)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564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BFB73-BC7A-542F-95E9-F3256187A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077AFA23-38CB-EF56-6B23-1338B9A2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D2ADA6-985D-9446-CCF7-0922BBA00E9C}"/>
              </a:ext>
            </a:extLst>
          </p:cNvPr>
          <p:cNvSpPr/>
          <p:nvPr/>
        </p:nvSpPr>
        <p:spPr>
          <a:xfrm>
            <a:off x="836674" y="452679"/>
            <a:ext cx="2525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Period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F5A3E-8840-F20B-E382-4390AB1AC533}"/>
              </a:ext>
            </a:extLst>
          </p:cNvPr>
          <p:cNvSpPr txBox="1"/>
          <p:nvPr/>
        </p:nvSpPr>
        <p:spPr>
          <a:xfrm>
            <a:off x="1401847" y="1180557"/>
            <a:ext cx="4337611" cy="3701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Short-period (acceleration-controlled)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Long-period (velocity-controlled)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Influences: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shear magnitude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 demand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of lateral forces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Longer 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typically lower design base shear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Shorter 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higher base shear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6699"/>
              </a:buClr>
              <a:buSzPct val="80000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C7CA45-45C3-7B02-01A4-0873ED756EBA}"/>
              </a:ext>
            </a:extLst>
          </p:cNvPr>
          <p:cNvCxnSpPr/>
          <p:nvPr/>
        </p:nvCxnSpPr>
        <p:spPr>
          <a:xfrm>
            <a:off x="6096000" y="1177636"/>
            <a:ext cx="0" cy="5292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BD8033-8FF0-9BEA-4A3C-F9A6B1925B9A}"/>
              </a:ext>
            </a:extLst>
          </p:cNvPr>
          <p:cNvSpPr txBox="1"/>
          <p:nvPr/>
        </p:nvSpPr>
        <p:spPr>
          <a:xfrm>
            <a:off x="6557724" y="1177636"/>
            <a:ext cx="43780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Rule-of-Thumb Estimate (Quick Screening)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moment frame buildings:</a:t>
            </a:r>
          </a:p>
          <a:p>
            <a:pPr>
              <a:lnSpc>
                <a:spcPct val="150000"/>
              </a:lnSpc>
              <a:buClr>
                <a:srgbClr val="006699"/>
              </a:buClr>
              <a:buSzPct val="80000"/>
            </a:pP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T ≈ 0.1 ×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number of stories )</a:t>
            </a:r>
          </a:p>
          <a:p>
            <a:pPr>
              <a:lnSpc>
                <a:spcPct val="150000"/>
              </a:lnSpc>
              <a:buClr>
                <a:srgbClr val="006699"/>
              </a:buClr>
              <a:buSzPct val="80000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fn ≈ 10 x 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number of stories )</a:t>
            </a:r>
          </a:p>
          <a:p>
            <a:pPr>
              <a:lnSpc>
                <a:spcPct val="150000"/>
              </a:lnSpc>
              <a:buClr>
                <a:srgbClr val="006699"/>
              </a:buClr>
              <a:buSzPct val="80000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03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1891C-D876-7DE9-4262-38C1383C1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6135CC9E-ECF2-B668-2637-199C471CC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A9C5A-8427-F558-3FE0-27CA1F99C70E}"/>
              </a:ext>
            </a:extLst>
          </p:cNvPr>
          <p:cNvSpPr/>
          <p:nvPr/>
        </p:nvSpPr>
        <p:spPr>
          <a:xfrm>
            <a:off x="836674" y="452679"/>
            <a:ext cx="2525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Period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EE9AACD-F2A1-8B9D-61FD-CE6BB3759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666125"/>
              </p:ext>
            </p:extLst>
          </p:nvPr>
        </p:nvGraphicFramePr>
        <p:xfrm>
          <a:off x="1531162" y="1219200"/>
          <a:ext cx="7044801" cy="5186122"/>
        </p:xfrm>
        <a:graphic>
          <a:graphicData uri="http://schemas.openxmlformats.org/drawingml/2006/table">
            <a:tbl>
              <a:tblPr/>
              <a:tblGrid>
                <a:gridCol w="1979718">
                  <a:extLst>
                    <a:ext uri="{9D8B030D-6E8A-4147-A177-3AD203B41FA5}">
                      <a16:colId xmlns:a16="http://schemas.microsoft.com/office/drawing/2014/main" val="1872355577"/>
                    </a:ext>
                  </a:extLst>
                </a:gridCol>
                <a:gridCol w="1270017">
                  <a:extLst>
                    <a:ext uri="{9D8B030D-6E8A-4147-A177-3AD203B41FA5}">
                      <a16:colId xmlns:a16="http://schemas.microsoft.com/office/drawing/2014/main" val="533581522"/>
                    </a:ext>
                  </a:extLst>
                </a:gridCol>
                <a:gridCol w="1897533">
                  <a:extLst>
                    <a:ext uri="{9D8B030D-6E8A-4147-A177-3AD203B41FA5}">
                      <a16:colId xmlns:a16="http://schemas.microsoft.com/office/drawing/2014/main" val="1562939350"/>
                    </a:ext>
                  </a:extLst>
                </a:gridCol>
                <a:gridCol w="1897533">
                  <a:extLst>
                    <a:ext uri="{9D8B030D-6E8A-4147-A177-3AD203B41FA5}">
                      <a16:colId xmlns:a16="http://schemas.microsoft.com/office/drawing/2014/main" val="459862510"/>
                    </a:ext>
                  </a:extLst>
                </a:gridCol>
              </a:tblGrid>
              <a:tr h="5642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Building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(sec)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Natural Frequency (Hz)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207673"/>
                  </a:ext>
                </a:extLst>
              </a:tr>
              <a:tr h="3555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1–2 Story Wood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20–30 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 – 0.3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3.3 – 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63628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Low-Rise Masonry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(2–3 story)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25–40 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 – 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– 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649005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3–5 Story Steel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40–70 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 – 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  - 2.5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271774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5–10 Story RC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60–120 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 – 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0.67 – 1.7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17281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10–20 Story Steel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120–250 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 – 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0.33 – 0.83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302445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20–40 Story RC Shear Wall Building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250–500 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 – 5.5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0.18 – 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548728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Tall Flexible Steel Frame (40+ stories)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500–800 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–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0.125 – 0.25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724711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Industrial Steel Braced Frame (1–3 story)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25–50 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 – 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1.7 - 5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181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29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E1B0A-1233-71DD-DB36-4ED7278D9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BC668A64-B442-F022-CA42-3AFC77363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18E79-E4F8-8B2B-33A3-CB65DC7BFE09}"/>
              </a:ext>
            </a:extLst>
          </p:cNvPr>
          <p:cNvSpPr/>
          <p:nvPr/>
        </p:nvSpPr>
        <p:spPr>
          <a:xfrm>
            <a:off x="399945" y="476323"/>
            <a:ext cx="33634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Period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</a:t>
            </a:r>
            <a:r>
              <a:rPr lang="en-US" sz="2200" b="1" dirty="0">
                <a:solidFill>
                  <a:srgbClr val="006699"/>
                </a:solidFill>
                <a:latin typeface="Arial"/>
              </a:rPr>
              <a:t>(cont)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CE21D8-EE75-A9EE-0623-F759EAB8F202}"/>
                  </a:ext>
                </a:extLst>
              </p:cNvPr>
              <p:cNvSpPr txBox="1"/>
              <p:nvPr/>
            </p:nvSpPr>
            <p:spPr>
              <a:xfrm>
                <a:off x="253781" y="1248796"/>
                <a:ext cx="5191676" cy="114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400" dirty="0"/>
                  <a:t>= Actual Fundamental Period</a:t>
                </a: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</m:oMath>
                </a14:m>
                <a:r>
                  <a:rPr lang="en-US" sz="1400" dirty="0"/>
                  <a:t> Approximate Code Period (ASCE 7-22 §12.8.2.1)</a:t>
                </a: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CE21D8-EE75-A9EE-0623-F759EAB8F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81" y="1248796"/>
                <a:ext cx="5191676" cy="11467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4157DF5-94D2-59EA-A0BA-CE9BA89D28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0894451"/>
                  </p:ext>
                </p:extLst>
              </p:nvPr>
            </p:nvGraphicFramePr>
            <p:xfrm>
              <a:off x="1127449" y="2514600"/>
              <a:ext cx="6150429" cy="1737360"/>
            </p:xfrm>
            <a:graphic>
              <a:graphicData uri="http://schemas.openxmlformats.org/drawingml/2006/table">
                <a:tbl>
                  <a:tblPr/>
                  <a:tblGrid>
                    <a:gridCol w="2050143">
                      <a:extLst>
                        <a:ext uri="{9D8B030D-6E8A-4147-A177-3AD203B41FA5}">
                          <a16:colId xmlns:a16="http://schemas.microsoft.com/office/drawing/2014/main" val="2338928417"/>
                        </a:ext>
                      </a:extLst>
                    </a:gridCol>
                    <a:gridCol w="2050143">
                      <a:extLst>
                        <a:ext uri="{9D8B030D-6E8A-4147-A177-3AD203B41FA5}">
                          <a16:colId xmlns:a16="http://schemas.microsoft.com/office/drawing/2014/main" val="1324817738"/>
                        </a:ext>
                      </a:extLst>
                    </a:gridCol>
                    <a:gridCol w="2050143">
                      <a:extLst>
                        <a:ext uri="{9D8B030D-6E8A-4147-A177-3AD203B41FA5}">
                          <a16:colId xmlns:a16="http://schemas.microsoft.com/office/drawing/2014/main" val="40536243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Feature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(Actual)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3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3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ar-AE" sz="13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</m:oMath>
                          </a14:m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Code)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0796951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Source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Analysis / model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Empirical formula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8512855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Accuracy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High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Approximate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174050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Inputs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Full structure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Height + system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375664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Purpose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Real behavior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Code baseline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825362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Variability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Case-specific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Standardized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93634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4157DF5-94D2-59EA-A0BA-CE9BA89D28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0894451"/>
                  </p:ext>
                </p:extLst>
              </p:nvPr>
            </p:nvGraphicFramePr>
            <p:xfrm>
              <a:off x="1127449" y="2514600"/>
              <a:ext cx="6150429" cy="1737360"/>
            </p:xfrm>
            <a:graphic>
              <a:graphicData uri="http://schemas.openxmlformats.org/drawingml/2006/table">
                <a:tbl>
                  <a:tblPr/>
                  <a:tblGrid>
                    <a:gridCol w="2050143">
                      <a:extLst>
                        <a:ext uri="{9D8B030D-6E8A-4147-A177-3AD203B41FA5}">
                          <a16:colId xmlns:a16="http://schemas.microsoft.com/office/drawing/2014/main" val="2338928417"/>
                        </a:ext>
                      </a:extLst>
                    </a:gridCol>
                    <a:gridCol w="2050143">
                      <a:extLst>
                        <a:ext uri="{9D8B030D-6E8A-4147-A177-3AD203B41FA5}">
                          <a16:colId xmlns:a16="http://schemas.microsoft.com/office/drawing/2014/main" val="1324817738"/>
                        </a:ext>
                      </a:extLst>
                    </a:gridCol>
                    <a:gridCol w="2050143">
                      <a:extLst>
                        <a:ext uri="{9D8B030D-6E8A-4147-A177-3AD203B41FA5}">
                          <a16:colId xmlns:a16="http://schemas.microsoft.com/office/drawing/2014/main" val="405362436"/>
                        </a:ext>
                      </a:extLst>
                    </a:gridCol>
                  </a:tblGrid>
                  <a:tr h="2895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Feature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5" t="-2083" r="-100893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2083" r="-593" b="-5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7969519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Source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Analysis / model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Empirical formula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85128558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Accuracy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High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Approximate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17405003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Inputs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Full structure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Height + system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3756648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Purpose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Real behavior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Code baseline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82536212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Variability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Case-specific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3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Standardized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936346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8051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5D462FD6-385D-9F59-0CF6-6E9AC817D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76137935-2139-6244-0DA9-B35C66DDD4D9}"/>
              </a:ext>
            </a:extLst>
          </p:cNvPr>
          <p:cNvSpPr txBox="1"/>
          <p:nvPr/>
        </p:nvSpPr>
        <p:spPr>
          <a:xfrm>
            <a:off x="7615573" y="263522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02FE2-4FAB-F54F-2DD2-E9825039E1A0}"/>
              </a:ext>
            </a:extLst>
          </p:cNvPr>
          <p:cNvSpPr txBox="1"/>
          <p:nvPr/>
        </p:nvSpPr>
        <p:spPr>
          <a:xfrm>
            <a:off x="1249672" y="263522"/>
            <a:ext cx="58196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Basic Definitions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CFC687-A78C-3ECA-5339-0946569B5CC4}"/>
                  </a:ext>
                </a:extLst>
              </p:cNvPr>
              <p:cNvSpPr txBox="1"/>
              <p:nvPr/>
            </p:nvSpPr>
            <p:spPr>
              <a:xfrm>
                <a:off x="985651" y="1136064"/>
                <a:ext cx="9583388" cy="3608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natural frequency is the frequency at which the system will vibrate if it is given an initial displacement and then allowed to undergo free vibration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 is also the frequency at which an exchange occurs between potential and kinetic energy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natural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the inverse of the period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3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3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3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13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3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3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angular natural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</a:t>
                </a:r>
              </a:p>
              <a:p>
                <a:pPr>
                  <a:buClr>
                    <a:srgbClr val="006699"/>
                  </a:buClr>
                  <a:buSzPct val="80000"/>
                </a:pPr>
                <a:endParaRPr lang="en-US" sz="135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Resonance occurs if a building’s natural frequency is excited by an earthquake, wind or some other source</a:t>
                </a:r>
              </a:p>
              <a:p>
                <a:pPr>
                  <a:buClr>
                    <a:srgbClr val="006699"/>
                  </a:buClr>
                  <a:buSzPct val="80000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CFC687-A78C-3ECA-5339-0946569B5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1" y="1136064"/>
                <a:ext cx="9583388" cy="3608680"/>
              </a:xfrm>
              <a:prstGeom prst="rect">
                <a:avLst/>
              </a:prstGeom>
              <a:blipFill>
                <a:blip r:embed="rId3"/>
                <a:stretch>
                  <a:fillRect t="-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1226598"/>
      </p:ext>
    </p:extLst>
  </p:cSld>
  <p:clrMapOvr>
    <a:masterClrMapping/>
  </p:clrMapOvr>
  <p:transition spd="slow" advTm="1227576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1478-16BA-CE70-FCC3-F8949DD68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FA828E3B-E283-2E95-8DC0-BCA58523A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62837-3E75-88C5-0287-EA680825AC4D}"/>
              </a:ext>
            </a:extLst>
          </p:cNvPr>
          <p:cNvSpPr/>
          <p:nvPr/>
        </p:nvSpPr>
        <p:spPr>
          <a:xfrm>
            <a:off x="399945" y="476323"/>
            <a:ext cx="33634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Period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</a:t>
            </a:r>
            <a:r>
              <a:rPr lang="en-US" sz="2200" b="1" dirty="0">
                <a:solidFill>
                  <a:srgbClr val="006699"/>
                </a:solidFill>
                <a:latin typeface="Arial"/>
              </a:rPr>
              <a:t>(cont)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332968-875A-4586-11DC-37B172752D2D}"/>
                  </a:ext>
                </a:extLst>
              </p:cNvPr>
              <p:cNvSpPr txBox="1"/>
              <p:nvPr/>
            </p:nvSpPr>
            <p:spPr>
              <a:xfrm>
                <a:off x="253781" y="1248796"/>
                <a:ext cx="5191676" cy="332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400" dirty="0"/>
                  <a:t>= Actual Fundamental Period</a:t>
                </a: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</m:oMath>
                </a14:m>
                <a:r>
                  <a:rPr lang="en-US" sz="1400" dirty="0"/>
                  <a:t> Approximate Code Period (ASCE 7-22 §12.8.2.1)</a:t>
                </a: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period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</a:t>
                </a: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n-US" sz="1400" dirty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     where</a:t>
                </a:r>
              </a:p>
              <a:p>
                <a:r>
                  <a:rPr lang="en-US" sz="1400" dirty="0"/>
                  <a:t> 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400" dirty="0"/>
                  <a:t> = building height (feet or meters)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   = system-dependent exponent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         </m:t>
                        </m:r>
                        <m:r>
                          <a:rPr lang="ar-AE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= empirical coefficient</a:t>
                </a: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332968-875A-4586-11DC-37B172752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81" y="1248796"/>
                <a:ext cx="5191676" cy="33216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CA5E30-292D-E979-5302-ACCD85904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781427"/>
              </p:ext>
            </p:extLst>
          </p:nvPr>
        </p:nvGraphicFramePr>
        <p:xfrm>
          <a:off x="5445457" y="1248796"/>
          <a:ext cx="6046112" cy="3840480"/>
        </p:xfrm>
        <a:graphic>
          <a:graphicData uri="http://schemas.openxmlformats.org/drawingml/2006/table">
            <a:tbl>
              <a:tblPr/>
              <a:tblGrid>
                <a:gridCol w="1511528">
                  <a:extLst>
                    <a:ext uri="{9D8B030D-6E8A-4147-A177-3AD203B41FA5}">
                      <a16:colId xmlns:a16="http://schemas.microsoft.com/office/drawing/2014/main" val="2349097431"/>
                    </a:ext>
                  </a:extLst>
                </a:gridCol>
                <a:gridCol w="1511528">
                  <a:extLst>
                    <a:ext uri="{9D8B030D-6E8A-4147-A177-3AD203B41FA5}">
                      <a16:colId xmlns:a16="http://schemas.microsoft.com/office/drawing/2014/main" val="3696522873"/>
                    </a:ext>
                  </a:extLst>
                </a:gridCol>
                <a:gridCol w="1511528">
                  <a:extLst>
                    <a:ext uri="{9D8B030D-6E8A-4147-A177-3AD203B41FA5}">
                      <a16:colId xmlns:a16="http://schemas.microsoft.com/office/drawing/2014/main" val="3146820914"/>
                    </a:ext>
                  </a:extLst>
                </a:gridCol>
                <a:gridCol w="1511528">
                  <a:extLst>
                    <a:ext uri="{9D8B030D-6E8A-4147-A177-3AD203B41FA5}">
                      <a16:colId xmlns:a16="http://schemas.microsoft.com/office/drawing/2014/main" val="112198406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Structural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24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 ( </a:t>
                      </a:r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sec/ </a:t>
                      </a:r>
                      <a:r>
                        <a:rPr lang="en-US" sz="16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ft</a:t>
                      </a:r>
                      <a:r>
                        <a:rPr lang="en-US" sz="2000" baseline="30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en-US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24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 ​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 </a:t>
                      </a:r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sec/ m</a:t>
                      </a:r>
                      <a:r>
                        <a:rPr lang="en-US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Exponent 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107719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Moment-Resisting Frames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862889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Concrete Moment-Resisting Frames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0.0466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84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Eccentrically Braced Steel Frames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0.0731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58837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All Other Structural Systems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0.0488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46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364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90334-02FC-D9A9-5563-5DE3F023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E2AC51D7-6E69-8901-EADB-20628E54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682F9-0AA8-013B-4A34-EFD26D75DF2A}"/>
              </a:ext>
            </a:extLst>
          </p:cNvPr>
          <p:cNvSpPr/>
          <p:nvPr/>
        </p:nvSpPr>
        <p:spPr>
          <a:xfrm>
            <a:off x="399945" y="476323"/>
            <a:ext cx="33634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Period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</a:t>
            </a:r>
            <a:r>
              <a:rPr lang="en-US" sz="2200" b="1" dirty="0">
                <a:solidFill>
                  <a:srgbClr val="006699"/>
                </a:solidFill>
                <a:latin typeface="Arial"/>
              </a:rPr>
              <a:t>(cont)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A58A2B-B670-3269-B1FA-7D54DC7FB0F4}"/>
                  </a:ext>
                </a:extLst>
              </p:cNvPr>
              <p:cNvSpPr txBox="1"/>
              <p:nvPr/>
            </p:nvSpPr>
            <p:spPr>
              <a:xfrm>
                <a:off x="399945" y="1483454"/>
                <a:ext cx="5509444" cy="4739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35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</m:oMath>
                </a14:m>
                <a:r>
                  <a:rPr lang="en-US" sz="1350" dirty="0"/>
                  <a:t>Actual Fundamental Period</a:t>
                </a: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</m:oMath>
                </a14:m>
                <a:r>
                  <a:rPr lang="en-US" sz="1350" dirty="0"/>
                  <a:t> Approximate Code Period (ASCE 7-22 §12.8.2.1)</a:t>
                </a: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/>
                  <a:t>For moment frames:    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35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ar-AE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ar-AE" sz="135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/>
                  <a:t>For stiff shear wall buildings:  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35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ar-AE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35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ar-AE" sz="135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/>
                  <a:t>For very flexible tall buildings:  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35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ar-AE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35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/>
                  <a:t>ASCE 7-22 allows:  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35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b>
                      <m:sSubPr>
                        <m:ctrlPr>
                          <a:rPr lang="ar-AE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ar-AE" sz="1350" dirty="0"/>
              </a:p>
              <a:p>
                <a:br>
                  <a:rPr lang="en-US" sz="1350" dirty="0"/>
                </a:br>
                <a:r>
                  <a:rPr lang="en-US" sz="1350" dirty="0"/>
                  <a:t>  Where:</a:t>
                </a:r>
              </a:p>
              <a:p>
                <a:endParaRPr lang="en-US" sz="1350" dirty="0"/>
              </a:p>
              <a:p>
                <a14:m>
                  <m:oMath xmlns:m="http://schemas.openxmlformats.org/officeDocument/2006/math">
                    <m:r>
                      <a:rPr lang="en-US" sz="1350" b="0" i="0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ar-AE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ar-AE" sz="1350" dirty="0"/>
                  <a:t>= </a:t>
                </a:r>
                <a:r>
                  <a:rPr lang="en-US" sz="1350" dirty="0"/>
                  <a:t>upper-bound coefficient (from table)</a:t>
                </a:r>
              </a:p>
              <a:p>
                <a:r>
                  <a:rPr lang="en-US" sz="1350" dirty="0"/>
                  <a:t>	Typically, 1.4–1.7 depending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5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35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350" dirty="0"/>
              </a:p>
              <a:p>
                <a:endParaRPr lang="en-US" sz="1350" dirty="0"/>
              </a:p>
              <a:p>
                <a:pPr lvl="1"/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S1​ is the </a:t>
                </a:r>
                <a:r>
                  <a:rPr lang="en-US" sz="135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Mapped Risk-Targeted Maximum Considered Earthquake (MCER) spectral response acceleration at a period of 1 second, </a:t>
                </a: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covered in a later unit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A58A2B-B670-3269-B1FA-7D54DC7FB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45" y="1483454"/>
                <a:ext cx="5509444" cy="4739759"/>
              </a:xfrm>
              <a:prstGeom prst="rect">
                <a:avLst/>
              </a:prstGeom>
              <a:blipFill>
                <a:blip r:embed="rId3"/>
                <a:stretch>
                  <a:fillRect b="-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FE7E4EDC-7304-9F2D-A8A3-4912903910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8716928"/>
                  </p:ext>
                </p:extLst>
              </p:nvPr>
            </p:nvGraphicFramePr>
            <p:xfrm>
              <a:off x="6282613" y="1253330"/>
              <a:ext cx="4329296" cy="4351339"/>
            </p:xfrm>
            <a:graphic>
              <a:graphicData uri="http://schemas.openxmlformats.org/drawingml/2006/table">
                <a:tbl>
                  <a:tblPr/>
                  <a:tblGrid>
                    <a:gridCol w="2164648">
                      <a:extLst>
                        <a:ext uri="{9D8B030D-6E8A-4147-A177-3AD203B41FA5}">
                          <a16:colId xmlns:a16="http://schemas.microsoft.com/office/drawing/2014/main" val="2722409405"/>
                        </a:ext>
                      </a:extLst>
                    </a:gridCol>
                    <a:gridCol w="2164648">
                      <a:extLst>
                        <a:ext uri="{9D8B030D-6E8A-4147-A177-3AD203B41FA5}">
                          <a16:colId xmlns:a16="http://schemas.microsoft.com/office/drawing/2014/main" val="1251297259"/>
                        </a:ext>
                      </a:extLst>
                    </a:gridCol>
                  </a:tblGrid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Mapped Value of ​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(g)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400" b="1" i="1"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ar-AE" sz="1400" b="1" i="1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622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4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​≤ 0.10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1.7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3652985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0.10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4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20</m:t>
                              </m:r>
                            </m:oMath>
                          </a14:m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1.6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6374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0.20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4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30</m:t>
                              </m:r>
                            </m:oMath>
                          </a14:m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1.5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74151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0.30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4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40</m:t>
                              </m:r>
                            </m:oMath>
                          </a14:m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10087727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0.4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4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4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50</m:t>
                              </m:r>
                            </m:oMath>
                          </a14:m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40637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4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​ ≥ 0.50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1.2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208653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FE7E4EDC-7304-9F2D-A8A3-4912903910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8716928"/>
                  </p:ext>
                </p:extLst>
              </p:nvPr>
            </p:nvGraphicFramePr>
            <p:xfrm>
              <a:off x="6282613" y="1253330"/>
              <a:ext cx="4329296" cy="4351339"/>
            </p:xfrm>
            <a:graphic>
              <a:graphicData uri="http://schemas.openxmlformats.org/drawingml/2006/table">
                <a:tbl>
                  <a:tblPr/>
                  <a:tblGrid>
                    <a:gridCol w="2164648">
                      <a:extLst>
                        <a:ext uri="{9D8B030D-6E8A-4147-A177-3AD203B41FA5}">
                          <a16:colId xmlns:a16="http://schemas.microsoft.com/office/drawing/2014/main" val="2722409405"/>
                        </a:ext>
                      </a:extLst>
                    </a:gridCol>
                    <a:gridCol w="2164648">
                      <a:extLst>
                        <a:ext uri="{9D8B030D-6E8A-4147-A177-3AD203B41FA5}">
                          <a16:colId xmlns:a16="http://schemas.microsoft.com/office/drawing/2014/main" val="1251297259"/>
                        </a:ext>
                      </a:extLst>
                    </a:gridCol>
                  </a:tblGrid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" t="-1124" r="-100281" b="-7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63" t="-1124" r="-563" b="-7056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622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" t="-100000" r="-100281" b="-59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1.7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3652985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" t="-162162" r="-100281" b="-384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1.6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6374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" t="-259821" r="-100281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1.5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74151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" t="-359821" r="-100281" b="-1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10087727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" t="-459821" r="-100281" b="-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40637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" t="-704494" r="-100281" b="-2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1.2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208653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35935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6DBC2-1F49-9970-9065-32C60C62C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1E15E63B-248F-88A3-6EEE-6E0BDB4C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CA9B9AA-92D8-AA8A-2295-99AE6977C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6EFE2-A023-872C-7074-1BFA75FF2250}"/>
              </a:ext>
            </a:extLst>
          </p:cNvPr>
          <p:cNvSpPr/>
          <p:nvPr/>
        </p:nvSpPr>
        <p:spPr>
          <a:xfrm>
            <a:off x="353951" y="476323"/>
            <a:ext cx="339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Typical Building Mass Properties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64BE06-8CE6-8A14-90D0-20E6B14F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71249"/>
              </p:ext>
            </p:extLst>
          </p:nvPr>
        </p:nvGraphicFramePr>
        <p:xfrm>
          <a:off x="563525" y="1336527"/>
          <a:ext cx="7123812" cy="4497855"/>
        </p:xfrm>
        <a:graphic>
          <a:graphicData uri="http://schemas.openxmlformats.org/drawingml/2006/table">
            <a:tbl>
              <a:tblPr/>
              <a:tblGrid>
                <a:gridCol w="1780953">
                  <a:extLst>
                    <a:ext uri="{9D8B030D-6E8A-4147-A177-3AD203B41FA5}">
                      <a16:colId xmlns:a16="http://schemas.microsoft.com/office/drawing/2014/main" val="2459200139"/>
                    </a:ext>
                  </a:extLst>
                </a:gridCol>
                <a:gridCol w="1780953">
                  <a:extLst>
                    <a:ext uri="{9D8B030D-6E8A-4147-A177-3AD203B41FA5}">
                      <a16:colId xmlns:a16="http://schemas.microsoft.com/office/drawing/2014/main" val="1397877585"/>
                    </a:ext>
                  </a:extLst>
                </a:gridCol>
                <a:gridCol w="1780953">
                  <a:extLst>
                    <a:ext uri="{9D8B030D-6E8A-4147-A177-3AD203B41FA5}">
                      <a16:colId xmlns:a16="http://schemas.microsoft.com/office/drawing/2014/main" val="2846861829"/>
                    </a:ext>
                  </a:extLst>
                </a:gridCol>
                <a:gridCol w="1780953">
                  <a:extLst>
                    <a:ext uri="{9D8B030D-6E8A-4147-A177-3AD203B41FA5}">
                      <a16:colId xmlns:a16="http://schemas.microsoft.com/office/drawing/2014/main" val="4259557023"/>
                    </a:ext>
                  </a:extLst>
                </a:gridCol>
              </a:tblGrid>
              <a:tr h="341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Building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Approx. Mass per Floor 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Approx. Mass per Floor 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586351"/>
                  </a:ext>
                </a:extLst>
              </a:tr>
              <a:tr h="51192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Low-rise Residential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~40–50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psf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~195–244 kg/m²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Light floors/finishes; low structural mass.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62438"/>
                  </a:ext>
                </a:extLst>
              </a:tr>
              <a:tr h="51192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Office / Commercial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~60–70 psf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~293–342 kg/m²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Concrete slabs + partitions + furnishings.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237007"/>
                  </a:ext>
                </a:extLst>
              </a:tr>
              <a:tr h="4266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Industrial / Warehouse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~125 psf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~610 kg/m²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Heavier slabs and equipment areas.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893268"/>
                  </a:ext>
                </a:extLst>
              </a:tr>
              <a:tr h="8532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Hospital (typical floors)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~250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psf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~1,220 kg/m²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Hospital floor design often assumes ~1.5 kPa dead load + 4 kPa live load.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377424"/>
                  </a:ext>
                </a:extLst>
              </a:tr>
              <a:tr h="9385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Hospital (operating room corridors)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~80–100 psf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~390–488 kg/m²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Operating rooms, labs &amp; heavy corridors may have higher load requirements.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983360"/>
                  </a:ext>
                </a:extLst>
              </a:tr>
              <a:tr h="76788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High-rise Concrete / Mixed 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~100–120 psf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~488–586 kg/m²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Includes heavy structure, finishes, MEP. Typical codes vary.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1112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26F6B6E-2632-DB0B-8772-904498374016}"/>
              </a:ext>
            </a:extLst>
          </p:cNvPr>
          <p:cNvSpPr txBox="1"/>
          <p:nvPr/>
        </p:nvSpPr>
        <p:spPr>
          <a:xfrm>
            <a:off x="8187070" y="1584251"/>
            <a:ext cx="33045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mass densities include live + dead loads</a:t>
            </a:r>
          </a:p>
          <a:p>
            <a:pPr marL="285750" indent="-285750">
              <a:buClr>
                <a:srgbClr val="006699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Dead loads represent the permanent weight of structural elements — slabs, beams, walls, finishes, fixed equipment, etc.</a:t>
            </a:r>
          </a:p>
          <a:p>
            <a:pPr marL="285750" indent="-285750">
              <a:buClr>
                <a:srgbClr val="006699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 variable weight from occupancy, furniture, storage, and mobile equipment</a:t>
            </a:r>
          </a:p>
        </p:txBody>
      </p:sp>
    </p:spTree>
    <p:extLst>
      <p:ext uri="{BB962C8B-B14F-4D97-AF65-F5344CB8AC3E}">
        <p14:creationId xmlns:p14="http://schemas.microsoft.com/office/powerpoint/2010/main" val="3460989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07033-DB86-6367-CA22-B304F5F33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AFE11C7-AE3B-3F39-FA6A-EAD685A6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D4BCA6DC-B244-45C8-EC4D-07BCB67A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3EF604-450E-26AE-9897-806B6D0FE029}"/>
              </a:ext>
            </a:extLst>
          </p:cNvPr>
          <p:cNvSpPr/>
          <p:nvPr/>
        </p:nvSpPr>
        <p:spPr>
          <a:xfrm>
            <a:off x="353951" y="476323"/>
            <a:ext cx="2456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Lateral Frame Stiffness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162F2E-B8FE-F8E6-3F08-14ECE5B3B569}"/>
                  </a:ext>
                </a:extLst>
              </p:cNvPr>
              <p:cNvSpPr txBox="1"/>
              <p:nvPr/>
            </p:nvSpPr>
            <p:spPr>
              <a:xfrm>
                <a:off x="968744" y="1752900"/>
                <a:ext cx="8378456" cy="2918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stiffness is the lateral resistance of a floor story to horizontal displacement under wind or seismic loads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Hooke’s law, stiffness </a:t>
                </a: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the ratio of applied lateral force </a:t>
                </a: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resulting lateral drift </a:t>
                </a:r>
                <a:r>
                  <a:rPr lang="el-GR" sz="145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endParaRPr lang="en-US" sz="145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50" b="0" i="1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r>
                        <a:rPr lang="en-US" sz="145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4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14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50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1450" i="1">
                              <a:latin typeface="Cambria Math" panose="02040503050406030204" pitchFamily="18" charset="0"/>
                            </a:rPr>
                            <m:t>𝛥</m:t>
                          </m:r>
                        </m:den>
                      </m:f>
                    </m:oMath>
                  </m:oMathPara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Lateral system type (moment frame, braced frame, shear walls) strongly influences stiffness magnitude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 simple beam/column geometry and flexural rigidity (</a:t>
                </a:r>
                <a:r>
                  <a:rPr lang="en-US" sz="14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EI</a:t>
                </a: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to estimate combined story stiffness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Advanced analysis: linear elastic structural finite element analysis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162F2E-B8FE-F8E6-3F08-14ECE5B3B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44" y="1752900"/>
                <a:ext cx="8378456" cy="2918748"/>
              </a:xfrm>
              <a:prstGeom prst="rect">
                <a:avLst/>
              </a:prstGeom>
              <a:blipFill>
                <a:blip r:embed="rId3"/>
                <a:stretch>
                  <a:fillRect t="-418" b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758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D254F-9EDA-D05F-6703-8E48EFF7D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0D7F4A19-3DF3-FD37-5FAF-BED77C783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182D57-5D14-B176-CDE3-F60ADF96DB1C}"/>
              </a:ext>
            </a:extLst>
          </p:cNvPr>
          <p:cNvSpPr/>
          <p:nvPr/>
        </p:nvSpPr>
        <p:spPr>
          <a:xfrm>
            <a:off x="386297" y="276269"/>
            <a:ext cx="7464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Rayleigh Method for Building Period  ASCE 7-22 §12.8.2.1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CC864B-C196-8621-B672-3B4A3726AAA4}"/>
                  </a:ext>
                </a:extLst>
              </p:cNvPr>
              <p:cNvSpPr txBox="1"/>
              <p:nvPr/>
            </p:nvSpPr>
            <p:spPr>
              <a:xfrm>
                <a:off x="650706" y="1053207"/>
                <a:ext cx="3660037" cy="27104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Apply ASCE vertical force distribution:</a:t>
                </a:r>
                <a:b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4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45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 sz="14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ar-AE" sz="145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4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14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45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ar-AE" sz="14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ar-AE" sz="14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4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ar-AE" sz="14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ar-AE" sz="145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ar-A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ar-AE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ar-AE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ar-AE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lang="ar-AE" sz="145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ar-AE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Perform linear elastic static analysis</a:t>
                </a:r>
                <a:b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Obtain lateral story displacements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Substitute into Rayleigh equation</a:t>
                </a:r>
                <a:b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Compute refined period </a:t>
                </a: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CC864B-C196-8621-B672-3B4A3726A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06" y="1053207"/>
                <a:ext cx="3660037" cy="2710486"/>
              </a:xfrm>
              <a:prstGeom prst="rect">
                <a:avLst/>
              </a:prstGeom>
              <a:blipFill>
                <a:blip r:embed="rId3"/>
                <a:stretch>
                  <a:fillRect t="-450" b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422AA592-A3E6-9FE6-0E03-3C8E9EF0A4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5810268"/>
                  </p:ext>
                </p:extLst>
              </p:nvPr>
            </p:nvGraphicFramePr>
            <p:xfrm>
              <a:off x="5486399" y="1356065"/>
              <a:ext cx="5382209" cy="3668647"/>
            </p:xfrm>
            <a:graphic>
              <a:graphicData uri="http://schemas.openxmlformats.org/drawingml/2006/table">
                <a:tbl>
                  <a:tblPr/>
                  <a:tblGrid>
                    <a:gridCol w="1091683">
                      <a:extLst>
                        <a:ext uri="{9D8B030D-6E8A-4147-A177-3AD203B41FA5}">
                          <a16:colId xmlns:a16="http://schemas.microsoft.com/office/drawing/2014/main" val="923760885"/>
                        </a:ext>
                      </a:extLst>
                    </a:gridCol>
                    <a:gridCol w="4290526">
                      <a:extLst>
                        <a:ext uri="{9D8B030D-6E8A-4147-A177-3AD203B41FA5}">
                          <a16:colId xmlns:a16="http://schemas.microsoft.com/office/drawing/2014/main" val="1830167904"/>
                        </a:ext>
                      </a:extLst>
                    </a:gridCol>
                  </a:tblGrid>
                  <a:tr h="38144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/>
                            <a:t>Symbol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/>
                            <a:t>Description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21233837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400"/>
                            <a:t>Lateral seismic force applied at level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0536714"/>
                      </a:ext>
                    </a:extLst>
                  </a:tr>
                  <a:tr h="648457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400"/>
                            <a:t>Seismic weight at level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/>
                            <a:t>(dead load plus applicable portions of other loads)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6404428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ar-AE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400"/>
                            <a:t>Height from the base to level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58877763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400"/>
                            <a:t>Exponent related to the structure’s period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40877604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oMath>
                          </a14:m>
                          <a:r>
                            <a:rPr lang="en-US" sz="1400" dirty="0"/>
                            <a:t> sec (linear distribution)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4678494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400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/>
                            <a:t>sec (parabolic distribution)</a:t>
                          </a:r>
                        </a:p>
                        <a:p>
                          <a:pPr>
                            <a:buNone/>
                          </a:pPr>
                          <a:endParaRPr lang="en-US" sz="1400" dirty="0"/>
                        </a:p>
                        <a:p>
                          <a:pPr>
                            <a:buNone/>
                          </a:pPr>
                          <a:r>
                            <a:rPr lang="en-US" sz="1400" dirty="0"/>
                            <a:t>Linear interpolation of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/>
                            <a:t>as needed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9878504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400" dirty="0"/>
                            <a:t>Base shear force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03633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422AA592-A3E6-9FE6-0E03-3C8E9EF0A4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5810268"/>
                  </p:ext>
                </p:extLst>
              </p:nvPr>
            </p:nvGraphicFramePr>
            <p:xfrm>
              <a:off x="5486399" y="1356065"/>
              <a:ext cx="5382209" cy="3668647"/>
            </p:xfrm>
            <a:graphic>
              <a:graphicData uri="http://schemas.openxmlformats.org/drawingml/2006/table">
                <a:tbl>
                  <a:tblPr/>
                  <a:tblGrid>
                    <a:gridCol w="1091683">
                      <a:extLst>
                        <a:ext uri="{9D8B030D-6E8A-4147-A177-3AD203B41FA5}">
                          <a16:colId xmlns:a16="http://schemas.microsoft.com/office/drawing/2014/main" val="923760885"/>
                        </a:ext>
                      </a:extLst>
                    </a:gridCol>
                    <a:gridCol w="4290526">
                      <a:extLst>
                        <a:ext uri="{9D8B030D-6E8A-4147-A177-3AD203B41FA5}">
                          <a16:colId xmlns:a16="http://schemas.microsoft.com/office/drawing/2014/main" val="1830167904"/>
                        </a:ext>
                      </a:extLst>
                    </a:gridCol>
                  </a:tblGrid>
                  <a:tr h="38144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/>
                            <a:t>Symbol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/>
                            <a:t>Description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21233837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59" t="-103226" r="-394972" b="-77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532" t="-103226" r="-284" b="-775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0536714"/>
                      </a:ext>
                    </a:extLst>
                  </a:tr>
                  <a:tr h="6484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59" t="-117757" r="-394972" b="-3495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532" t="-117757" r="-284" b="-3495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6404428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59" t="-369841" r="-394972" b="-493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532" t="-369841" r="-284" b="-493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8877763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59" t="-477419" r="-394972" b="-4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400"/>
                            <a:t>Exponent related to the structure’s period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40877604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sz="14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5532" t="-568254" r="-284" b="-29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678494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5532" t="-350833" r="-284" b="-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878504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59" t="-858730" r="-394972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400" dirty="0"/>
                            <a:t>Base shear force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036331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61982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DF54-603B-3B8E-B73B-2C4ACC25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92B02980-E87E-F225-F6DC-8E975B683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C2DE7-0731-685A-C168-93CDB2441E1D}"/>
              </a:ext>
            </a:extLst>
          </p:cNvPr>
          <p:cNvSpPr/>
          <p:nvPr/>
        </p:nvSpPr>
        <p:spPr>
          <a:xfrm>
            <a:off x="386297" y="276269"/>
            <a:ext cx="7464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Rayleigh Method for Building Period  ASCE 7-22 §12.8.2.1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6F3495-F411-2A89-F4B1-EA29B4F0FF4B}"/>
                  </a:ext>
                </a:extLst>
              </p:cNvPr>
              <p:cNvSpPr txBox="1"/>
              <p:nvPr/>
            </p:nvSpPr>
            <p:spPr>
              <a:xfrm>
                <a:off x="646922" y="1456906"/>
                <a:ext cx="7004180" cy="4207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The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Rayleigh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method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force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displacement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variant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is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permitted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to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compute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the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fundamental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period</m:t>
                    </m:r>
                    <m:r>
                      <m:rPr>
                        <m:nor/>
                      </m:rPr>
                      <a:rPr lang="en-US" sz="145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1450" b="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5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for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use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in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seismic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design</m:t>
                    </m:r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450" b="0" dirty="0"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=2</m:t>
                    </m:r>
                    <m:r>
                      <m:rPr>
                        <m:sty m:val="p"/>
                      </m:rP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π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r>
                                  <m:rPr>
                                    <m:brk m:alnAt="23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 2</m:t>
                                    </m:r>
                                  </m:sup>
                                </m:sSubSup>
                              </m:e>
                            </m:nary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𝑔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r>
                                  <m:rPr>
                                    <m:brk m:alnAt="23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e>
                    </m:rad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where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seismic weight at level </a:t>
                </a: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AE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lateral displacement at level </a:t>
                </a: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applied lateral force at level </a:t>
                </a: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 9.81 m/s² (or 386 in/s²)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number of levels</a:t>
                </a:r>
              </a:p>
              <a:p>
                <a:pPr marL="285750" indent="-285750"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ar-AE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6F3495-F411-2A89-F4B1-EA29B4F0F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22" y="1456906"/>
                <a:ext cx="7004180" cy="4207177"/>
              </a:xfrm>
              <a:prstGeom prst="rect">
                <a:avLst/>
              </a:prstGeom>
              <a:blipFill>
                <a:blip r:embed="rId3"/>
                <a:stretch>
                  <a:fillRect b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72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07E4-8228-2BD7-82FF-41BDAE038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7D294E37-50FB-453D-4543-602D86E9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7FA5583-C571-C4A8-D636-0A38D7697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1288C0-B362-89C1-2679-366D1122D3E4}"/>
              </a:ext>
            </a:extLst>
          </p:cNvPr>
          <p:cNvSpPr/>
          <p:nvPr/>
        </p:nvSpPr>
        <p:spPr>
          <a:xfrm>
            <a:off x="353951" y="476323"/>
            <a:ext cx="3801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Apparent Circular Loop in ASCE 7-22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9503BF2-8E65-EC82-1C2E-AC351B872ECE}"/>
                  </a:ext>
                </a:extLst>
              </p:cNvPr>
              <p:cNvSpPr txBox="1"/>
              <p:nvPr/>
            </p:nvSpPr>
            <p:spPr>
              <a:xfrm>
                <a:off x="470067" y="1372499"/>
                <a:ext cx="7499928" cy="363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Assume building period</a:t>
                </a:r>
                <a:r>
                  <a:rPr lang="en-US" sz="145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T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seismic coefficient as a function of period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45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5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ar-AE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base shear </a:t>
                </a:r>
                <a14:m>
                  <m:oMath xmlns:m="http://schemas.openxmlformats.org/officeDocument/2006/math">
                    <m:r>
                      <a:rPr lang="en-US" sz="145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450" b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45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ar-AE" sz="145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45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from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effective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weight</m:t>
                    </m:r>
                    <m:r>
                      <m:rPr>
                        <m:nor/>
                      </m:rPr>
                      <a:rPr lang="en-US" sz="145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50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m:rPr>
                        <m:nor/>
                      </m:rPr>
                      <a:rPr lang="en-US" sz="145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ar-AE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Distribute </a:t>
                </a: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45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get floor lateral forces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145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ar-AE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Design members → get stiffness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actual </a:t>
                </a:r>
                <a:r>
                  <a:rPr lang="en-US" sz="145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  </a:t>
                </a: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via Rayleigh energy method or Rayleigh force-displacement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Rayleigh force displacement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5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which depends on </a:t>
                </a:r>
                <a14:m>
                  <m:oMath xmlns:m="http://schemas.openxmlformats.org/officeDocument/2006/math">
                    <m:r>
                      <a:rPr lang="en-US" sz="145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45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ar-AE" sz="14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45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50" i="1">
                        <a:latin typeface="Cambria Math" panose="02040503050406030204" pitchFamily="18" charset="0"/>
                      </a:rPr>
                      <m:t> , </m:t>
                    </m:r>
                    <m:r>
                      <a:rPr lang="ar-AE" sz="1450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45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initial assumed </a:t>
                </a:r>
                <a14:m>
                  <m:oMath xmlns:m="http://schemas.openxmlformats.org/officeDocument/2006/math">
                    <m:r>
                      <a:rPr lang="en-US" sz="145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500"/>
                  </a:spcBef>
                  <a:spcAft>
                    <a:spcPts val="18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Repeat if necessary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But if you know the mass &amp; stiffness, just do the eigenvalue solution!</a:t>
                </a:r>
                <a:endParaRPr lang="en-US" sz="1450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9503BF2-8E65-EC82-1C2E-AC351B872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67" y="1372499"/>
                <a:ext cx="7499928" cy="3634328"/>
              </a:xfrm>
              <a:prstGeom prst="rect">
                <a:avLst/>
              </a:prstGeom>
              <a:blipFill>
                <a:blip r:embed="rId3"/>
                <a:stretch>
                  <a:fillRect t="-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0220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F773-C10E-35E7-100E-17208F63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0E7024D-2951-2E61-F842-58B83A1A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9099516-9F21-5EFB-1852-71CB1EBF1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78BBC-9F28-634C-4028-20A36D7C092D}"/>
              </a:ext>
            </a:extLst>
          </p:cNvPr>
          <p:cNvSpPr/>
          <p:nvPr/>
        </p:nvSpPr>
        <p:spPr>
          <a:xfrm>
            <a:off x="375723" y="204064"/>
            <a:ext cx="7790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Lumped-Mass Shear Building Model, Four Story Example, Eigenvalue 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5C2F5-CDCA-3C01-F392-060F3FCAB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29" y="1366463"/>
            <a:ext cx="3312926" cy="4411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99D99D-8332-7FC2-BE72-F6A9F644CB72}"/>
              </a:ext>
            </a:extLst>
          </p:cNvPr>
          <p:cNvSpPr txBox="1"/>
          <p:nvPr/>
        </p:nvSpPr>
        <p:spPr>
          <a:xfrm>
            <a:off x="4616101" y="3135562"/>
            <a:ext cx="6617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A5718E-9D63-A90D-CAB0-2105D17C94C4}"/>
                  </a:ext>
                </a:extLst>
              </p:cNvPr>
              <p:cNvSpPr txBox="1"/>
              <p:nvPr/>
            </p:nvSpPr>
            <p:spPr>
              <a:xfrm>
                <a:off x="4616100" y="1366463"/>
                <a:ext cx="6737699" cy="5118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Lumped-mass shear models idealize each floor as a concentrated mass connected by lateral stiffness elements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Captures the primary lateral dynamic behavior (e.g., story drifts under seismic/wind loads) without requiring fully detailed finite element meshes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Global mass &amp; stiffness matrices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</a:pPr>
                <a14:m>
                  <m:oMath xmlns:m="http://schemas.openxmlformats.org/officeDocument/2006/math">
                    <m:r>
                      <a:rPr lang="en-US" sz="14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</m:t>
                    </m:r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5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sz="145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145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5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Generalized eigenvalue problem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4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4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sz="14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14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14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  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the eigenvalues, angular natural frequencies squared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</a:pPr>
                <a:r>
                  <a:rPr lang="en-US" sz="1400" dirty="0">
                    <a:ea typeface="Cambria Math" panose="02040503050406030204" pitchFamily="18" charset="0"/>
                  </a:rPr>
                  <a:t>	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the eigenvectors, orthogonal mode shapes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A5718E-9D63-A90D-CAB0-2105D17C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100" y="1366463"/>
                <a:ext cx="6737699" cy="5118196"/>
              </a:xfrm>
              <a:prstGeom prst="rect">
                <a:avLst/>
              </a:prstGeom>
              <a:blipFill>
                <a:blip r:embed="rId4"/>
                <a:stretch>
                  <a:fillRect t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876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7C1A7-9460-EDEF-6272-283BC1EB4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5E031EB-65A6-C8DA-EEDE-D9CFD46E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709D5A4-B40D-3E8A-0C54-DE992486C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DD290D-BEC9-EE5E-B763-5C0A036AD2A7}"/>
                  </a:ext>
                </a:extLst>
              </p:cNvPr>
              <p:cNvSpPr txBox="1"/>
              <p:nvPr/>
            </p:nvSpPr>
            <p:spPr>
              <a:xfrm>
                <a:off x="933205" y="1218120"/>
                <a:ext cx="8567916" cy="4484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Undamped equation of motion for applied force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</a:pPr>
                <a:r>
                  <a:rPr lang="en-US" sz="1450" dirty="0">
                    <a:ea typeface="Cambria Math" panose="02040503050406030204" pitchFamily="18" charset="0"/>
                  </a:rPr>
                  <a:t>	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Great model for wind loading, but extra steps are needed for base excitation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145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𝑦</m:t>
                    </m:r>
                  </m:oMath>
                </a14:m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 the base or ground displacement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relative displacements </a:t>
                </a:r>
                <a:endParaRPr lang="en-US" sz="145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39825" indent="-284163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5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4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39825" indent="-284163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</a:pPr>
                <a:r>
                  <a:rPr lang="en-US" sz="145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45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5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45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sz="14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39825" indent="-284163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̈"/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5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̈"/>
                        <m:ctrlPr>
                          <a:rPr lang="en-US" sz="14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DD290D-BEC9-EE5E-B763-5C0A036AD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05" y="1218120"/>
                <a:ext cx="8567916" cy="4484689"/>
              </a:xfrm>
              <a:prstGeom prst="rect">
                <a:avLst/>
              </a:prstGeom>
              <a:blipFill>
                <a:blip r:embed="rId3"/>
                <a:stretch>
                  <a:fillRect t="-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4269B72-7B1F-9A74-7D79-33AC86941CB5}"/>
              </a:ext>
            </a:extLst>
          </p:cNvPr>
          <p:cNvSpPr/>
          <p:nvPr/>
        </p:nvSpPr>
        <p:spPr>
          <a:xfrm>
            <a:off x="375723" y="204064"/>
            <a:ext cx="5888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Lumped-Mass Shear Building Model, Four Story Example</a:t>
            </a:r>
          </a:p>
        </p:txBody>
      </p:sp>
    </p:spTree>
    <p:extLst>
      <p:ext uri="{BB962C8B-B14F-4D97-AF65-F5344CB8AC3E}">
        <p14:creationId xmlns:p14="http://schemas.microsoft.com/office/powerpoint/2010/main" val="2165715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1CEFC-72DD-FFFD-7E0C-C41B6E59C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7B46576-8503-9CB0-40B0-5625BD5B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71DF97C6-C752-0569-F5CC-3FD9B0219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222F84-C5B0-0F19-0BBD-350596A467F8}"/>
                  </a:ext>
                </a:extLst>
              </p:cNvPr>
              <p:cNvSpPr txBox="1"/>
              <p:nvPr/>
            </p:nvSpPr>
            <p:spPr>
              <a:xfrm>
                <a:off x="1087584" y="1324998"/>
                <a:ext cx="8567916" cy="3499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Undamped equation of motion for base excitation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</a:pPr>
                <a:r>
                  <a:rPr lang="en-US" sz="1450" dirty="0">
                    <a:ea typeface="Cambria Math" panose="02040503050406030204" pitchFamily="18" charset="0"/>
                  </a:rPr>
                  <a:t>	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4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14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lang="en-US" sz="14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4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acc>
                                <m:accPr>
                                  <m:chr m:val="̈"/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acc>
                                <m:accPr>
                                  <m:chr m:val="̈"/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acc>
                                <m:accPr>
                                  <m:chr m:val="̈"/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acc>
                                <m:accPr>
                                  <m:chr m:val="̈"/>
                                  <m:ctrlP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Solve using modal analysis as covered in a separate unit</a:t>
                </a:r>
              </a:p>
              <a:p>
                <a:pPr marL="285750" indent="-285750"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500"/>
                  </a:spcBef>
                  <a:spcAft>
                    <a:spcPts val="500"/>
                  </a:spcAft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222F84-C5B0-0F19-0BBD-350596A46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584" y="1324998"/>
                <a:ext cx="8567916" cy="3499804"/>
              </a:xfrm>
              <a:prstGeom prst="rect">
                <a:avLst/>
              </a:prstGeom>
              <a:blipFill>
                <a:blip r:embed="rId3"/>
                <a:stretch>
                  <a:fillRect t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73CF7D2-99D7-8BE9-F798-A7555B4B4B08}"/>
              </a:ext>
            </a:extLst>
          </p:cNvPr>
          <p:cNvSpPr/>
          <p:nvPr/>
        </p:nvSpPr>
        <p:spPr>
          <a:xfrm>
            <a:off x="375723" y="204064"/>
            <a:ext cx="5888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400" b="1" baseline="-25000" dirty="0">
                <a:solidFill>
                  <a:srgbClr val="006699"/>
                </a:solidFill>
                <a:latin typeface="Arial"/>
              </a:rPr>
              <a:t>Lumped-Mass Shear Building Model, Four Story Example</a:t>
            </a:r>
          </a:p>
        </p:txBody>
      </p:sp>
    </p:spTree>
    <p:extLst>
      <p:ext uri="{BB962C8B-B14F-4D97-AF65-F5344CB8AC3E}">
        <p14:creationId xmlns:p14="http://schemas.microsoft.com/office/powerpoint/2010/main" val="281209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/>
        </p:nvSpPr>
        <p:spPr>
          <a:xfrm>
            <a:off x="7924562" y="5600418"/>
            <a:ext cx="1428564" cy="34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47" tIns="34514" rIns="69047" bIns="34514" anchor="ctr" anchorCtr="0">
            <a:noAutofit/>
          </a:bodyPr>
          <a:lstStyle/>
          <a:p>
            <a:pPr algn="r" defTabSz="685800">
              <a:buClr>
                <a:srgbClr val="010000"/>
              </a:buClr>
              <a:buSzPts val="1400"/>
            </a:pPr>
            <a:fld id="{00000000-1234-1234-1234-123412341234}" type="slidenum">
              <a:rPr lang="en-US" sz="1050" kern="0">
                <a:solidFill>
                  <a:srgbClr val="010000"/>
                </a:solidFill>
                <a:latin typeface="Arial"/>
                <a:ea typeface="Arial"/>
                <a:cs typeface="Arial"/>
                <a:sym typeface="Arial"/>
              </a:rPr>
              <a:pPr algn="r" defTabSz="685800">
                <a:buClr>
                  <a:srgbClr val="010000"/>
                </a:buClr>
                <a:buSzPts val="1400"/>
              </a:pPr>
              <a:t>3</a:t>
            </a:fld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7615573" y="263522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17E0B-5C9F-9273-F3ED-97E7D9196701}"/>
              </a:ext>
            </a:extLst>
          </p:cNvPr>
          <p:cNvSpPr txBox="1"/>
          <p:nvPr/>
        </p:nvSpPr>
        <p:spPr>
          <a:xfrm>
            <a:off x="1795937" y="322629"/>
            <a:ext cx="58196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Transamerica Pyramid Building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16424-F8D6-82D0-C036-5641A0DBB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26" y="1295401"/>
            <a:ext cx="2781976" cy="39838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3ED21F-ED9A-6385-692D-87B0095AC13D}"/>
              </a:ext>
            </a:extLst>
          </p:cNvPr>
          <p:cNvGraphicFramePr>
            <a:graphicFrameLocks noGrp="1"/>
          </p:cNvGraphicFramePr>
          <p:nvPr/>
        </p:nvGraphicFramePr>
        <p:xfrm>
          <a:off x="5029200" y="2890900"/>
          <a:ext cx="4183440" cy="1249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8925">
                  <a:extLst>
                    <a:ext uri="{9D8B030D-6E8A-4147-A177-3AD203B41FA5}">
                      <a16:colId xmlns:a16="http://schemas.microsoft.com/office/drawing/2014/main" val="4294254350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3086556617"/>
                    </a:ext>
                  </a:extLst>
                </a:gridCol>
                <a:gridCol w="711185">
                  <a:extLst>
                    <a:ext uri="{9D8B030D-6E8A-4147-A177-3AD203B41FA5}">
                      <a16:colId xmlns:a16="http://schemas.microsoft.com/office/drawing/2014/main" val="1286745552"/>
                    </a:ext>
                  </a:extLst>
                </a:gridCol>
                <a:gridCol w="836688">
                  <a:extLst>
                    <a:ext uri="{9D8B030D-6E8A-4147-A177-3AD203B41FA5}">
                      <a16:colId xmlns:a16="http://schemas.microsoft.com/office/drawing/2014/main" val="3241889670"/>
                    </a:ext>
                  </a:extLst>
                </a:gridCol>
                <a:gridCol w="836688">
                  <a:extLst>
                    <a:ext uri="{9D8B030D-6E8A-4147-A177-3AD203B41FA5}">
                      <a16:colId xmlns:a16="http://schemas.microsoft.com/office/drawing/2014/main" val="1353472397"/>
                    </a:ext>
                  </a:extLst>
                </a:gridCol>
              </a:tblGrid>
              <a:tr h="379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Direction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Loma Prieta Earthquake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Ambient Vibration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067522"/>
                  </a:ext>
                </a:extLst>
              </a:tr>
              <a:tr h="2189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fn (Hz)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Damping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fn (Hz)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Damping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636952"/>
                  </a:ext>
                </a:extLst>
              </a:tr>
              <a:tr h="32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North-South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4.9%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685827"/>
                  </a:ext>
                </a:extLst>
              </a:tr>
              <a:tr h="32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East-West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358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E0ED799-766F-B106-69E1-EA0CD17FAA94}"/>
              </a:ext>
            </a:extLst>
          </p:cNvPr>
          <p:cNvSpPr txBox="1"/>
          <p:nvPr/>
        </p:nvSpPr>
        <p:spPr>
          <a:xfrm>
            <a:off x="4800601" y="1279716"/>
            <a:ext cx="5187187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Transamerica Pyramid is built from a steel frame, with a truss system at the base</a:t>
            </a: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height is 850 ft (260 m)</a:t>
            </a: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Amplitude-dependent stiffness degradation and increased damping due to joint friction, connection slip, and soil–structure interaction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BCCB9-B294-117D-03F3-689F4841C4EC}"/>
              </a:ext>
            </a:extLst>
          </p:cNvPr>
          <p:cNvSpPr txBox="1"/>
          <p:nvPr/>
        </p:nvSpPr>
        <p:spPr>
          <a:xfrm>
            <a:off x="5080238" y="4424758"/>
            <a:ext cx="50706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Çelebi, M., </a:t>
            </a: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“Dynamic Characteristics of the Transamerica Pyramid Building”</a:t>
            </a:r>
            <a:b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Earthquake Spectra, Vol. 7, No. 4, 1991</a:t>
            </a:r>
          </a:p>
        </p:txBody>
      </p:sp>
    </p:spTree>
    <p:extLst>
      <p:ext uri="{BB962C8B-B14F-4D97-AF65-F5344CB8AC3E}">
        <p14:creationId xmlns:p14="http://schemas.microsoft.com/office/powerpoint/2010/main" val="2872840096"/>
      </p:ext>
    </p:extLst>
  </p:cSld>
  <p:clrMapOvr>
    <a:masterClrMapping/>
  </p:clrMapOvr>
  <p:transition spd="slow" advTm="1227576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FAA2A-BED5-16CF-5890-23518EC97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8CC1AD95-CDFA-D986-0EB2-1FDE3AE7A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552233-84F3-0765-2B01-F5F0FE9B8DBE}"/>
              </a:ext>
            </a:extLst>
          </p:cNvPr>
          <p:cNvSpPr/>
          <p:nvPr/>
        </p:nvSpPr>
        <p:spPr>
          <a:xfrm>
            <a:off x="386297" y="276269"/>
            <a:ext cx="52806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Rayleigh Energy Method for Building Period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BE24B9-CC07-5849-E2E0-6482E1F9D17E}"/>
                  </a:ext>
                </a:extLst>
              </p:cNvPr>
              <p:cNvSpPr txBox="1"/>
              <p:nvPr/>
            </p:nvSpPr>
            <p:spPr>
              <a:xfrm>
                <a:off x="697714" y="1142712"/>
                <a:ext cx="9721671" cy="3532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ASCE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7−22 §12.8.2.1 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provides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Rayleigh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energy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method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total strain energy is set equal to the total kinetic energy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Rayleigh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method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energy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variant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for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angular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natural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frequency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1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ω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and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period</m:t>
                    </m:r>
                    <m:r>
                      <m:rPr>
                        <m:nor/>
                      </m:rPr>
                      <a:rPr lang="en-US" sz="1400" b="0" i="1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is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                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 2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 2</m:t>
                            </m:r>
                          </m:sup>
                        </m:sSubSup>
                      </m:den>
                    </m:f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450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55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US" sz="155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5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5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5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π</m:t>
                        </m:r>
                      </m:num>
                      <m:den>
                        <m:sSub>
                          <m:sSubPr>
                            <m:ctrlPr>
                              <a:rPr lang="en-US" sz="15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55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5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n</m:t>
                            </m:r>
                          </m:sub>
                        </m:sSub>
                      </m:den>
                    </m:f>
                  </m:oMath>
                </a14:m>
                <a:endParaRPr lang="en-US" sz="155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145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4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the fundamental mode shape with arbitrary scale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1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  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the story number</a:t>
                </a:r>
                <a:endPara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BE24B9-CC07-5849-E2E0-6482E1F9D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14" y="1142712"/>
                <a:ext cx="9721671" cy="3532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606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909D4-9C57-4439-CC45-18915ADD5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D58EA-7DD8-C3E3-0FD6-37DE1AF2B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30" y="349554"/>
            <a:ext cx="10541180" cy="61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35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4AA8F8-9104-D434-E152-A6F4602EA034}"/>
              </a:ext>
            </a:extLst>
          </p:cNvPr>
          <p:cNvSpPr txBox="1"/>
          <p:nvPr/>
        </p:nvSpPr>
        <p:spPr>
          <a:xfrm>
            <a:off x="1285461" y="4069931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https://www.constructupdate.com/moment-resisting-frame-and-types/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E7DCF-ADA1-827D-0637-8F9E80ABE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89" y="186373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07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DE7E1-5608-E581-D696-D128D372F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DDB4A-70B9-B703-C8D2-149D7D66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316" y="0"/>
            <a:ext cx="8952381" cy="6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3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FDCCF-EF01-2F4D-3A71-CBA3776C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0CE54-FAAD-F5B7-3DB1-8DD85B7DA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77" y="171857"/>
            <a:ext cx="9085714" cy="6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5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506D7-A1BA-E938-BEB6-BA53530FD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F29FC-F7DF-D517-0EFD-37917650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666" y="171857"/>
            <a:ext cx="9066667" cy="6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87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D591A-FF31-5310-CECD-560FC502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55D7A-8770-313A-6D81-7F9822D27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815" y="308560"/>
            <a:ext cx="8324285" cy="602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64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5223D-0B5A-AB47-38F9-AA9F24799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29B566-0900-40BC-C455-638B0780FD70}"/>
              </a:ext>
            </a:extLst>
          </p:cNvPr>
          <p:cNvSpPr txBox="1"/>
          <p:nvPr/>
        </p:nvSpPr>
        <p:spPr>
          <a:xfrm>
            <a:off x="1255594" y="5461315"/>
            <a:ext cx="72060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https://www.researchgate.net/publication/35410218_Decentralization_of_wireless_monitoring_and_control_technologies_for_smart_civil_structures/figures?lo=1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CA1E9-87EB-4FFD-A990-54C746F9D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70" y="2470814"/>
            <a:ext cx="3588650" cy="2409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D85193-9D19-05F3-1973-72EC7E7468C0}"/>
              </a:ext>
            </a:extLst>
          </p:cNvPr>
          <p:cNvSpPr/>
          <p:nvPr/>
        </p:nvSpPr>
        <p:spPr>
          <a:xfrm>
            <a:off x="386297" y="276269"/>
            <a:ext cx="52086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Sledge Hammer Modal Test on Bridge Deck</a:t>
            </a:r>
          </a:p>
        </p:txBody>
      </p:sp>
    </p:spTree>
    <p:extLst>
      <p:ext uri="{BB962C8B-B14F-4D97-AF65-F5344CB8AC3E}">
        <p14:creationId xmlns:p14="http://schemas.microsoft.com/office/powerpoint/2010/main" val="1692937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D881B-D73D-E798-71D7-795D96644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dal Vibration Testing &amp; Frequency Analysis | SimuTech Group">
            <a:extLst>
              <a:ext uri="{FF2B5EF4-FFF2-40B4-BE49-F238E27FC236}">
                <a16:creationId xmlns:a16="http://schemas.microsoft.com/office/drawing/2014/main" id="{7DCF6970-C8B6-447F-0842-3CB5C10A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5" y="1517461"/>
            <a:ext cx="6796584" cy="382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F9050E-7E58-8DA9-9516-9732D8A886B6}"/>
              </a:ext>
            </a:extLst>
          </p:cNvPr>
          <p:cNvSpPr txBox="1"/>
          <p:nvPr/>
        </p:nvSpPr>
        <p:spPr>
          <a:xfrm>
            <a:off x="1173708" y="6100549"/>
            <a:ext cx="72060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https://simutechgroup.com/services/physical-testing/modal-vibration-testing/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63AB37-0EEF-8F88-8808-2BFD929622A4}"/>
              </a:ext>
            </a:extLst>
          </p:cNvPr>
          <p:cNvSpPr/>
          <p:nvPr/>
        </p:nvSpPr>
        <p:spPr>
          <a:xfrm>
            <a:off x="386297" y="276269"/>
            <a:ext cx="50910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Sledge Hammer Modal Test on Equipment</a:t>
            </a:r>
          </a:p>
        </p:txBody>
      </p:sp>
    </p:spTree>
    <p:extLst>
      <p:ext uri="{BB962C8B-B14F-4D97-AF65-F5344CB8AC3E}">
        <p14:creationId xmlns:p14="http://schemas.microsoft.com/office/powerpoint/2010/main" val="1741181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58B37-01AD-BACF-7271-94DF68E4E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D49CCA-C11E-E749-B315-9C92A5236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1" y="275511"/>
            <a:ext cx="4476312" cy="6306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913D52-360C-45F5-A97C-7459D98C764B}"/>
              </a:ext>
            </a:extLst>
          </p:cNvPr>
          <p:cNvSpPr txBox="1"/>
          <p:nvPr/>
        </p:nvSpPr>
        <p:spPr>
          <a:xfrm>
            <a:off x="6096000" y="4339988"/>
            <a:ext cx="4822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Modal Analysis of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Civil Engineering Structures</a:t>
            </a:r>
          </a:p>
          <a:p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Álvaro Cunha </a:t>
            </a:r>
            <a:r>
              <a:rPr lang="pt-B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Elsa Caetano, </a:t>
            </a:r>
            <a:r>
              <a:rPr lang="pt-B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Porto (FEUP), Portugal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9FB637-58D2-34F3-ED70-5CBB05884045}"/>
              </a:ext>
            </a:extLst>
          </p:cNvPr>
          <p:cNvSpPr/>
          <p:nvPr/>
        </p:nvSpPr>
        <p:spPr>
          <a:xfrm>
            <a:off x="6391312" y="440043"/>
            <a:ext cx="23936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Shaker Modal Test</a:t>
            </a:r>
          </a:p>
        </p:txBody>
      </p:sp>
    </p:spTree>
    <p:extLst>
      <p:ext uri="{BB962C8B-B14F-4D97-AF65-F5344CB8AC3E}">
        <p14:creationId xmlns:p14="http://schemas.microsoft.com/office/powerpoint/2010/main" val="30212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F26CEEF8-1A2F-9C6E-E1FC-47764C598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ABE962C8-4AAA-F146-9662-FBFDCE8050EF}"/>
              </a:ext>
            </a:extLst>
          </p:cNvPr>
          <p:cNvSpPr txBox="1"/>
          <p:nvPr/>
        </p:nvSpPr>
        <p:spPr>
          <a:xfrm>
            <a:off x="7615573" y="263522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45192-7297-8113-0B96-C73115438A13}"/>
              </a:ext>
            </a:extLst>
          </p:cNvPr>
          <p:cNvSpPr txBox="1"/>
          <p:nvPr/>
        </p:nvSpPr>
        <p:spPr>
          <a:xfrm>
            <a:off x="548130" y="273021"/>
            <a:ext cx="58196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Pacific Park Plaza, </a:t>
            </a:r>
            <a:r>
              <a:rPr lang="en-US" sz="1650" b="1" dirty="0">
                <a:solidFill>
                  <a:srgbClr val="006699"/>
                </a:solidFill>
              </a:rPr>
              <a:t>Emeryville, CA</a:t>
            </a:r>
            <a:endParaRPr lang="en-US" sz="1650" b="1" dirty="0">
              <a:solidFill>
                <a:srgbClr val="006699"/>
              </a:solidFill>
              <a:latin typeface="Barlow" panose="00000500000000000000" pitchFamily="2" charset="0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146493C0-7E4F-9F1B-47D5-1FB707D260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130" y="972436"/>
            <a:ext cx="3719309" cy="495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657854-820A-8356-E7C4-52818CF67938}"/>
              </a:ext>
            </a:extLst>
          </p:cNvPr>
          <p:cNvSpPr txBox="1"/>
          <p:nvPr/>
        </p:nvSpPr>
        <p:spPr>
          <a:xfrm>
            <a:off x="4944140" y="1137684"/>
            <a:ext cx="53568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Pacific Park Plaza height is 308 ft (94 meters)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a reinforced concrete moment-frame/shear-wall structure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reinforced concrete moment-frame / shear-wall system: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Microcracks exist even before strong shaking</a:t>
            </a: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earthquake: </a:t>
            </a:r>
          </a:p>
          <a:p>
            <a:pPr lvl="2"/>
            <a:b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Cracks propagate and cycle open/closed </a:t>
            </a:r>
          </a:p>
          <a:p>
            <a:pPr lvl="2"/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Aggregate interlock creates friction damping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40A01A1-43C3-9853-B400-DDCB727C9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315234"/>
              </p:ext>
            </p:extLst>
          </p:nvPr>
        </p:nvGraphicFramePr>
        <p:xfrm>
          <a:off x="5141708" y="4381737"/>
          <a:ext cx="5715000" cy="1214772"/>
        </p:xfrm>
        <a:graphic>
          <a:graphicData uri="http://schemas.openxmlformats.org/drawingml/2006/table">
            <a:tbl>
              <a:tblPr firstRow="1" firstCol="1" bandRow="1"/>
              <a:tblGrid>
                <a:gridCol w="1337310">
                  <a:extLst>
                    <a:ext uri="{9D8B030D-6E8A-4147-A177-3AD203B41FA5}">
                      <a16:colId xmlns:a16="http://schemas.microsoft.com/office/drawing/2014/main" val="3324774125"/>
                    </a:ext>
                  </a:extLst>
                </a:gridCol>
                <a:gridCol w="1120140">
                  <a:extLst>
                    <a:ext uri="{9D8B030D-6E8A-4147-A177-3AD203B41FA5}">
                      <a16:colId xmlns:a16="http://schemas.microsoft.com/office/drawing/2014/main" val="19638905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31265184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32961181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20048994"/>
                    </a:ext>
                  </a:extLst>
                </a:gridCol>
              </a:tblGrid>
              <a:tr h="303693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Loma Prieta Earthquake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Ambient Vibration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58951"/>
                  </a:ext>
                </a:extLst>
              </a:tr>
              <a:tr h="303693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fn (Hz)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Damping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fn (Hz)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Damping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894456"/>
                  </a:ext>
                </a:extLst>
              </a:tr>
              <a:tr h="303693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North-South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11.6%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913548"/>
                  </a:ext>
                </a:extLst>
              </a:tr>
              <a:tr h="303693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East-West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70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738005"/>
      </p:ext>
    </p:extLst>
  </p:cSld>
  <p:clrMapOvr>
    <a:masterClrMapping/>
  </p:clrMapOvr>
  <p:transition spd="slow" advTm="1227576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4FECA-DF7B-6501-CAEA-3E7081008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23F935-8E94-350B-2F0F-C90A6F60E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429" y="409952"/>
            <a:ext cx="4628571" cy="6038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E514C7-D94C-3E9E-C630-89B98DA134B5}"/>
              </a:ext>
            </a:extLst>
          </p:cNvPr>
          <p:cNvSpPr txBox="1"/>
          <p:nvPr/>
        </p:nvSpPr>
        <p:spPr>
          <a:xfrm>
            <a:off x="7055893" y="4776716"/>
            <a:ext cx="47494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https://www.researchgate.net/publication/236365127_Structural_Health_Monitoring_Studies_of_the_Alamosa_Canyon_and_I-40_Bridges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5BEB4F-3536-A386-4E3B-4CA65A9ABE10}"/>
              </a:ext>
            </a:extLst>
          </p:cNvPr>
          <p:cNvSpPr/>
          <p:nvPr/>
        </p:nvSpPr>
        <p:spPr>
          <a:xfrm>
            <a:off x="6391312" y="440043"/>
            <a:ext cx="4117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Eccentric Mass Shaker Modal Test</a:t>
            </a:r>
          </a:p>
        </p:txBody>
      </p:sp>
    </p:spTree>
    <p:extLst>
      <p:ext uri="{BB962C8B-B14F-4D97-AF65-F5344CB8AC3E}">
        <p14:creationId xmlns:p14="http://schemas.microsoft.com/office/powerpoint/2010/main" val="151449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09BC2EB5-F037-B38C-B90E-60089868C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428FA19B-36A3-7F52-0AE8-BEE76E0784ED}"/>
              </a:ext>
            </a:extLst>
          </p:cNvPr>
          <p:cNvSpPr txBox="1"/>
          <p:nvPr/>
        </p:nvSpPr>
        <p:spPr>
          <a:xfrm>
            <a:off x="7615573" y="263522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B12E6-10A4-1B0F-805F-EA8BC5A10D4B}"/>
              </a:ext>
            </a:extLst>
          </p:cNvPr>
          <p:cNvSpPr txBox="1"/>
          <p:nvPr/>
        </p:nvSpPr>
        <p:spPr>
          <a:xfrm>
            <a:off x="548130" y="273021"/>
            <a:ext cx="58196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Washington Monument</a:t>
            </a:r>
            <a:endParaRPr lang="en-US" sz="1650" b="1" dirty="0">
              <a:solidFill>
                <a:srgbClr val="006699"/>
              </a:solidFill>
              <a:latin typeface="Barlow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ECE81-A2F8-4D98-2970-D652C9CA77F1}"/>
              </a:ext>
            </a:extLst>
          </p:cNvPr>
          <p:cNvSpPr txBox="1"/>
          <p:nvPr/>
        </p:nvSpPr>
        <p:spPr>
          <a:xfrm>
            <a:off x="548129" y="4499909"/>
            <a:ext cx="9499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analyses cited by the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United States Geological Survey (USGS)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fundamental resonant frequency of the 169 m (555 ft) tall obelisk is about 0.3 Hz</a:t>
            </a:r>
          </a:p>
          <a:p>
            <a:pPr>
              <a:buClr>
                <a:srgbClr val="006699"/>
              </a:buClr>
              <a:buSzPct val="80000"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its lowest natural mode, corresponding to a very slow sway motion of the whole structure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addition, smaller parts of the structure (notably the pyramidion at the top) have higher local resonant frequencies in the range of roughly 2.5 Hz to 5 Hz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istory &amp; Culture - Washington Monument (U.S. National Park Service)">
            <a:extLst>
              <a:ext uri="{FF2B5EF4-FFF2-40B4-BE49-F238E27FC236}">
                <a16:creationId xmlns:a16="http://schemas.microsoft.com/office/drawing/2014/main" id="{4737DA20-74D3-956D-E18A-3C0F95C0C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88" y="123470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A241A-A547-4CDA-3A59-7F28AC494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06" y="1396108"/>
            <a:ext cx="2261243" cy="26960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6F294-9764-9333-E3E1-421F77238629}"/>
              </a:ext>
            </a:extLst>
          </p:cNvPr>
          <p:cNvSpPr txBox="1"/>
          <p:nvPr/>
        </p:nvSpPr>
        <p:spPr>
          <a:xfrm>
            <a:off x="7113180" y="3495838"/>
            <a:ext cx="29345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Washington Monument Crack, Earthquake 2011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63226"/>
      </p:ext>
    </p:extLst>
  </p:cSld>
  <p:clrMapOvr>
    <a:masterClrMapping/>
  </p:clrMapOvr>
  <p:transition spd="slow" advTm="1227576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0DC0E9F3-EE45-150F-3911-2F9501E9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57761D76-59C8-7602-9817-9F818033EF43}"/>
              </a:ext>
            </a:extLst>
          </p:cNvPr>
          <p:cNvSpPr txBox="1"/>
          <p:nvPr/>
        </p:nvSpPr>
        <p:spPr>
          <a:xfrm>
            <a:off x="7615573" y="263522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91988-BCAB-5AD3-95B6-AA232048ADAE}"/>
              </a:ext>
            </a:extLst>
          </p:cNvPr>
          <p:cNvSpPr txBox="1"/>
          <p:nvPr/>
        </p:nvSpPr>
        <p:spPr>
          <a:xfrm>
            <a:off x="548130" y="273021"/>
            <a:ext cx="58196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Eiffel Tower</a:t>
            </a:r>
            <a:endParaRPr lang="en-US" sz="1650" b="1" dirty="0">
              <a:solidFill>
                <a:srgbClr val="006699"/>
              </a:solidFill>
              <a:latin typeface="Barlow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14759-941A-336E-A2B4-8311BE9B509B}"/>
              </a:ext>
            </a:extLst>
          </p:cNvPr>
          <p:cNvSpPr txBox="1"/>
          <p:nvPr/>
        </p:nvSpPr>
        <p:spPr>
          <a:xfrm>
            <a:off x="5976398" y="1257388"/>
            <a:ext cx="544298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lateral bending mode: about 0.32 Hz (period ~3.1 sec)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lateral bending mode: about 1.0 Hz.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Torsional mode: around 0.8 Hz (twisting motion)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Earthquake risk is minimal in Paris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Eiffel Tower is highly responsive to wind, and this is what governs its dynamic behavior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 (~324 m) + slender lattice structure → low stiffness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 produces: </a:t>
            </a: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Static deflection (can sway ~10–20 cm) </a:t>
            </a: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 response (gust loading)</a:t>
            </a:r>
          </a:p>
          <a:p>
            <a:pPr lvl="1">
              <a:buClr>
                <a:srgbClr val="006699"/>
              </a:buClr>
              <a:buSzPct val="80000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open lattice design reduces drag, which was a brilliant feature by Gustave Eiffel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View of Eiffel Tower in Paris from Champ de Mars">
            <a:extLst>
              <a:ext uri="{FF2B5EF4-FFF2-40B4-BE49-F238E27FC236}">
                <a16:creationId xmlns:a16="http://schemas.microsoft.com/office/drawing/2014/main" id="{070FF650-64A9-653A-7755-9A3A4A25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0" y="1156904"/>
            <a:ext cx="5107443" cy="32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FD821B-1C9F-F509-783D-9DAC55AF2C49}"/>
              </a:ext>
            </a:extLst>
          </p:cNvPr>
          <p:cNvSpPr txBox="1"/>
          <p:nvPr/>
        </p:nvSpPr>
        <p:spPr>
          <a:xfrm>
            <a:off x="381836" y="4813161"/>
            <a:ext cx="49940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first published dynamic characterization was by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Castellaro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Perricone, Bartolomei, and Isani (University of Bologna,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Engineering Structures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2016), who measured ambient vibrations using a portable seismometer carried up the tower during a normal visit</a:t>
            </a:r>
          </a:p>
        </p:txBody>
      </p:sp>
    </p:spTree>
    <p:extLst>
      <p:ext uri="{BB962C8B-B14F-4D97-AF65-F5344CB8AC3E}">
        <p14:creationId xmlns:p14="http://schemas.microsoft.com/office/powerpoint/2010/main" val="3182976996"/>
      </p:ext>
    </p:extLst>
  </p:cSld>
  <p:clrMapOvr>
    <a:masterClrMapping/>
  </p:clrMapOvr>
  <p:transition spd="slow" advTm="1227576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457D9-8B78-D1AF-7D71-86A35E847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225C8-81E6-9AA7-B409-598A569D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98" y="228600"/>
            <a:ext cx="9382125" cy="6629400"/>
          </a:xfrm>
          <a:prstGeom prst="rect">
            <a:avLst/>
          </a:prstGeom>
        </p:spPr>
      </p:pic>
      <p:pic>
        <p:nvPicPr>
          <p:cNvPr id="10242" name="Picture 2" descr="Burj Khalifa | Height, Architect, Top Floor, &amp; Facts | Britannica">
            <a:extLst>
              <a:ext uri="{FF2B5EF4-FFF2-40B4-BE49-F238E27FC236}">
                <a16:creationId xmlns:a16="http://schemas.microsoft.com/office/drawing/2014/main" id="{031F040D-D743-14F8-D1C4-659D873E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523" y="1945757"/>
            <a:ext cx="1993273" cy="245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AD7A34-D563-E66D-5782-F616642A5864}"/>
              </a:ext>
            </a:extLst>
          </p:cNvPr>
          <p:cNvSpPr txBox="1"/>
          <p:nvPr/>
        </p:nvSpPr>
        <p:spPr>
          <a:xfrm>
            <a:off x="9813852" y="4508204"/>
            <a:ext cx="1520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Burj Khalifa</a:t>
            </a:r>
          </a:p>
        </p:txBody>
      </p:sp>
    </p:spTree>
    <p:extLst>
      <p:ext uri="{BB962C8B-B14F-4D97-AF65-F5344CB8AC3E}">
        <p14:creationId xmlns:p14="http://schemas.microsoft.com/office/powerpoint/2010/main" val="310410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C620-7646-1E8C-1BB9-1A324EE59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254B691A-3F9B-8E3C-F641-AE0837F53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C86996-4607-EF5F-102F-87FD5FC1990F}"/>
              </a:ext>
            </a:extLst>
          </p:cNvPr>
          <p:cNvSpPr/>
          <p:nvPr/>
        </p:nvSpPr>
        <p:spPr>
          <a:xfrm>
            <a:off x="353951" y="476323"/>
            <a:ext cx="639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0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Academy Museum of Motion Pictures, Los Angeles</a:t>
            </a:r>
            <a:endParaRPr lang="en-US" sz="2000" b="1" baseline="-250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924CF2-4E8F-243A-4F35-2C90D68B3AE0}"/>
              </a:ext>
            </a:extLst>
          </p:cNvPr>
          <p:cNvSpPr txBox="1"/>
          <p:nvPr/>
        </p:nvSpPr>
        <p:spPr>
          <a:xfrm>
            <a:off x="980705" y="4600909"/>
            <a:ext cx="965562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iconic spherical is supported on seismic isolation bearings to decouple it from ground motion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Isolation shifts the fundamental period to a longer value → reduced acceleration demand on the structure and contents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Isolation simplifies response by making the system behave more like a rigid body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isolated natural frequency is ~0.3–0.5 Hz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Also, the bearings provide energy dissipation (equivalent viscous damping), reducing response further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Rough estimate is 15% damping</a:t>
            </a:r>
          </a:p>
        </p:txBody>
      </p:sp>
      <p:pic>
        <p:nvPicPr>
          <p:cNvPr id="1026" name="Picture 2" descr="Academy Museum puts earthquake base isolators in plain view - Los Angeles  Times">
            <a:extLst>
              <a:ext uri="{FF2B5EF4-FFF2-40B4-BE49-F238E27FC236}">
                <a16:creationId xmlns:a16="http://schemas.microsoft.com/office/drawing/2014/main" id="{645A6FE8-7C97-2276-D382-F0604CC9E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67" y="1259372"/>
            <a:ext cx="4661403" cy="26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nzo piano's academy museum of motion pictures opens to the public">
            <a:extLst>
              <a:ext uri="{FF2B5EF4-FFF2-40B4-BE49-F238E27FC236}">
                <a16:creationId xmlns:a16="http://schemas.microsoft.com/office/drawing/2014/main" id="{8FA39087-8DEB-D23C-B958-1E0D40832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05" y="1238590"/>
            <a:ext cx="4125685" cy="27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494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8E702-98AF-D20A-A919-BDAC2741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895A19A4-3C6A-483C-289B-2CD58B65B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191" y="401286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1A146F-87F0-FCAE-09BD-C08AE563942F}"/>
              </a:ext>
            </a:extLst>
          </p:cNvPr>
          <p:cNvSpPr/>
          <p:nvPr/>
        </p:nvSpPr>
        <p:spPr>
          <a:xfrm>
            <a:off x="353951" y="476323"/>
            <a:ext cx="4213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0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Utah State Capitol, Salt Lake City</a:t>
            </a:r>
            <a:endParaRPr lang="en-US" sz="2000" b="1" baseline="-250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558BA-B5E7-CB5C-51AA-B45AB988B4D4}"/>
              </a:ext>
            </a:extLst>
          </p:cNvPr>
          <p:cNvSpPr txBox="1"/>
          <p:nvPr/>
        </p:nvSpPr>
        <p:spPr>
          <a:xfrm>
            <a:off x="1148009" y="4902442"/>
            <a:ext cx="9655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Historic structure retrofit (2004–2008): The Utah State Capitol was upgraded to modern seismic standards while preserving its historic architecture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isolation system installed: The building was separated from its foundation and placed on ~280–300 base isolators (lead-rubber and sliding bearings)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Isolators allow horizontal movement on the order of ±20–30 inches (≈0.5–0.75 m) during strong shaking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F774D4-835B-E19B-64B2-AD0CFEA07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24" y="1394359"/>
            <a:ext cx="4443561" cy="29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tah State Capitol Seismic Base Isolation &amp; Historic Renovation">
            <a:extLst>
              <a:ext uri="{FF2B5EF4-FFF2-40B4-BE49-F238E27FC236}">
                <a16:creationId xmlns:a16="http://schemas.microsoft.com/office/drawing/2014/main" id="{D999EA0F-3A23-A874-5F1A-D81A82F9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0" y="1349900"/>
            <a:ext cx="4665126" cy="30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33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Generic (Standard)">
  <a:themeElements>
    <a:clrScheme name="Generic (Standard) 4">
      <a:dk1>
        <a:srgbClr val="000000"/>
      </a:dk1>
      <a:lt1>
        <a:srgbClr val="FFFFFF"/>
      </a:lt1>
      <a:dk2>
        <a:srgbClr val="000000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11131</TotalTime>
  <Words>2781</Words>
  <Application>Microsoft Office PowerPoint</Application>
  <PresentationFormat>Widescreen</PresentationFormat>
  <Paragraphs>587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Aptos</vt:lpstr>
      <vt:lpstr>Aptos Display</vt:lpstr>
      <vt:lpstr>Aptos Narrow</vt:lpstr>
      <vt:lpstr>Arial</vt:lpstr>
      <vt:lpstr>Barlow</vt:lpstr>
      <vt:lpstr>Calibri</vt:lpstr>
      <vt:lpstr>Cambria Math</vt:lpstr>
      <vt:lpstr>Times New Roman</vt:lpstr>
      <vt:lpstr>Office Theme</vt:lpstr>
      <vt:lpstr>1_Generic (Standard)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Irvine</dc:creator>
  <cp:lastModifiedBy>Tom Irvine</cp:lastModifiedBy>
  <cp:revision>4</cp:revision>
  <dcterms:created xsi:type="dcterms:W3CDTF">2026-02-11T21:21:11Z</dcterms:created>
  <dcterms:modified xsi:type="dcterms:W3CDTF">2026-04-11T14:12:37Z</dcterms:modified>
</cp:coreProperties>
</file>