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4.xml" ContentType="application/vnd.openxmlformats-officedocument.presentationml.tags+xml"/>
  <Override PartName="/ppt/notesSlides/notesSlide27.xml" ContentType="application/vnd.openxmlformats-officedocument.presentationml.notesSlide+xml"/>
  <Override PartName="/ppt/tags/tag5.xml" ContentType="application/vnd.openxmlformats-officedocument.presentationml.tags+xml"/>
  <Override PartName="/ppt/notesSlides/notesSlide28.xml" ContentType="application/vnd.openxmlformats-officedocument.presentationml.notesSlide+xml"/>
  <Override PartName="/ppt/tags/tag6.xml" ContentType="application/vnd.openxmlformats-officedocument.presentationml.tags+xml"/>
  <Override PartName="/ppt/notesSlides/notesSlide29.xml" ContentType="application/vnd.openxmlformats-officedocument.presentationml.notesSlide+xml"/>
  <Override PartName="/ppt/tags/tag7.xml" ContentType="application/vnd.openxmlformats-officedocument.presentationml.tags+xml"/>
  <Override PartName="/ppt/notesSlides/notesSlide30.xml" ContentType="application/vnd.openxmlformats-officedocument.presentationml.notesSlide+xml"/>
  <Override PartName="/ppt/tags/tag8.xml" ContentType="application/vnd.openxmlformats-officedocument.presentationml.tags+xml"/>
  <Override PartName="/ppt/notesSlides/notesSlide31.xml" ContentType="application/vnd.openxmlformats-officedocument.presentationml.notesSlide+xml"/>
  <Override PartName="/ppt/tags/tag9.xml" ContentType="application/vnd.openxmlformats-officedocument.presentationml.tags+xml"/>
  <Override PartName="/ppt/notesSlides/notesSlide32.xml" ContentType="application/vnd.openxmlformats-officedocument.presentationml.notesSlide+xml"/>
  <Override PartName="/ppt/tags/tag10.xml" ContentType="application/vnd.openxmlformats-officedocument.presentationml.tags+xml"/>
  <Override PartName="/ppt/notesSlides/notesSlide33.xml" ContentType="application/vnd.openxmlformats-officedocument.presentationml.notesSlide+xml"/>
  <Override PartName="/ppt/tags/tag11.xml" ContentType="application/vnd.openxmlformats-officedocument.presentationml.tags+xml"/>
  <Override PartName="/ppt/notesSlides/notesSlide34.xml" ContentType="application/vnd.openxmlformats-officedocument.presentationml.notesSlide+xml"/>
  <Override PartName="/ppt/tags/tag12.xml" ContentType="application/vnd.openxmlformats-officedocument.presentationml.tags+xml"/>
  <Override PartName="/ppt/notesSlides/notesSlide35.xml" ContentType="application/vnd.openxmlformats-officedocument.presentationml.notesSlide+xml"/>
  <Override PartName="/ppt/tags/tag13.xml" ContentType="application/vnd.openxmlformats-officedocument.presentationml.tags+xml"/>
  <Override PartName="/ppt/notesSlides/notesSlide36.xml" ContentType="application/vnd.openxmlformats-officedocument.presentationml.notesSlide+xml"/>
  <Override PartName="/ppt/tags/tag14.xml" ContentType="application/vnd.openxmlformats-officedocument.presentationml.tags+xml"/>
  <Override PartName="/ppt/notesSlides/notesSlide37.xml" ContentType="application/vnd.openxmlformats-officedocument.presentationml.notesSlide+xml"/>
  <Override PartName="/ppt/tags/tag15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16.xml" ContentType="application/vnd.openxmlformats-officedocument.presentationml.tags+xml"/>
  <Override PartName="/ppt/notesSlides/notesSlide45.xml" ContentType="application/vnd.openxmlformats-officedocument.presentationml.notesSlide+xml"/>
  <Override PartName="/ppt/tags/tag17.xml" ContentType="application/vnd.openxmlformats-officedocument.presentationml.tags+xml"/>
  <Override PartName="/ppt/notesSlides/notesSlide46.xml" ContentType="application/vnd.openxmlformats-officedocument.presentationml.notesSlide+xml"/>
  <Override PartName="/ppt/tags/tag18.xml" ContentType="application/vnd.openxmlformats-officedocument.presentationml.tags+xml"/>
  <Override PartName="/ppt/notesSlides/notesSlide47.xml" ContentType="application/vnd.openxmlformats-officedocument.presentationml.notesSlide+xml"/>
  <Override PartName="/ppt/tags/tag19.xml" ContentType="application/vnd.openxmlformats-officedocument.presentationml.tags+xml"/>
  <Override PartName="/ppt/notesSlides/notesSlide48.xml" ContentType="application/vnd.openxmlformats-officedocument.presentationml.notesSlide+xml"/>
  <Override PartName="/ppt/tags/tag20.xml" ContentType="application/vnd.openxmlformats-officedocument.presentationml.tags+xml"/>
  <Override PartName="/ppt/notesSlides/notesSlide49.xml" ContentType="application/vnd.openxmlformats-officedocument.presentationml.notesSlide+xml"/>
  <Override PartName="/ppt/tags/tag21.xml" ContentType="application/vnd.openxmlformats-officedocument.presentationml.tags+xml"/>
  <Override PartName="/ppt/notesSlides/notesSlide50.xml" ContentType="application/vnd.openxmlformats-officedocument.presentationml.notesSlide+xml"/>
  <Override PartName="/ppt/tags/tag22.xml" ContentType="application/vnd.openxmlformats-officedocument.presentationml.tags+xml"/>
  <Override PartName="/ppt/notesSlides/notesSlide51.xml" ContentType="application/vnd.openxmlformats-officedocument.presentationml.notesSlide+xml"/>
  <Override PartName="/ppt/tags/tag23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tags/tag26.xml" ContentType="application/vnd.openxmlformats-officedocument.presentationml.tags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tags/tag27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72" r:id="rId2"/>
    <p:sldMasterId id="2147483684" r:id="rId3"/>
    <p:sldMasterId id="2147483709" r:id="rId4"/>
    <p:sldMasterId id="2147483712" r:id="rId5"/>
  </p:sldMasterIdLst>
  <p:notesMasterIdLst>
    <p:notesMasterId r:id="rId76"/>
  </p:notesMasterIdLst>
  <p:sldIdLst>
    <p:sldId id="256" r:id="rId6"/>
    <p:sldId id="714" r:id="rId7"/>
    <p:sldId id="715" r:id="rId8"/>
    <p:sldId id="710" r:id="rId9"/>
    <p:sldId id="713" r:id="rId10"/>
    <p:sldId id="697" r:id="rId11"/>
    <p:sldId id="477" r:id="rId12"/>
    <p:sldId id="441" r:id="rId13"/>
    <p:sldId id="442" r:id="rId14"/>
    <p:sldId id="443" r:id="rId15"/>
    <p:sldId id="444" r:id="rId16"/>
    <p:sldId id="447" r:id="rId17"/>
    <p:sldId id="702" r:id="rId18"/>
    <p:sldId id="705" r:id="rId19"/>
    <p:sldId id="703" r:id="rId20"/>
    <p:sldId id="706" r:id="rId21"/>
    <p:sldId id="707" r:id="rId22"/>
    <p:sldId id="708" r:id="rId23"/>
    <p:sldId id="712" r:id="rId24"/>
    <p:sldId id="691" r:id="rId25"/>
    <p:sldId id="560" r:id="rId26"/>
    <p:sldId id="709" r:id="rId27"/>
    <p:sldId id="711" r:id="rId28"/>
    <p:sldId id="687" r:id="rId29"/>
    <p:sldId id="688" r:id="rId30"/>
    <p:sldId id="729" r:id="rId31"/>
    <p:sldId id="722" r:id="rId32"/>
    <p:sldId id="723" r:id="rId33"/>
    <p:sldId id="550" r:id="rId34"/>
    <p:sldId id="724" r:id="rId35"/>
    <p:sldId id="725" r:id="rId36"/>
    <p:sldId id="502" r:id="rId37"/>
    <p:sldId id="726" r:id="rId38"/>
    <p:sldId id="701" r:id="rId39"/>
    <p:sldId id="698" r:id="rId40"/>
    <p:sldId id="699" r:id="rId41"/>
    <p:sldId id="700" r:id="rId42"/>
    <p:sldId id="546" r:id="rId43"/>
    <p:sldId id="424" r:id="rId44"/>
    <p:sldId id="415" r:id="rId45"/>
    <p:sldId id="689" r:id="rId46"/>
    <p:sldId id="690" r:id="rId47"/>
    <p:sldId id="692" r:id="rId48"/>
    <p:sldId id="399" r:id="rId49"/>
    <p:sldId id="545" r:id="rId50"/>
    <p:sldId id="549" r:id="rId51"/>
    <p:sldId id="548" r:id="rId52"/>
    <p:sldId id="717" r:id="rId53"/>
    <p:sldId id="719" r:id="rId54"/>
    <p:sldId id="718" r:id="rId55"/>
    <p:sldId id="720" r:id="rId56"/>
    <p:sldId id="721" r:id="rId57"/>
    <p:sldId id="295" r:id="rId58"/>
    <p:sldId id="296" r:id="rId59"/>
    <p:sldId id="297" r:id="rId60"/>
    <p:sldId id="570" r:id="rId61"/>
    <p:sldId id="681" r:id="rId62"/>
    <p:sldId id="684" r:id="rId63"/>
    <p:sldId id="685" r:id="rId64"/>
    <p:sldId id="628" r:id="rId65"/>
    <p:sldId id="596" r:id="rId66"/>
    <p:sldId id="414" r:id="rId67"/>
    <p:sldId id="693" r:id="rId68"/>
    <p:sldId id="694" r:id="rId69"/>
    <p:sldId id="716" r:id="rId70"/>
    <p:sldId id="686" r:id="rId71"/>
    <p:sldId id="320" r:id="rId72"/>
    <p:sldId id="391" r:id="rId73"/>
    <p:sldId id="727" r:id="rId74"/>
    <p:sldId id="728" r:id="rId75"/>
  </p:sldIdLst>
  <p:sldSz cx="9144000" cy="6858000" type="screen4x3"/>
  <p:notesSz cx="6858000" cy="9144000"/>
  <p:custDataLst>
    <p:tags r:id="rId7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0066CC"/>
    <a:srgbClr val="0099CC"/>
    <a:srgbClr val="336699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153CF3-5D3E-4118-AC6C-82392BDB7179}" v="382" dt="2026-03-14T13:56:20.6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44" autoAdjust="0"/>
    <p:restoredTop sz="94227" autoAdjust="0"/>
  </p:normalViewPr>
  <p:slideViewPr>
    <p:cSldViewPr>
      <p:cViewPr varScale="1">
        <p:scale>
          <a:sx n="105" d="100"/>
          <a:sy n="105" d="100"/>
        </p:scale>
        <p:origin x="132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01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microsoft.com/office/2015/10/relationships/revisionInfo" Target="revisionInfo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96904-FC42-43DB-9C11-54F786655AD2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E60C6-2A61-4562-BD48-2D6AD5E3D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50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0CD9A-BCB0-48F0-B24A-7AA9BE888FA7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34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0CD9A-BCB0-48F0-B24A-7AA9BE888FA7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572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:notes"/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31:notes"/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7683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84601-2CB4-1D01-D196-E69223263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8D4A7C5-B959-6E65-0DBF-96CDD7F5B1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A4E3F10-34E4-70D5-E20F-1AD1148A20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927A029-903B-DC25-034D-2512DA34F6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7587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D2026-BE4D-D45C-721A-620860790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9FE834E3-1137-ADB3-BCED-9AAF866AFF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22D1764-059D-2FC3-ECF5-411A12016C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257F502-DC6E-EB41-57D2-E002F5547B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39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3171C-C3CA-E40B-FCC3-D5F778520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A09A7BE-E502-9C79-70C4-09B4110B24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CEF8742-4F42-ACED-7CE4-C94D5CB557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E3012CA-E627-DE8E-1554-2998FFC78D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0784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BD155-F4B3-A0B8-F4BB-1BF0671F4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DCC4CCB8-2CEC-A350-19CA-2ABF2A6CD3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EBA691FF-FA75-3FFE-9239-0F7731E07B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20CF2A5-F5A6-015B-221A-39BC0BEE2F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606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C8D19-78CA-F049-F626-3123217BE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3352D1D-6923-56AA-B1AD-DE4659339A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7B1220E7-0B03-C3BC-A184-8472B2B583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F49250E-42BA-A1DF-8B21-985D728E7A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579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2DC63-8F1E-B111-D91F-40B8F94E1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9114AE2-1A34-9174-3216-FED209B6FF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F4D88E7A-36E7-9115-7286-922E86E315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ABA130A-C515-C422-560F-3EA7692F2E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420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B6C15-D888-1C6D-3229-903CA004B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72D26D7-A4F0-E885-C28D-CFD46A0DE0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9FE78AFF-4EAD-BA8B-7FC3-24AEBF7A20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A2A127E-6DD7-5A69-AEE6-7702240B1A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326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040B9-0944-C977-BB90-C05EE8768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D9C651BB-9759-D6B0-0526-F5C3410F5A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F3521B04-0FC3-51E5-9B05-D6FA6F9CD8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8743A35-204F-495C-5DEA-D32B656DDC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5736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010313B3-D6B2-6544-133D-48F8878E2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:notes">
            <a:extLst>
              <a:ext uri="{FF2B5EF4-FFF2-40B4-BE49-F238E27FC236}">
                <a16:creationId xmlns:a16="http://schemas.microsoft.com/office/drawing/2014/main" id="{2C356B24-5ADD-D114-E9DA-CE41A0A50004}"/>
              </a:ext>
            </a:extLst>
          </p:cNvPr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31:notes">
            <a:extLst>
              <a:ext uri="{FF2B5EF4-FFF2-40B4-BE49-F238E27FC236}">
                <a16:creationId xmlns:a16="http://schemas.microsoft.com/office/drawing/2014/main" id="{569716CE-0AB1-B583-694B-8CB41A9DCE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31:notes">
            <a:extLst>
              <a:ext uri="{FF2B5EF4-FFF2-40B4-BE49-F238E27FC236}">
                <a16:creationId xmlns:a16="http://schemas.microsoft.com/office/drawing/2014/main" id="{2ED8B109-F0C1-D7DE-93D4-0237767884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1359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02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472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28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EEAA5328-4188-E5CD-1659-CC1FA3FA6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>
            <a:extLst>
              <a:ext uri="{FF2B5EF4-FFF2-40B4-BE49-F238E27FC236}">
                <a16:creationId xmlns:a16="http://schemas.microsoft.com/office/drawing/2014/main" id="{3B7B7156-3884-6146-DB1F-2B603B35E0D4}"/>
              </a:ext>
            </a:extLst>
          </p:cNvPr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dirty="0"/>
          </a:p>
        </p:txBody>
      </p:sp>
      <p:sp>
        <p:nvSpPr>
          <p:cNvPr id="195" name="Google Shape;195;p10:notes">
            <a:extLst>
              <a:ext uri="{FF2B5EF4-FFF2-40B4-BE49-F238E27FC236}">
                <a16:creationId xmlns:a16="http://schemas.microsoft.com/office/drawing/2014/main" id="{4FE49472-3A24-0085-7C05-1B7B3595F2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Google Shape;196;p10:notes">
            <a:extLst>
              <a:ext uri="{FF2B5EF4-FFF2-40B4-BE49-F238E27FC236}">
                <a16:creationId xmlns:a16="http://schemas.microsoft.com/office/drawing/2014/main" id="{9C720EFE-6066-DA54-DAED-51F512E657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32751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419C877A-BB9C-D5AB-4C27-BDF651AE7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>
            <a:extLst>
              <a:ext uri="{FF2B5EF4-FFF2-40B4-BE49-F238E27FC236}">
                <a16:creationId xmlns:a16="http://schemas.microsoft.com/office/drawing/2014/main" id="{9E953E89-5E9F-4486-0B92-BF33D00FD3FF}"/>
              </a:ext>
            </a:extLst>
          </p:cNvPr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dirty="0"/>
          </a:p>
        </p:txBody>
      </p:sp>
      <p:sp>
        <p:nvSpPr>
          <p:cNvPr id="195" name="Google Shape;195;p10:notes">
            <a:extLst>
              <a:ext uri="{FF2B5EF4-FFF2-40B4-BE49-F238E27FC236}">
                <a16:creationId xmlns:a16="http://schemas.microsoft.com/office/drawing/2014/main" id="{AB3A0EDC-E7BD-FE21-99FA-4C56797D75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Google Shape;196;p10:notes">
            <a:extLst>
              <a:ext uri="{FF2B5EF4-FFF2-40B4-BE49-F238E27FC236}">
                <a16:creationId xmlns:a16="http://schemas.microsoft.com/office/drawing/2014/main" id="{F34E1004-E986-7DF3-E355-CEE2DB253A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5927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2918EEC3-9CC9-126D-CE4F-528867E79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>
            <a:extLst>
              <a:ext uri="{FF2B5EF4-FFF2-40B4-BE49-F238E27FC236}">
                <a16:creationId xmlns:a16="http://schemas.microsoft.com/office/drawing/2014/main" id="{FD7567CD-EB4B-CE0D-14B6-4FE918B18935}"/>
              </a:ext>
            </a:extLst>
          </p:cNvPr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dirty="0"/>
          </a:p>
        </p:txBody>
      </p:sp>
      <p:sp>
        <p:nvSpPr>
          <p:cNvPr id="195" name="Google Shape;195;p10:notes">
            <a:extLst>
              <a:ext uri="{FF2B5EF4-FFF2-40B4-BE49-F238E27FC236}">
                <a16:creationId xmlns:a16="http://schemas.microsoft.com/office/drawing/2014/main" id="{B96BDCD7-C311-E82B-F3E5-D45D2439F4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Google Shape;196;p10:notes">
            <a:extLst>
              <a:ext uri="{FF2B5EF4-FFF2-40B4-BE49-F238E27FC236}">
                <a16:creationId xmlns:a16="http://schemas.microsoft.com/office/drawing/2014/main" id="{19A5C980-C3F2-77CE-1D70-0CFF09AFF9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52262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070B3-9E50-B216-562C-6779AB849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8635F1-59D0-34C7-A911-1906F54EFF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36BF71-1E61-84AF-63A5-F34C718AFF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FF559-CF92-E9C3-C950-AF5C139FD6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609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DB4AF-6385-6935-195E-0402AB9A8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E94DE6-7997-8FA5-6EEB-E6581F05DC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15A21-0935-4528-14D8-CC9BC7DE3B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04FA9-2FE2-F4D9-6E76-B1AA20448B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217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38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95FAA-16FD-6C3B-E926-050C08398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4A8BE28-9817-DE83-AAA2-83FC785D9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8CB7E07-FD0F-F52F-64D9-DCB0D0B285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0ADE5EF-8438-65AD-5AD4-B410592871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9212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0C692-D04B-DFC1-A366-097BD46B3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7A5C64-E867-6A0B-A72E-EDFE313525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408C89-13A0-4CD0-111E-6C0267EE8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6F9A1-7F25-AD52-CCE9-4D2C9A6C6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998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0B860-73DE-8B4F-E120-FC541271B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627D9-D11F-8D8B-7155-FA0245B26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209E58-2816-6D4B-762E-74214681F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BC0BA-8E40-D865-DB44-CCCDFC7600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029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051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7D406-8E8C-D2D4-9C4E-73A619DDB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5A644C-6537-3FBE-91F4-78DE9C3848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67F16-ABBC-A3BB-1278-61ADCE74F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8A7DB-E052-9C9B-E66B-B53608E279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529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3A7B8-BF68-4988-2E36-4EFC81F08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71688D-4EEB-4130-A0C4-16FB8C701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B8705E-2C77-45D9-A803-C7A723E523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54652-8FF3-3121-3A47-4F525CC4C6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824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EE685-7C0D-88B3-F333-BA795C533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EFF9CE-B475-262D-7C05-9C1B5F0245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30B5D3-FB3B-EDA3-32D9-05EADA453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E1CBB-7448-57D2-7290-5A541DD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121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B2321-5F9E-8985-D6C1-93BA39164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6A8C24-DB76-6E3C-8082-ECABEBECB6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E52F4C-E256-BC7B-BB0A-32ED40E31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D109E-5E05-4FF5-9911-67CA0496D8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370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FDF8D-173E-2F8E-0FA3-32E1178A9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A5B388-C649-6623-A752-554D042D7D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07F8A6-1699-A9AC-7068-7106AC38E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061A7-2AA2-0CCD-E87A-E682602B56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77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974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DD65AE-47FD-4E34-9405-899BD456C7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17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01405-C21E-CAC5-D3D6-D107108AC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D5756F-60D1-93AF-E440-57DCA2EBF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924EBC-7199-29CD-4804-C50F3AD5A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6C7E4-F098-7B8A-AF78-07AA005B9E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0CD9A-BCB0-48F0-B24A-7AA9BE888FA7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4739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:notes"/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40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31:notes"/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65248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30EBA079-ACC2-7E7D-9EE8-C161D07EE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:notes">
            <a:extLst>
              <a:ext uri="{FF2B5EF4-FFF2-40B4-BE49-F238E27FC236}">
                <a16:creationId xmlns:a16="http://schemas.microsoft.com/office/drawing/2014/main" id="{41BB5194-38EE-AED7-6360-EA8DBB04C444}"/>
              </a:ext>
            </a:extLst>
          </p:cNvPr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41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31:notes">
            <a:extLst>
              <a:ext uri="{FF2B5EF4-FFF2-40B4-BE49-F238E27FC236}">
                <a16:creationId xmlns:a16="http://schemas.microsoft.com/office/drawing/2014/main" id="{20476243-A72A-E261-0668-E0DBFE64FD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31:notes">
            <a:extLst>
              <a:ext uri="{FF2B5EF4-FFF2-40B4-BE49-F238E27FC236}">
                <a16:creationId xmlns:a16="http://schemas.microsoft.com/office/drawing/2014/main" id="{C9438E06-1422-FA71-B4BF-12DC3B2528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33510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37D63E02-1333-6AAA-F94F-6FDF6841C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:notes">
            <a:extLst>
              <a:ext uri="{FF2B5EF4-FFF2-40B4-BE49-F238E27FC236}">
                <a16:creationId xmlns:a16="http://schemas.microsoft.com/office/drawing/2014/main" id="{5C7DDCCA-98A0-A800-2E02-5B986B3D812C}"/>
              </a:ext>
            </a:extLst>
          </p:cNvPr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42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31:notes">
            <a:extLst>
              <a:ext uri="{FF2B5EF4-FFF2-40B4-BE49-F238E27FC236}">
                <a16:creationId xmlns:a16="http://schemas.microsoft.com/office/drawing/2014/main" id="{36C291CA-919B-1674-4EC8-3E7D7762DA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31:notes">
            <a:extLst>
              <a:ext uri="{FF2B5EF4-FFF2-40B4-BE49-F238E27FC236}">
                <a16:creationId xmlns:a16="http://schemas.microsoft.com/office/drawing/2014/main" id="{9C0C2E63-3547-3B3E-7FB8-419DAFAEAE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07928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5D3DA83D-6E40-6869-3FFA-E93B5820A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:notes">
            <a:extLst>
              <a:ext uri="{FF2B5EF4-FFF2-40B4-BE49-F238E27FC236}">
                <a16:creationId xmlns:a16="http://schemas.microsoft.com/office/drawing/2014/main" id="{7AAD1A50-ACBF-3E1F-55D4-F655BBD3B4FB}"/>
              </a:ext>
            </a:extLst>
          </p:cNvPr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43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31:notes">
            <a:extLst>
              <a:ext uri="{FF2B5EF4-FFF2-40B4-BE49-F238E27FC236}">
                <a16:creationId xmlns:a16="http://schemas.microsoft.com/office/drawing/2014/main" id="{9B83D686-A6AA-6BB8-8F75-DAEC6AD1FC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31:notes">
            <a:extLst>
              <a:ext uri="{FF2B5EF4-FFF2-40B4-BE49-F238E27FC236}">
                <a16:creationId xmlns:a16="http://schemas.microsoft.com/office/drawing/2014/main" id="{6FE3C415-1A17-B318-1AC6-675DBF4D34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44858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D65AE-47FD-4E34-9405-899BD456C7B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137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621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527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677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412EC-939F-7D11-4B49-271B15721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F25A11-17C8-86A5-B599-8331EDCEB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DED310-3FB7-8077-0C0E-31DA63CD1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430C9-DF23-4630-FE42-98A88DC83B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24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FAF40-D772-F057-6E61-CDA9247BF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E430D6-9F0E-44AD-8C8F-F6CC8B242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701465-896A-C4D3-F9BE-472B512F62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8F490-C133-59D2-D220-15F20E357C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28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D5E27-4D00-95E8-0B99-75D0E04D4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C738A66-32E8-1819-F6FD-887FB599A4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A23377C-5A3B-F3AB-60A7-8BE07CBBE3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40CD89C-D9DA-89FE-F2D6-903CDF63D4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1471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8B347-E0DE-5791-4611-6A0137317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50ED45-535F-8269-A163-14DDF3636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8DD8A7-8ACD-AA32-16A3-11EC6BEC53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61117-7E18-E426-064C-5D248B8449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209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B2E56-2432-506C-D5D5-3F2D3280E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DBEB0B-E3D9-7812-A905-95EDC29878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AC28BC-0C53-C4A6-E908-CDDAC7C7D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14D43-247F-C947-76F0-5B6BB2879A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1599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E0A36-5AA0-3A47-BD38-0062BB36E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4B17D7-589D-C18A-4D66-58949F5F25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F868B-056E-5CC2-641F-E237CB8025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54404-7561-98AC-E485-026DDBEB7A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617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:notes"/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56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31:notes"/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04890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B0687203-161C-497A-BCBF-984407C954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546995F4-2CD2-4B26-8F7A-3CFD5FB61B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C05EBBCD-E45F-44D7-AFE9-A22E05D496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B3B8C39-130D-4671-A571-4D9646EADD38}" type="slidenum">
              <a:rPr lang="en-US" altLang="en-US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5213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FC3CF-350C-406C-9DF1-A1513D81DAB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400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5F208091-B0C8-C305-8810-F9C877E949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53D62A-083B-4735-91DE-091CFAE1CBF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F0D4AEEC-2AC3-6DB0-0A5F-3352B71D82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F1C871B9-75E9-22C0-B467-C449C39FF6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9338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7B2DB-0161-06F0-736B-BA62C4E95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747216-1CE6-58C2-F0E3-4C5AFD022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7D198A-D3CC-9F93-1DD5-B6C0BC931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D774E-DAF3-55CA-26B6-B4ABB8CE98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FC3CF-350C-406C-9DF1-A1513D81DAB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3357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CE60C6-2A61-4562-BD48-2D6AD5E3D1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6030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4951BF8E-A281-5630-0BF4-D8AAB8722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>
            <a:extLst>
              <a:ext uri="{FF2B5EF4-FFF2-40B4-BE49-F238E27FC236}">
                <a16:creationId xmlns:a16="http://schemas.microsoft.com/office/drawing/2014/main" id="{82B339BF-D257-2945-58EA-845A1EB4299E}"/>
              </a:ext>
            </a:extLst>
          </p:cNvPr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67</a:t>
            </a:fld>
            <a:endParaRPr dirty="0"/>
          </a:p>
        </p:txBody>
      </p:sp>
      <p:sp>
        <p:nvSpPr>
          <p:cNvPr id="195" name="Google Shape;195;p10:notes">
            <a:extLst>
              <a:ext uri="{FF2B5EF4-FFF2-40B4-BE49-F238E27FC236}">
                <a16:creationId xmlns:a16="http://schemas.microsoft.com/office/drawing/2014/main" id="{904B362C-E804-EDF0-C0C0-221EB4C010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Google Shape;196;p10:notes">
            <a:extLst>
              <a:ext uri="{FF2B5EF4-FFF2-40B4-BE49-F238E27FC236}">
                <a16:creationId xmlns:a16="http://schemas.microsoft.com/office/drawing/2014/main" id="{7055FD18-07CB-4318-220A-E37EDBBDC3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2268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1117E-BDF5-8203-4FED-0D6ED5A26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87A2B3-B114-0C46-884E-7AEFFFD6DD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832D6B-D262-1A89-0B4B-3648AC89CA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E3EDF-E2B4-6050-99DA-04D0592084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0CD9A-BCB0-48F0-B24A-7AA9BE888FA7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4913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A6F24-0A1B-4A42-9D2C-8700FCE29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0B322-2366-77A5-2049-B008DE3C5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11201B-E07B-927B-8DC7-AA97F08C8F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E2671B-F6B2-5E10-834A-D1C35FC18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42D48-20C9-2387-2BC6-DCC4037320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FC3CF-350C-406C-9DF1-A1513D81DAB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6638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EF800-91DD-45DC-5E43-B87B5E3D1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7E8D72-0187-E116-C8EB-0F0D519957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D28C29-2674-2470-5D88-0A61795681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B5A36-8C57-C9BE-A229-491FEBCC2F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FC3CF-350C-406C-9DF1-A1513D81DAB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44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B4716-3F4D-6038-B496-D570BFB33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477075F-8EDE-1376-4275-54A3889106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E3EEE18-1288-52FD-C7D5-1422BF3CAE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620BEEB-EB73-8C64-3154-D5D51D8228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594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0CD9A-BCB0-48F0-B24A-7AA9BE888FA7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2155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0CD9A-BCB0-48F0-B24A-7AA9BE888FA7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530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248400" y="618309"/>
            <a:ext cx="2144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Vibrationdata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143000"/>
            <a:ext cx="815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206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AA0D6-F7DA-477A-9F33-2A99A73AE9F2}" type="datetime1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9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414-C7DA-4A20-BA83-378325457251}" type="datetime1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06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3124200" y="19812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14313" algn="l" rtl="0">
              <a:spcBef>
                <a:spcPts val="270"/>
              </a:spcBef>
              <a:spcAft>
                <a:spcPts val="0"/>
              </a:spcAft>
              <a:buSzPts val="900"/>
              <a:buChar char="●"/>
              <a:defRPr/>
            </a:lvl1pPr>
            <a:lvl2pPr marL="685800" lvl="1" indent="-235744" algn="l" rtl="0">
              <a:spcBef>
                <a:spcPts val="270"/>
              </a:spcBef>
              <a:spcAft>
                <a:spcPts val="0"/>
              </a:spcAft>
              <a:buSzPts val="1350"/>
              <a:buChar char="●"/>
              <a:defRPr/>
            </a:lvl2pPr>
            <a:lvl3pPr marL="1028700" lvl="2" indent="-227171" algn="l" rtl="0">
              <a:spcBef>
                <a:spcPts val="270"/>
              </a:spcBef>
              <a:spcAft>
                <a:spcPts val="0"/>
              </a:spcAft>
              <a:buSzPts val="1170"/>
              <a:buChar char="●"/>
              <a:defRPr/>
            </a:lvl3pPr>
            <a:lvl4pPr marL="1371600" lvl="3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5pPr>
            <a:lvl6pPr marL="2057400" lvl="5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6pPr>
            <a:lvl7pPr marL="2400300" lvl="6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7pPr>
            <a:lvl8pPr marL="2743200" lvl="7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8pPr>
            <a:lvl9pPr marL="3086100" lvl="8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467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 rot="5400000">
            <a:off x="4747350" y="2156688"/>
            <a:ext cx="582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 rot="5400000">
            <a:off x="556350" y="175488"/>
            <a:ext cx="582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14313" algn="l" rtl="0">
              <a:spcBef>
                <a:spcPts val="270"/>
              </a:spcBef>
              <a:spcAft>
                <a:spcPts val="0"/>
              </a:spcAft>
              <a:buSzPts val="900"/>
              <a:buChar char="●"/>
              <a:defRPr/>
            </a:lvl1pPr>
            <a:lvl2pPr marL="685800" lvl="1" indent="-235744" algn="l" rtl="0">
              <a:spcBef>
                <a:spcPts val="270"/>
              </a:spcBef>
              <a:spcAft>
                <a:spcPts val="0"/>
              </a:spcAft>
              <a:buSzPts val="1350"/>
              <a:buChar char="●"/>
              <a:defRPr/>
            </a:lvl2pPr>
            <a:lvl3pPr marL="1028700" lvl="2" indent="-227171" algn="l" rtl="0">
              <a:spcBef>
                <a:spcPts val="270"/>
              </a:spcBef>
              <a:spcAft>
                <a:spcPts val="0"/>
              </a:spcAft>
              <a:buSzPts val="1170"/>
              <a:buChar char="●"/>
              <a:defRPr/>
            </a:lvl3pPr>
            <a:lvl4pPr marL="1371600" lvl="3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5pPr>
            <a:lvl6pPr marL="2057400" lvl="5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6pPr>
            <a:lvl7pPr marL="2400300" lvl="6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7pPr>
            <a:lvl8pPr marL="2743200" lvl="7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8pPr>
            <a:lvl9pPr marL="3086100" lvl="8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462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 rot="5400000">
            <a:off x="3810000" y="1295401"/>
            <a:ext cx="41148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14313" algn="l" rtl="0">
              <a:spcBef>
                <a:spcPts val="270"/>
              </a:spcBef>
              <a:spcAft>
                <a:spcPts val="0"/>
              </a:spcAft>
              <a:buSzPts val="900"/>
              <a:buChar char="●"/>
              <a:defRPr/>
            </a:lvl1pPr>
            <a:lvl2pPr marL="685800" lvl="1" indent="-235744" algn="l" rtl="0">
              <a:spcBef>
                <a:spcPts val="270"/>
              </a:spcBef>
              <a:spcAft>
                <a:spcPts val="0"/>
              </a:spcAft>
              <a:buSzPts val="1350"/>
              <a:buChar char="●"/>
              <a:defRPr/>
            </a:lvl2pPr>
            <a:lvl3pPr marL="1028700" lvl="2" indent="-227171" algn="l" rtl="0">
              <a:spcBef>
                <a:spcPts val="270"/>
              </a:spcBef>
              <a:spcAft>
                <a:spcPts val="0"/>
              </a:spcAft>
              <a:buSzPts val="1170"/>
              <a:buChar char="●"/>
              <a:defRPr/>
            </a:lvl3pPr>
            <a:lvl4pPr marL="1371600" lvl="3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5pPr>
            <a:lvl6pPr marL="2057400" lvl="5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6pPr>
            <a:lvl7pPr marL="2400300" lvl="6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7pPr>
            <a:lvl8pPr marL="2743200" lvl="7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8pPr>
            <a:lvl9pPr marL="3086100" lvl="8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812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rgbClr val="003399"/>
              </a:buClr>
              <a:buSzPts val="1600"/>
              <a:buFont typeface="Arial"/>
              <a:buNone/>
              <a:defRPr sz="2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rgbClr val="003399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56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171450" algn="l" rtl="0">
              <a:spcBef>
                <a:spcPts val="210"/>
              </a:spcBef>
              <a:spcAft>
                <a:spcPts val="0"/>
              </a:spcAft>
              <a:buSzPts val="700"/>
              <a:buNone/>
              <a:defRPr sz="1050"/>
            </a:lvl1pPr>
            <a:lvl2pPr marL="685800" lvl="1" indent="-17145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2pPr>
            <a:lvl3pPr marL="1028700" lvl="2" indent="-171450" algn="l" rtl="0">
              <a:spcBef>
                <a:spcPts val="150"/>
              </a:spcBef>
              <a:spcAft>
                <a:spcPts val="0"/>
              </a:spcAft>
              <a:buSzPts val="650"/>
              <a:buNone/>
              <a:defRPr sz="750"/>
            </a:lvl3pPr>
            <a:lvl4pPr marL="1371600" lvl="3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4pPr>
            <a:lvl5pPr marL="1714500" lvl="4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5pPr>
            <a:lvl6pPr marL="2057400" lvl="5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6pPr>
            <a:lvl7pPr marL="2400300" lvl="6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7pPr>
            <a:lvl8pPr marL="2743200" lvl="7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8pPr>
            <a:lvl9pPr marL="3086100" lvl="8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021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47650" algn="l" rtl="0">
              <a:spcBef>
                <a:spcPts val="48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685800" lvl="1" indent="-271463" algn="l" rtl="0">
              <a:spcBef>
                <a:spcPts val="420"/>
              </a:spcBef>
              <a:spcAft>
                <a:spcPts val="0"/>
              </a:spcAft>
              <a:buSzPts val="2100"/>
              <a:buChar char="●"/>
              <a:defRPr sz="2100"/>
            </a:lvl2pPr>
            <a:lvl3pPr marL="1028700" lvl="2" indent="-245745" algn="l" rtl="0">
              <a:spcBef>
                <a:spcPts val="360"/>
              </a:spcBef>
              <a:spcAft>
                <a:spcPts val="0"/>
              </a:spcAft>
              <a:buSzPts val="1560"/>
              <a:buChar char="●"/>
              <a:defRPr sz="1800"/>
            </a:lvl3pPr>
            <a:lvl4pPr marL="1371600" lvl="3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•"/>
              <a:defRPr sz="1500"/>
            </a:lvl4pPr>
            <a:lvl5pPr marL="1714500" lvl="4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–"/>
              <a:defRPr sz="1500"/>
            </a:lvl5pPr>
            <a:lvl6pPr marL="2057400" lvl="5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–"/>
              <a:defRPr sz="1500"/>
            </a:lvl6pPr>
            <a:lvl7pPr marL="2400300" lvl="6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–"/>
              <a:defRPr sz="1500"/>
            </a:lvl7pPr>
            <a:lvl8pPr marL="2743200" lvl="7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–"/>
              <a:defRPr sz="1500"/>
            </a:lvl8pPr>
            <a:lvl9pPr marL="3086100" lvl="8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–"/>
              <a:defRPr sz="15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171450" algn="l" rtl="0">
              <a:spcBef>
                <a:spcPts val="210"/>
              </a:spcBef>
              <a:spcAft>
                <a:spcPts val="0"/>
              </a:spcAft>
              <a:buSzPts val="700"/>
              <a:buNone/>
              <a:defRPr sz="1050"/>
            </a:lvl1pPr>
            <a:lvl2pPr marL="685800" lvl="1" indent="-17145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2pPr>
            <a:lvl3pPr marL="1028700" lvl="2" indent="-171450" algn="l" rtl="0">
              <a:spcBef>
                <a:spcPts val="150"/>
              </a:spcBef>
              <a:spcAft>
                <a:spcPts val="0"/>
              </a:spcAft>
              <a:buSzPts val="650"/>
              <a:buNone/>
              <a:defRPr sz="750"/>
            </a:lvl3pPr>
            <a:lvl4pPr marL="1371600" lvl="3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4pPr>
            <a:lvl5pPr marL="1714500" lvl="4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5pPr>
            <a:lvl6pPr marL="2057400" lvl="5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6pPr>
            <a:lvl7pPr marL="2400300" lvl="6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7pPr>
            <a:lvl8pPr marL="2743200" lvl="7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8pPr>
            <a:lvl9pPr marL="3086100" lvl="8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220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311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750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342900" lvl="0" indent="-171450" algn="l" rtl="0">
              <a:spcBef>
                <a:spcPts val="360"/>
              </a:spcBef>
              <a:spcAft>
                <a:spcPts val="0"/>
              </a:spcAft>
              <a:buSzPts val="1200"/>
              <a:buNone/>
              <a:defRPr sz="1800" b="1"/>
            </a:lvl1pPr>
            <a:lvl2pPr marL="685800" lvl="1" indent="-171450" algn="l" rtl="0">
              <a:spcBef>
                <a:spcPts val="3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028700" lvl="2" indent="-171450" algn="l" rtl="0">
              <a:spcBef>
                <a:spcPts val="270"/>
              </a:spcBef>
              <a:spcAft>
                <a:spcPts val="0"/>
              </a:spcAft>
              <a:buSzPts val="1170"/>
              <a:buNone/>
              <a:defRPr sz="1350" b="1"/>
            </a:lvl3pPr>
            <a:lvl4pPr marL="1371600" lvl="3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4pPr>
            <a:lvl5pPr marL="1714500" lvl="4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5pPr>
            <a:lvl6pPr marL="2057400" lvl="5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6pPr>
            <a:lvl7pPr marL="2400300" lvl="6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7pPr>
            <a:lvl8pPr marL="2743200" lvl="7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8pPr>
            <a:lvl9pPr marL="3086100" lvl="8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28600" algn="l" rtl="0">
              <a:spcBef>
                <a:spcPts val="36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685800" lvl="1" indent="-242888" algn="l" rtl="0"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2pPr>
            <a:lvl3pPr marL="1028700" lvl="2" indent="-227171" algn="l" rtl="0">
              <a:spcBef>
                <a:spcPts val="270"/>
              </a:spcBef>
              <a:spcAft>
                <a:spcPts val="0"/>
              </a:spcAft>
              <a:buSzPts val="1170"/>
              <a:buChar char="●"/>
              <a:defRPr sz="1350"/>
            </a:lvl3pPr>
            <a:lvl4pPr marL="1371600" lvl="3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•"/>
              <a:defRPr sz="1200"/>
            </a:lvl4pPr>
            <a:lvl5pPr marL="1714500" lvl="4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5pPr>
            <a:lvl6pPr marL="2057400" lvl="5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6pPr>
            <a:lvl7pPr marL="2400300" lvl="6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7pPr>
            <a:lvl8pPr marL="2743200" lvl="7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8pPr>
            <a:lvl9pPr marL="3086100" lvl="8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342900" lvl="0" indent="-171450" algn="l" rtl="0">
              <a:spcBef>
                <a:spcPts val="360"/>
              </a:spcBef>
              <a:spcAft>
                <a:spcPts val="0"/>
              </a:spcAft>
              <a:buSzPts val="1200"/>
              <a:buNone/>
              <a:defRPr sz="1800" b="1"/>
            </a:lvl1pPr>
            <a:lvl2pPr marL="685800" lvl="1" indent="-171450" algn="l" rtl="0">
              <a:spcBef>
                <a:spcPts val="3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028700" lvl="2" indent="-171450" algn="l" rtl="0">
              <a:spcBef>
                <a:spcPts val="270"/>
              </a:spcBef>
              <a:spcAft>
                <a:spcPts val="0"/>
              </a:spcAft>
              <a:buSzPts val="1170"/>
              <a:buNone/>
              <a:defRPr sz="1350" b="1"/>
            </a:lvl3pPr>
            <a:lvl4pPr marL="1371600" lvl="3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4pPr>
            <a:lvl5pPr marL="1714500" lvl="4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5pPr>
            <a:lvl6pPr marL="2057400" lvl="5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6pPr>
            <a:lvl7pPr marL="2400300" lvl="6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7pPr>
            <a:lvl8pPr marL="2743200" lvl="7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8pPr>
            <a:lvl9pPr marL="3086100" lvl="8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28600" algn="l" rtl="0">
              <a:spcBef>
                <a:spcPts val="36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685800" lvl="1" indent="-242888" algn="l" rtl="0"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2pPr>
            <a:lvl3pPr marL="1028700" lvl="2" indent="-227171" algn="l" rtl="0">
              <a:spcBef>
                <a:spcPts val="270"/>
              </a:spcBef>
              <a:spcAft>
                <a:spcPts val="0"/>
              </a:spcAft>
              <a:buSzPts val="1170"/>
              <a:buChar char="●"/>
              <a:defRPr sz="1350"/>
            </a:lvl3pPr>
            <a:lvl4pPr marL="1371600" lvl="3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•"/>
              <a:defRPr sz="1200"/>
            </a:lvl4pPr>
            <a:lvl5pPr marL="1714500" lvl="4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5pPr>
            <a:lvl6pPr marL="2057400" lvl="5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6pPr>
            <a:lvl7pPr marL="2400300" lvl="6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7pPr>
            <a:lvl8pPr marL="2743200" lvl="7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8pPr>
            <a:lvl9pPr marL="3086100" lvl="8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931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B1DB-BFE6-417A-9527-F12AB64AEF19}" type="datetime1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73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3124200" y="1981200"/>
            <a:ext cx="2667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38125" algn="l" rtl="0">
              <a:spcBef>
                <a:spcPts val="420"/>
              </a:spcBef>
              <a:spcAft>
                <a:spcPts val="0"/>
              </a:spcAft>
              <a:buSzPts val="1400"/>
              <a:buChar char="●"/>
              <a:defRPr sz="2100"/>
            </a:lvl1pPr>
            <a:lvl2pPr marL="685800" lvl="1" indent="-257175" algn="l" rtl="0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028700" lvl="2" indent="-233363" algn="l" rtl="0">
              <a:spcBef>
                <a:spcPts val="300"/>
              </a:spcBef>
              <a:spcAft>
                <a:spcPts val="0"/>
              </a:spcAft>
              <a:buSzPts val="1300"/>
              <a:buChar char="●"/>
              <a:defRPr sz="1500"/>
            </a:lvl3pPr>
            <a:lvl4pPr marL="1371600" lvl="3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•"/>
              <a:defRPr sz="1350"/>
            </a:lvl4pPr>
            <a:lvl5pPr marL="1714500" lvl="4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5pPr>
            <a:lvl6pPr marL="2057400" lvl="5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6pPr>
            <a:lvl7pPr marL="2400300" lvl="6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7pPr>
            <a:lvl8pPr marL="2743200" lvl="7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8pPr>
            <a:lvl9pPr marL="3086100" lvl="8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2"/>
          </p:nvPr>
        </p:nvSpPr>
        <p:spPr>
          <a:xfrm>
            <a:off x="5943600" y="1981200"/>
            <a:ext cx="2667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38125" algn="l" rtl="0">
              <a:spcBef>
                <a:spcPts val="420"/>
              </a:spcBef>
              <a:spcAft>
                <a:spcPts val="0"/>
              </a:spcAft>
              <a:buSzPts val="1400"/>
              <a:buChar char="●"/>
              <a:defRPr sz="2100"/>
            </a:lvl1pPr>
            <a:lvl2pPr marL="685800" lvl="1" indent="-257175" algn="l" rtl="0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028700" lvl="2" indent="-233363" algn="l" rtl="0">
              <a:spcBef>
                <a:spcPts val="300"/>
              </a:spcBef>
              <a:spcAft>
                <a:spcPts val="0"/>
              </a:spcAft>
              <a:buSzPts val="1300"/>
              <a:buChar char="●"/>
              <a:defRPr sz="1500"/>
            </a:lvl3pPr>
            <a:lvl4pPr marL="1371600" lvl="3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•"/>
              <a:defRPr sz="1350"/>
            </a:lvl4pPr>
            <a:lvl5pPr marL="1714500" lvl="4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5pPr>
            <a:lvl6pPr marL="2057400" lvl="5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6pPr>
            <a:lvl7pPr marL="2400300" lvl="6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7pPr>
            <a:lvl8pPr marL="2743200" lvl="7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8pPr>
            <a:lvl9pPr marL="3086100" lvl="8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266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342900" lvl="0" indent="-171450" algn="l" rtl="0">
              <a:spcBef>
                <a:spcPts val="300"/>
              </a:spcBef>
              <a:spcAft>
                <a:spcPts val="0"/>
              </a:spcAft>
              <a:buSzPts val="1000"/>
              <a:buNone/>
              <a:defRPr sz="1500"/>
            </a:lvl1pPr>
            <a:lvl2pPr marL="685800" lvl="1" indent="-171450" algn="l" rtl="0">
              <a:spcBef>
                <a:spcPts val="270"/>
              </a:spcBef>
              <a:spcAft>
                <a:spcPts val="0"/>
              </a:spcAft>
              <a:buSzPts val="1350"/>
              <a:buNone/>
              <a:defRPr sz="1350"/>
            </a:lvl2pPr>
            <a:lvl3pPr marL="1028700" lvl="2" indent="-171450" algn="l" rtl="0">
              <a:spcBef>
                <a:spcPts val="240"/>
              </a:spcBef>
              <a:spcAft>
                <a:spcPts val="0"/>
              </a:spcAft>
              <a:buSzPts val="1040"/>
              <a:buNone/>
              <a:defRPr sz="1200"/>
            </a:lvl3pPr>
            <a:lvl4pPr marL="1371600" lvl="3" indent="-171450" algn="l" rtl="0"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050"/>
            </a:lvl4pPr>
            <a:lvl5pPr marL="1714500" lvl="4" indent="-171450" algn="l" rtl="0"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050"/>
            </a:lvl5pPr>
            <a:lvl6pPr marL="2057400" lvl="5" indent="-171450" algn="l" rtl="0"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050"/>
            </a:lvl6pPr>
            <a:lvl7pPr marL="2400300" lvl="6" indent="-171450" algn="l" rtl="0"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050"/>
            </a:lvl7pPr>
            <a:lvl8pPr marL="2743200" lvl="7" indent="-171450" algn="l" rtl="0"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050"/>
            </a:lvl8pPr>
            <a:lvl9pPr marL="3086100" lvl="8" indent="-171450" algn="l" rtl="0"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05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360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32D35-987B-3B00-D84C-98BCA06FC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A939E1-E9E5-4023-75C1-C6FD11BA1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FAEBF-8A1B-CEEA-2715-1560BAE98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6CB3-DEDC-4EAF-8D02-15560890A3FA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20A44-E06D-2A56-07CB-519468942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D4F5B-3FDA-16B0-BCBD-7735AE8CA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B5615-6292-4B38-9A75-5B17B0CF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47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248400" y="617538"/>
            <a:ext cx="2144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03399"/>
                </a:solidFill>
              </a:rPr>
              <a:t>Vibrationdata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1143000"/>
            <a:ext cx="815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0546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1982F-197B-4472-973A-033566A78600}" type="datetime1">
              <a:rPr lang="en-US"/>
              <a:pPr>
                <a:defRPr/>
              </a:pPr>
              <a:t>3/14/2026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2A002-8EF2-45E8-9C7D-6E1DCE006F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410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D9D6C-F495-45C0-8D48-48F713F630BF}" type="datetime1">
              <a:rPr lang="en-US"/>
              <a:pPr>
                <a:defRPr/>
              </a:pPr>
              <a:t>3/14/2026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84A4B-C3BC-491A-B97F-AB2E04D6F9B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01233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A1D48-FBB2-46BF-8F34-3C54487B81D2}" type="datetime1">
              <a:rPr lang="en-US"/>
              <a:pPr>
                <a:defRPr/>
              </a:pPr>
              <a:t>3/14/2026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5244A-19D2-4C7D-90D7-76D776EE986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93842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137CB-4E75-4B16-88C3-4173B6B433B8}" type="datetime1">
              <a:rPr lang="en-US"/>
              <a:pPr>
                <a:defRPr/>
              </a:pPr>
              <a:t>3/14/2026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C1169-409E-4DC4-9862-E64B1BAAC4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8922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FB0F3-5049-471D-B85C-ADFC1159C168}" type="datetime1">
              <a:rPr lang="en-US"/>
              <a:pPr>
                <a:defRPr/>
              </a:pPr>
              <a:t>3/14/2026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E4FC9-FCB7-4E7C-9012-210E1AC68D9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9452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A2DFB-21C4-4BC9-B6E7-0A1A94FB37D8}" type="datetime1">
              <a:rPr lang="en-US"/>
              <a:pPr>
                <a:defRPr/>
              </a:pPr>
              <a:t>3/14/2026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CA69D-3F4D-4EA0-A43B-D28B0595EA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875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7F17-1707-40C1-8FD0-66E15FCC425C}" type="datetime1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50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BA1D4-101D-4653-89AD-B5D360BA6A2D}" type="datetime1">
              <a:rPr lang="en-US"/>
              <a:pPr>
                <a:defRPr/>
              </a:pPr>
              <a:t>3/14/2026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DB737-A4A1-4DBF-8BDD-DAF62BDA81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3158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B5815-C530-4B05-957E-629D5E28A067}" type="datetime1">
              <a:rPr lang="en-US"/>
              <a:pPr>
                <a:defRPr/>
              </a:pPr>
              <a:t>3/14/2026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7C676-6E88-45F2-BA88-4AE96F65A2E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05680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55F2B-6926-4AF8-A12D-06FE1155CF81}" type="datetime1">
              <a:rPr lang="en-US"/>
              <a:pPr>
                <a:defRPr/>
              </a:pPr>
              <a:t>3/14/2026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8D4A6-223B-44EA-BB79-E8638012E0C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937599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EEED5-8AFF-4E9F-AA32-8D749901C923}" type="datetime1">
              <a:rPr lang="en-US"/>
              <a:pPr>
                <a:defRPr/>
              </a:pPr>
              <a:t>3/14/2026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FE98C-0E7E-4AD6-8682-0628D850D75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81310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2022" y="457200"/>
            <a:ext cx="8399956" cy="67506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0CA1CA65-2D4C-B041-96B4-146451B4D9F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421242" y="6356351"/>
            <a:ext cx="350736" cy="365125"/>
          </a:xfrm>
          <a:prstGeom prst="rect">
            <a:avLst/>
          </a:prstGeom>
        </p:spPr>
        <p:txBody>
          <a:bodyPr lIns="0" tIns="0" rIns="0" bIns="0"/>
          <a:lstStyle/>
          <a:p>
            <a:fld id="{58F282DA-62A9-A140-8603-8C899B791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34D45FE-60DA-654C-A579-250A9B3285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2022" y="1183066"/>
            <a:ext cx="4015671" cy="4950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350" cap="all" baseline="0">
                <a:solidFill>
                  <a:schemeClr val="bg1">
                    <a:lumMod val="50000"/>
                  </a:schemeClr>
                </a:solidFill>
                <a:latin typeface="Barlow ExtraBold" pitchFamily="2" charset="77"/>
              </a:defRPr>
            </a:lvl1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6F2ECF71-50AE-344B-B2F4-342DAC2BE2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022" y="1728932"/>
            <a:ext cx="4013978" cy="4443269"/>
          </a:xfrm>
        </p:spPr>
        <p:txBody>
          <a:bodyPr lIns="0" tIns="0" rIns="0" bIns="0"/>
          <a:lstStyle>
            <a:lvl1pPr>
              <a:defRPr sz="1800"/>
            </a:lvl1pPr>
            <a:lvl2pPr marL="5143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Pct val="80000"/>
              <a:buFont typeface=".AppleSystemUIFont"/>
              <a:buChar char="-"/>
              <a:tabLst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levelv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993C6BDE-585D-1B48-9350-C16E36FBF4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62243" y="1183066"/>
            <a:ext cx="4015671" cy="4950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350" cap="all" baseline="0">
                <a:solidFill>
                  <a:schemeClr val="bg1">
                    <a:lumMod val="50000"/>
                  </a:schemeClr>
                </a:solidFill>
                <a:latin typeface="Barlow ExtraBold" pitchFamily="2" charset="77"/>
              </a:defRPr>
            </a:lvl1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DFABA13-4463-1545-9192-AA6F5AD3D9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62243" y="1728932"/>
            <a:ext cx="4013978" cy="4443269"/>
          </a:xfrm>
        </p:spPr>
        <p:txBody>
          <a:bodyPr lIns="0" tIns="0" rIns="0" bIns="0"/>
          <a:lstStyle>
            <a:lvl1pPr>
              <a:defRPr sz="1800"/>
            </a:lvl1pPr>
            <a:lvl2pPr marL="5143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Pct val="80000"/>
              <a:buFont typeface=".AppleSystemUIFont"/>
              <a:buChar char="-"/>
              <a:tabLst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7204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248400" y="618309"/>
            <a:ext cx="2144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2400" b="1" dirty="0">
                <a:solidFill>
                  <a:srgbClr val="003399"/>
                </a:solidFill>
                <a:cs typeface="Arial" pitchFamily="34" charset="0"/>
              </a:rPr>
              <a:t>Vibrationdata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143000"/>
            <a:ext cx="815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7556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924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D1BAEB5-BD07-A6ED-6556-78D760B2FA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129DDF6-FDD6-C608-17FD-D39A335AE8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E00B0D9-1E81-90B6-ADD0-FC029A9AA1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C6389-3A39-4636-AFED-1D70CE159D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5426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0379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 2">
            <a:extLst>
              <a:ext uri="{FF2B5EF4-FFF2-40B4-BE49-F238E27FC236}">
                <a16:creationId xmlns:a16="http://schemas.microsoft.com/office/drawing/2014/main" id="{D9B0C5B9-621C-22CA-7CAF-C8F448F5CCF0}"/>
              </a:ext>
            </a:extLst>
          </p:cNvPr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2743200" y="427038"/>
            <a:ext cx="6399213" cy="1524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 sz="3600"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2B2C317-2468-DEA3-ECF4-72EEEFF86EF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472BD2-6382-E81B-D6CF-553542B4E1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C5A0326-373D-B5A5-6187-FB57767A7B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8D3B5EA-3A3E-4B11-8FB2-45707444DA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1575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F03D191B-CDD3-858C-47F1-82E85FE0E6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5F6A43F-216C-B0F9-0C90-6CE3108862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90EFBA96-16BC-5157-F88B-2BDD07B98F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6FC272-FD9D-4331-B1B9-052B3EBEB1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5392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8B78A-F45E-48A4-B637-73FE7D73D083}" type="datetime1">
              <a:rPr lang="en-US" smtClean="0"/>
              <a:pPr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264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DEA37697-69F9-7038-3A80-6332DFEA4E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8293A45D-3E4D-3F6A-A0C6-A1D5024D58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C3E3BCFD-212C-1ECE-DFEE-4B8A208CA7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82F846-3821-4153-B9D3-2A6D1F687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2919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050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9050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2762AE4-5AE8-F30A-8FBF-D914A805A2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1229C41-B1C8-9687-DE1C-F222CF39D8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1">
            <a:extLst>
              <a:ext uri="{FF2B5EF4-FFF2-40B4-BE49-F238E27FC236}">
                <a16:creationId xmlns:a16="http://schemas.microsoft.com/office/drawing/2014/main" id="{60E2F098-337D-BF0E-9A15-1A8750FD7E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F3E5F0-E25B-4CCB-B063-A7EA75DC34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715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6913BE7C-18D6-CCE2-A338-12B09F2ACD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5BCF9A0E-1343-2997-C03A-7A12D1A9AF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1">
            <a:extLst>
              <a:ext uri="{FF2B5EF4-FFF2-40B4-BE49-F238E27FC236}">
                <a16:creationId xmlns:a16="http://schemas.microsoft.com/office/drawing/2014/main" id="{AB721B12-95F9-ACAD-1E6A-122FD2D363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877A2A-1BA4-4653-AD7A-00679D6129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7814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BA201A15-561F-3B23-6CED-911DDA0AA8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DDDDC60C-F2E3-871B-3EB4-D0DBAB4D7D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1">
            <a:extLst>
              <a:ext uri="{FF2B5EF4-FFF2-40B4-BE49-F238E27FC236}">
                <a16:creationId xmlns:a16="http://schemas.microsoft.com/office/drawing/2014/main" id="{5EB9CFFA-3EEA-8FC8-FD55-603D4480FC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70DA49-CA4F-43CC-B09F-7BD8B1E0DA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29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285EEA91-F2ED-57F8-7C42-DF2570C11F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129D6542-F667-3E3E-E88B-08521D86E5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1">
            <a:extLst>
              <a:ext uri="{FF2B5EF4-FFF2-40B4-BE49-F238E27FC236}">
                <a16:creationId xmlns:a16="http://schemas.microsoft.com/office/drawing/2014/main" id="{923E3418-B24D-71B8-B9BA-14E49B7458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B9EB04-BBC4-4436-A906-99740CF9BF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963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AECBE84C-4A50-688E-6A6F-F867D516D5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43A0DC3-EF1A-82F9-1BE8-46F0A7C2F8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1">
            <a:extLst>
              <a:ext uri="{FF2B5EF4-FFF2-40B4-BE49-F238E27FC236}">
                <a16:creationId xmlns:a16="http://schemas.microsoft.com/office/drawing/2014/main" id="{9C64E08A-C58D-7081-499E-9872CDF327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2A94D-FAC4-4684-8A99-94BD7469A9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66400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C2F1ED7-37B7-B1B1-2CAF-11FD9573D1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872ED5F2-7207-F0DB-5D51-2BF95C8128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1">
            <a:extLst>
              <a:ext uri="{FF2B5EF4-FFF2-40B4-BE49-F238E27FC236}">
                <a16:creationId xmlns:a16="http://schemas.microsoft.com/office/drawing/2014/main" id="{367A3EA0-54C5-6783-8295-EABD21B1D8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F451DF-671A-4DAA-8B22-A86D989901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0282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D71426ED-695F-3796-90D5-693EC8CA34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C6CEAFD6-5BB6-F80D-C14E-C47FF4A0F9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FD7AC61D-7110-9E5D-B553-8652DD6460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653C0D-C986-4E48-8F8A-8A6825CA00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8492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451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45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5D5175CF-00A8-D7A3-58B8-35B8FDF556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01C5003D-D44F-EF3E-A193-3C7FD07808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5A07E7F9-696B-97B2-6B3B-2E9BF18665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0D0A9A-0C23-4CAB-BF76-381030F449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500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78EE-90CE-41ED-B614-010AB857BACA}" type="datetime1">
              <a:rPr lang="en-US" smtClean="0"/>
              <a:pPr/>
              <a:t>3/14/2026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55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8EC8-265A-430B-88BB-81A15A759DA4}" type="datetime1">
              <a:rPr lang="en-US" smtClean="0"/>
              <a:pPr/>
              <a:t>3/14/2026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0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5D47-54B1-4232-9C0A-F58863ADCDAB}" type="datetime1">
              <a:rPr lang="en-US" smtClean="0"/>
              <a:pPr/>
              <a:t>3/14/2026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77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2047-296F-4344-AB8F-1E7C9CC852D9}" type="datetime1">
              <a:rPr lang="en-US" smtClean="0"/>
              <a:pPr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05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B628-9958-4832-BAA0-3578FE88725F}" type="datetime1">
              <a:rPr lang="en-US" smtClean="0"/>
              <a:pPr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75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89764-537F-4C54-83BE-B754A5236A51}" type="datetime1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6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3124200" y="19812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marR="0" lvl="0" indent="-279400" algn="l" rtl="0">
              <a:spcBef>
                <a:spcPts val="320"/>
              </a:spcBef>
              <a:spcAft>
                <a:spcPts val="0"/>
              </a:spcAft>
              <a:buClr>
                <a:srgbClr val="003399"/>
              </a:buClr>
              <a:buSzPts val="800"/>
              <a:buFont typeface="Arial"/>
              <a:buChar char="●"/>
              <a:defRPr sz="1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spcBef>
                <a:spcPts val="320"/>
              </a:spcBef>
              <a:spcAft>
                <a:spcPts val="0"/>
              </a:spcAft>
              <a:buClr>
                <a:srgbClr val="003399"/>
              </a:buClr>
              <a:buSzPts val="1200"/>
              <a:buFont typeface="Arial"/>
              <a:buChar char="●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4639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040"/>
              <a:buFont typeface="Arial"/>
              <a:buChar char="●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Google Shape;12;p1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265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BEC3F3-FB19-44AE-A862-AFF7A743ED04}" type="datetime1">
              <a:rPr lang="en-US"/>
              <a:pPr>
                <a:defRPr/>
              </a:pPr>
              <a:t>3/14/2026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4466A19-ABBD-4C55-9AE3-810A9DD2A2F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156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0089764-537F-4C54-83BE-B754A5236A51}" type="datetime1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3/14/2026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484842E-5D5F-47DB-8A50-E3874C6A648E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979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24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8">
            <a:extLst>
              <a:ext uri="{FF2B5EF4-FFF2-40B4-BE49-F238E27FC236}">
                <a16:creationId xmlns:a16="http://schemas.microsoft.com/office/drawing/2014/main" id="{EB33BE9B-745D-613D-06EC-401801579F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05000"/>
            <a:ext cx="7696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2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7" name="Rectangle 1029">
            <a:extLst>
              <a:ext uri="{FF2B5EF4-FFF2-40B4-BE49-F238E27FC236}">
                <a16:creationId xmlns:a16="http://schemas.microsoft.com/office/drawing/2014/main" id="{29899BC5-052B-69FB-E5FF-1F222E6661D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hlink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1030">
            <a:extLst>
              <a:ext uri="{FF2B5EF4-FFF2-40B4-BE49-F238E27FC236}">
                <a16:creationId xmlns:a16="http://schemas.microsoft.com/office/drawing/2014/main" id="{BC21C097-449B-46BF-655D-6CEFFA94C98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hlink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1031">
            <a:extLst>
              <a:ext uri="{FF2B5EF4-FFF2-40B4-BE49-F238E27FC236}">
                <a16:creationId xmlns:a16="http://schemas.microsoft.com/office/drawing/2014/main" id="{E5DBD25C-84C0-5216-C53D-ABC3FF164CC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6B6BDAB6-25AA-47BD-8600-3EC125B3A5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06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 dt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9pPr>
    </p:titleStyle>
    <p:bodyStyle>
      <a:lvl1pPr algn="l" rtl="0" eaLnBrk="0" fontAlgn="base" hangingPunct="0">
        <a:spcBef>
          <a:spcPct val="15000"/>
        </a:spcBef>
        <a:spcAft>
          <a:spcPct val="0"/>
        </a:spcAft>
        <a:buClr>
          <a:srgbClr val="003399"/>
        </a:buClr>
        <a:buSzPct val="50000"/>
        <a:buFont typeface="Monotype Sorts"/>
        <a:defRPr kumimoji="1" sz="16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15000"/>
        </a:spcBef>
        <a:spcAft>
          <a:spcPct val="0"/>
        </a:spcAft>
        <a:buClr>
          <a:srgbClr val="003399"/>
        </a:buClr>
        <a:buSzPct val="75000"/>
        <a:buFont typeface="Monotype Sorts"/>
        <a:defRPr kumimoji="1" sz="16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Monotype Sorts"/>
        <a:defRPr kumimoji="1" sz="1600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defRPr kumimoji="1" sz="16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defRPr kumimoji="1" sz="1600">
          <a:solidFill>
            <a:schemeClr val="bg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defRPr kumimoji="1" sz="1600">
          <a:solidFill>
            <a:schemeClr val="bg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defRPr kumimoji="1" sz="1600">
          <a:solidFill>
            <a:schemeClr val="bg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defRPr kumimoji="1" sz="1600">
          <a:solidFill>
            <a:schemeClr val="bg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defRPr kumimoji="1"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geo.mtu.edu/UPSeis/love_web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geo.mtu.edu/UPSeis/rayleigh_web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0.x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1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2.xml"/><Relationship Id="rId4" Type="http://schemas.openxmlformats.org/officeDocument/2006/relationships/image" Target="../media/image3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3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4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5.xml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6.xml"/><Relationship Id="rId4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7.xml"/><Relationship Id="rId5" Type="http://schemas.openxmlformats.org/officeDocument/2006/relationships/image" Target="../media/image41.jpe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8.xml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9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0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1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2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3.xml"/><Relationship Id="rId4" Type="http://schemas.openxmlformats.org/officeDocument/2006/relationships/image" Target="../media/image5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5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2.png"/><Relationship Id="rId4" Type="http://schemas.openxmlformats.org/officeDocument/2006/relationships/image" Target="../media/image59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avi"/><Relationship Id="rId2" Type="http://schemas.microsoft.com/office/2007/relationships/media" Target="../media/media1.avi"/><Relationship Id="rId1" Type="http://schemas.openxmlformats.org/officeDocument/2006/relationships/tags" Target="../tags/tag27.xml"/><Relationship Id="rId6" Type="http://schemas.openxmlformats.org/officeDocument/2006/relationships/image" Target="../media/image66.png"/><Relationship Id="rId5" Type="http://schemas.openxmlformats.org/officeDocument/2006/relationships/notesSlide" Target="../notesSlides/notesSlide60.xml"/><Relationship Id="rId4" Type="http://schemas.openxmlformats.org/officeDocument/2006/relationships/slideLayout" Target="../slideLayouts/slideLayout3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geo.mtu.edu/UPSeis/pwave_web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geo.mtu.edu/UPSeis/swave_web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84842E-5D5F-47DB-8A50-E3874C6A648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1143000" y="2057400"/>
            <a:ext cx="6350000" cy="2773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800"/>
              </a:lnSpc>
              <a:spcBef>
                <a:spcPts val="300"/>
              </a:spcBef>
              <a:spcAft>
                <a:spcPts val="300"/>
              </a:spcAft>
              <a:buFont typeface="Monotype Sorts" pitchFamily="2" charset="2"/>
              <a:buNone/>
              <a:defRPr/>
            </a:pPr>
            <a:r>
              <a:rPr lang="en-US" sz="27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Earthquake Engineering Introduction</a:t>
            </a:r>
          </a:p>
          <a:p>
            <a:pPr>
              <a:lnSpc>
                <a:spcPts val="3800"/>
              </a:lnSpc>
              <a:spcBef>
                <a:spcPts val="300"/>
              </a:spcBef>
              <a:spcAft>
                <a:spcPts val="300"/>
              </a:spcAft>
              <a:buFont typeface="Monotype Sorts" pitchFamily="2" charset="2"/>
              <a:buNone/>
              <a:defRPr/>
            </a:pPr>
            <a:r>
              <a:rPr lang="en-US" sz="1500" b="1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Revision D</a:t>
            </a:r>
            <a:endParaRPr lang="en-US" sz="15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800"/>
              </a:lnSpc>
              <a:spcBef>
                <a:spcPts val="300"/>
              </a:spcBef>
              <a:spcAft>
                <a:spcPts val="300"/>
              </a:spcAft>
              <a:buFont typeface="Monotype Sorts" pitchFamily="2" charset="2"/>
              <a:buNone/>
              <a:defRPr/>
            </a:pPr>
            <a:endParaRPr lang="en-US" sz="27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800"/>
              </a:lnSpc>
              <a:spcBef>
                <a:spcPts val="300"/>
              </a:spcBef>
              <a:spcAft>
                <a:spcPts val="300"/>
              </a:spcAft>
              <a:buFont typeface="Monotype Sorts" pitchFamily="2" charset="2"/>
              <a:buNone/>
              <a:defRPr/>
            </a:pPr>
            <a:r>
              <a:rPr lang="en-US" sz="16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By Tom Irvine</a:t>
            </a:r>
          </a:p>
          <a:p>
            <a:pPr>
              <a:lnSpc>
                <a:spcPts val="3800"/>
              </a:lnSpc>
              <a:spcBef>
                <a:spcPts val="300"/>
              </a:spcBef>
              <a:spcAft>
                <a:spcPts val="300"/>
              </a:spcAft>
              <a:buFont typeface="Monotype Sorts" pitchFamily="2" charset="2"/>
              <a:buNone/>
              <a:defRPr/>
            </a:pPr>
            <a:endParaRPr lang="en-US" sz="18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Monotype Sorts" pitchFamily="2" charset="2"/>
              <a:buNone/>
              <a:defRPr/>
            </a:pPr>
            <a:endParaRPr lang="en-US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  <a:p>
            <a:pPr>
              <a:buFont typeface="Monotype Sorts" pitchFamily="2" charset="2"/>
              <a:buNone/>
              <a:defRPr/>
            </a:pPr>
            <a:endParaRPr lang="en-US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4415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F7962C-0FAE-0541-19D1-17DD75A9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84842E-5D5F-47DB-8A50-E3874C6A648E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EB77D27B-414A-A827-F565-3C6C0E3B4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16" y="4234619"/>
            <a:ext cx="6050243" cy="170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SzPct val="50000"/>
              <a:buFont typeface="Monotype Sorts" pitchFamily="2" charset="2"/>
              <a:buChar char="n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SzPct val="75000"/>
              <a:buFont typeface="Monotype Sorts" pitchFamily="2" charset="2"/>
              <a:buChar char="u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Monotype Sorts" pitchFamily="2" charset="2"/>
              <a:buChar char="F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100000"/>
              <a:buChar char="•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Love waves are shearing horizontal waves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motion of a Love wave is similar to the motion of a secondary wave except that Love wave only travel along the surface of the Earth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Love waves do not propagate in water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Typical Love wave velocity 2 to 6 km/s</a:t>
            </a:r>
            <a:endParaRPr kumimoji="1" lang="en-US" altLang="en-US" sz="1350" b="0" i="0" u="none" strike="noStrike" kern="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1125" b="0" i="0" u="none" strike="noStrike" kern="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9" descr="http://www.geo.mtu.edu/UPSeis/love_web.jpg">
            <a:extLst>
              <a:ext uri="{FF2B5EF4-FFF2-40B4-BE49-F238E27FC236}">
                <a16:creationId xmlns:a16="http://schemas.microsoft.com/office/drawing/2014/main" id="{E3B88CD0-DF76-770E-9D05-E8A51C0FE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453" y="1875438"/>
            <a:ext cx="3371411" cy="181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932150-A634-36A7-D184-AEC665940A97}"/>
              </a:ext>
            </a:extLst>
          </p:cNvPr>
          <p:cNvSpPr/>
          <p:nvPr/>
        </p:nvSpPr>
        <p:spPr>
          <a:xfrm>
            <a:off x="228600" y="381000"/>
            <a:ext cx="342855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Seismic Love Wave</a:t>
            </a:r>
          </a:p>
        </p:txBody>
      </p:sp>
    </p:spTree>
    <p:extLst>
      <p:ext uri="{BB962C8B-B14F-4D97-AF65-F5344CB8AC3E}">
        <p14:creationId xmlns:p14="http://schemas.microsoft.com/office/powerpoint/2010/main" val="1620323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F7962C-0FAE-0541-19D1-17DD75A9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84842E-5D5F-47DB-8A50-E3874C6A648E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81D53B06-50B4-85C2-B107-A7D7731CE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676" y="3919840"/>
            <a:ext cx="5633316" cy="201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SzPct val="50000"/>
              <a:buFont typeface="Monotype Sorts" pitchFamily="2" charset="2"/>
              <a:buChar char="n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SzPct val="75000"/>
              <a:buFont typeface="Monotype Sorts" pitchFamily="2" charset="2"/>
              <a:buChar char="u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Monotype Sorts" pitchFamily="2" charset="2"/>
              <a:buChar char="F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100000"/>
              <a:buChar char="•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Rayleigh waves travel along the surface of the Earth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Rayleigh waves produce retrograde elliptical motion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ground motion is thus both horizontal and vertical 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motion of Rayleigh waves is similar to the motion of ocean waves except that ocean waves are prograde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Typical Rayleigh wave velocity ~3 km/s</a:t>
            </a:r>
            <a:endParaRPr kumimoji="1" lang="en-US" altLang="en-US" sz="1350" b="0" i="0" u="none" strike="noStrike" kern="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1125" b="0" i="0" u="none" strike="noStrike" kern="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" name="Picture 9" descr="http://www.geo.mtu.edu/UPSeis/rayleigh_web.jpg">
            <a:extLst>
              <a:ext uri="{FF2B5EF4-FFF2-40B4-BE49-F238E27FC236}">
                <a16:creationId xmlns:a16="http://schemas.microsoft.com/office/drawing/2014/main" id="{34655634-EEF0-6A3A-BC94-A86BE52D1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52" y="1649939"/>
            <a:ext cx="3485696" cy="184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C849B9-D3F1-D8D8-F971-4A2B7A9BBBF8}"/>
              </a:ext>
            </a:extLst>
          </p:cNvPr>
          <p:cNvSpPr/>
          <p:nvPr/>
        </p:nvSpPr>
        <p:spPr>
          <a:xfrm>
            <a:off x="304800" y="416316"/>
            <a:ext cx="342855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Seismic Rayleigh Wave</a:t>
            </a:r>
          </a:p>
        </p:txBody>
      </p:sp>
    </p:spTree>
    <p:extLst>
      <p:ext uri="{BB962C8B-B14F-4D97-AF65-F5344CB8AC3E}">
        <p14:creationId xmlns:p14="http://schemas.microsoft.com/office/powerpoint/2010/main" val="511085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5"/>
          <p:cNvSpPr txBox="1"/>
          <p:nvPr/>
        </p:nvSpPr>
        <p:spPr>
          <a:xfrm>
            <a:off x="6400562" y="5600417"/>
            <a:ext cx="1428564" cy="34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047" tIns="34514" rIns="69047" bIns="34514" anchor="ctr" anchorCtr="0">
            <a:noAutofit/>
          </a:bodyPr>
          <a:lstStyle/>
          <a:p>
            <a:pPr algn="r" defTabSz="685800">
              <a:buClr>
                <a:srgbClr val="010000"/>
              </a:buClr>
              <a:buSzPts val="1400"/>
            </a:pPr>
            <a:fld id="{00000000-1234-1234-1234-123412341234}" type="slidenum">
              <a:rPr lang="en-US" sz="1050" kern="0">
                <a:solidFill>
                  <a:srgbClr val="010000"/>
                </a:solidFill>
                <a:latin typeface="Arial"/>
                <a:ea typeface="Arial"/>
                <a:cs typeface="Arial"/>
                <a:sym typeface="Arial"/>
              </a:rPr>
              <a:pPr algn="r" defTabSz="685800">
                <a:buClr>
                  <a:srgbClr val="010000"/>
                </a:buClr>
                <a:buSzPts val="1400"/>
              </a:pPr>
              <a:t>12</a:t>
            </a:fld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7" name="Google Shape;447;p45"/>
          <p:cNvSpPr txBox="1"/>
          <p:nvPr/>
        </p:nvSpPr>
        <p:spPr>
          <a:xfrm>
            <a:off x="6248400" y="457200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9301E3-D88A-C1EC-2449-9FFB93160512}"/>
              </a:ext>
            </a:extLst>
          </p:cNvPr>
          <p:cNvSpPr txBox="1"/>
          <p:nvPr/>
        </p:nvSpPr>
        <p:spPr>
          <a:xfrm>
            <a:off x="228600" y="418449"/>
            <a:ext cx="386957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en-US" sz="1650" b="1" dirty="0">
                <a:solidFill>
                  <a:srgbClr val="006699"/>
                </a:solidFill>
                <a:latin typeface="Barlow" panose="00000500000000000000" pitchFamily="2" charset="0"/>
                <a:cs typeface="Arial" pitchFamily="34" charset="0"/>
              </a:rPr>
              <a:t>Base or Seismic Excitation</a:t>
            </a:r>
            <a:endParaRPr lang="en-US" sz="1650" b="1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94FD9-78D2-831A-5E18-0AB4A61198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4289629" cy="135929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F92758-FBDB-B372-93FA-03188ABE93D7}"/>
                  </a:ext>
                </a:extLst>
              </p:cNvPr>
              <p:cNvSpPr txBox="1"/>
              <p:nvPr/>
            </p:nvSpPr>
            <p:spPr>
              <a:xfrm>
                <a:off x="1300734" y="3183830"/>
                <a:ext cx="6001211" cy="31977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 defTabSz="685834">
                  <a:spcBef>
                    <a:spcPts val="300"/>
                  </a:spcBef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Tsunami from Earthquake, Base Excitation  </a:t>
                </a:r>
              </a:p>
              <a:p>
                <a:pPr marL="171450" indent="-171450" algn="just" defTabSz="685834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Tsunamis are formed due to ocean floor displacement.</a:t>
                </a:r>
              </a:p>
              <a:p>
                <a:pPr marL="171450" indent="-171450" algn="just" defTabSz="685834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This most frequently occurs as a result of movement along a subducting plate</a:t>
                </a:r>
              </a:p>
              <a:p>
                <a:pPr marL="171450" indent="-171450" algn="just" defTabSz="685834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Shallow water wave speed equation</a:t>
                </a:r>
              </a:p>
              <a:p>
                <a:pPr marL="171450" indent="-171450" algn="just" defTabSz="685834">
                  <a:lnSpc>
                    <a:spcPct val="106000"/>
                  </a:lnSpc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algn="just" defTabSz="685834">
                  <a:lnSpc>
                    <a:spcPct val="106000"/>
                  </a:lnSpc>
                  <a:spcAft>
                    <a:spcPts val="300"/>
                  </a:spcAft>
                  <a:buClr>
                    <a:srgbClr val="006699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1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g</m:t>
                          </m:r>
                          <m:r>
                            <a:rPr lang="en-US" sz="1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</m:rad>
                    </m:oMath>
                  </m:oMathPara>
                </a14:m>
                <a:endParaRPr lang="en-US" sz="12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 algn="just" defTabSz="685834">
                  <a:lnSpc>
                    <a:spcPct val="106000"/>
                  </a:lnSpc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685834">
                  <a:lnSpc>
                    <a:spcPct val="106000"/>
                  </a:lnSpc>
                  <a:spcAft>
                    <a:spcPts val="300"/>
                  </a:spcAft>
                  <a:buClr>
                    <a:srgbClr val="006699"/>
                  </a:buClr>
                  <a:buSzPct val="80000"/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= wave speed</a:t>
                </a:r>
              </a:p>
              <a:p>
                <a:pPr algn="just" defTabSz="685834">
                  <a:lnSpc>
                    <a:spcPct val="106000"/>
                  </a:lnSpc>
                  <a:spcAft>
                    <a:spcPts val="300"/>
                  </a:spcAft>
                  <a:buClr>
                    <a:srgbClr val="006699"/>
                  </a:buClr>
                  <a:buSzPct val="80000"/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  </a:t>
                </a: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 gravitational acceleration (9.81 m/s²)</a:t>
                </a:r>
              </a:p>
              <a:p>
                <a:pPr algn="just" defTabSz="685834">
                  <a:lnSpc>
                    <a:spcPct val="106000"/>
                  </a:lnSpc>
                  <a:spcAft>
                    <a:spcPts val="300"/>
                  </a:spcAft>
                  <a:buClr>
                    <a:srgbClr val="006699"/>
                  </a:buClr>
                  <a:buSzPct val="80000"/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12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h  </a:t>
                </a: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 water depth </a:t>
                </a:r>
              </a:p>
              <a:p>
                <a:pPr algn="just" defTabSz="685834">
                  <a:lnSpc>
                    <a:spcPct val="106000"/>
                  </a:lnSpc>
                  <a:spcAft>
                    <a:spcPts val="300"/>
                  </a:spcAft>
                  <a:buClr>
                    <a:srgbClr val="006699"/>
                  </a:buClr>
                  <a:buSzPct val="80000"/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171450" indent="-171450" algn="just" defTabSz="685834">
                  <a:lnSpc>
                    <a:spcPct val="106000"/>
                  </a:lnSpc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This works for tsunamis because their wavelength is enormous compared to the ocean depth, so the ocean effectively behaves as "shallow water" even though it is miles deep</a:t>
                </a:r>
                <a:endParaRPr lang="en-US" sz="12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F92758-FBDB-B372-93FA-03188ABE9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734" y="3183830"/>
                <a:ext cx="6001211" cy="3197735"/>
              </a:xfrm>
              <a:prstGeom prst="rect">
                <a:avLst/>
              </a:prstGeom>
              <a:blipFill>
                <a:blip r:embed="rId4"/>
                <a:stretch>
                  <a:fillRect b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3298469"/>
      </p:ext>
    </p:extLst>
  </p:cSld>
  <p:clrMapOvr>
    <a:masterClrMapping/>
  </p:clrMapOvr>
  <p:transition spd="slow" advTm="1227576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5E62D-756E-EBF1-4F1A-86F38E5E7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22FE8DF-686E-DA9F-242D-A3D65C3AFE2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0123006"/>
                  </p:ext>
                </p:extLst>
              </p:nvPr>
            </p:nvGraphicFramePr>
            <p:xfrm>
              <a:off x="609600" y="1219200"/>
              <a:ext cx="7924800" cy="4602480"/>
            </p:xfrm>
            <a:graphic>
              <a:graphicData uri="http://schemas.openxmlformats.org/drawingml/2006/table">
                <a:tbl>
                  <a:tblPr/>
                  <a:tblGrid>
                    <a:gridCol w="1066800">
                      <a:extLst>
                        <a:ext uri="{9D8B030D-6E8A-4147-A177-3AD203B41FA5}">
                          <a16:colId xmlns:a16="http://schemas.microsoft.com/office/drawing/2014/main" val="2487766879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3031793658"/>
                        </a:ext>
                      </a:extLst>
                    </a:gridCol>
                    <a:gridCol w="1981200">
                      <a:extLst>
                        <a:ext uri="{9D8B030D-6E8A-4147-A177-3AD203B41FA5}">
                          <a16:colId xmlns:a16="http://schemas.microsoft.com/office/drawing/2014/main" val="2997962727"/>
                        </a:ext>
                      </a:extLst>
                    </a:gridCol>
                    <a:gridCol w="1320800">
                      <a:extLst>
                        <a:ext uri="{9D8B030D-6E8A-4147-A177-3AD203B41FA5}">
                          <a16:colId xmlns:a16="http://schemas.microsoft.com/office/drawing/2014/main" val="364433296"/>
                        </a:ext>
                      </a:extLst>
                    </a:gridCol>
                    <a:gridCol w="1574800">
                      <a:extLst>
                        <a:ext uri="{9D8B030D-6E8A-4147-A177-3AD203B41FA5}">
                          <a16:colId xmlns:a16="http://schemas.microsoft.com/office/drawing/2014/main" val="3782116905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4094001279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Magnitude Type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Symbol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Based 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Frequency Band / Wave Type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Typical Use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Limitations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829592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Local Magnitude (Richter)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𝐿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5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Maximum amplitude recorded by a standard Wood-Anderson seismograph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~1 Hz local body/surface waves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Originally used for California earthquakes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Saturates near M ≈ 6.5–7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5430877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Surface Wave Magnitude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5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Amplitude of Rayleigh surface waves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~20 sec period waves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Large shallow earthquakes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Saturates near M ≈ 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3023016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Body Wave Magnitude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5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Amplitude of P-waves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~1 sec period body waves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Useful for deep earthquakes and nuclear test monitoring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Saturates near M ≈ 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940069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Moment Magnitude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𝑤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5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Seismic moment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11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Derived from full waveform spectrum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Modern universal magnitude scale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Requires more analysis but does not saturate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8968755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Energy Magnitude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5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Radiated seismic energy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Broad spectrum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Research applications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Less commonly reported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649761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Duration Magnitude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5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Length of seismic signal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Various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Small local earthquakes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Less accurate for large events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155433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22FE8DF-686E-DA9F-242D-A3D65C3AFE2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0123006"/>
                  </p:ext>
                </p:extLst>
              </p:nvPr>
            </p:nvGraphicFramePr>
            <p:xfrm>
              <a:off x="609600" y="1219200"/>
              <a:ext cx="7924800" cy="4602480"/>
            </p:xfrm>
            <a:graphic>
              <a:graphicData uri="http://schemas.openxmlformats.org/drawingml/2006/table">
                <a:tbl>
                  <a:tblPr/>
                  <a:tblGrid>
                    <a:gridCol w="1066800">
                      <a:extLst>
                        <a:ext uri="{9D8B030D-6E8A-4147-A177-3AD203B41FA5}">
                          <a16:colId xmlns:a16="http://schemas.microsoft.com/office/drawing/2014/main" val="2487766879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3031793658"/>
                        </a:ext>
                      </a:extLst>
                    </a:gridCol>
                    <a:gridCol w="1981200">
                      <a:extLst>
                        <a:ext uri="{9D8B030D-6E8A-4147-A177-3AD203B41FA5}">
                          <a16:colId xmlns:a16="http://schemas.microsoft.com/office/drawing/2014/main" val="2997962727"/>
                        </a:ext>
                      </a:extLst>
                    </a:gridCol>
                    <a:gridCol w="1320800">
                      <a:extLst>
                        <a:ext uri="{9D8B030D-6E8A-4147-A177-3AD203B41FA5}">
                          <a16:colId xmlns:a16="http://schemas.microsoft.com/office/drawing/2014/main" val="364433296"/>
                        </a:ext>
                      </a:extLst>
                    </a:gridCol>
                    <a:gridCol w="1574800">
                      <a:extLst>
                        <a:ext uri="{9D8B030D-6E8A-4147-A177-3AD203B41FA5}">
                          <a16:colId xmlns:a16="http://schemas.microsoft.com/office/drawing/2014/main" val="3782116905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4094001279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Magnitude Type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Symbol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Based 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Frequency Band / Wave Type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Typical Use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Limitations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829592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Local Magnitude (Richter)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8000" t="-101905" r="-652000" b="-52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Maximum amplitude recorded by a standard Wood-Anderson seismograph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~1 Hz local body/surface waves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Originally used for California earthquakes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Saturates near M ≈ 6.5–7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5430877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Surface Wave Magnitude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8000" t="-201905" r="-652000" b="-42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Amplitude of Rayleigh surface waves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~20 sec period waves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Large shallow earthquakes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Saturates near M ≈ 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3023016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Body Wave Magnitude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8000" t="-301905" r="-652000" b="-32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Amplitude of P-waves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~1 sec period body waves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Useful for deep earthquakes and nuclear test monitoring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Saturates near M ≈ 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9400699"/>
                      </a:ext>
                    </a:extLst>
                  </a:tr>
                  <a:tr h="76200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Moment Magnitude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8000" t="-337600" r="-652000" b="-1712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615" t="-337600" r="-200923" b="-1712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Derived from full waveform spectrum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Modern universal magnitude scale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Requires more analysis but does not saturate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8968755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Energy Magnitude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8000" t="-520952" r="-652000" b="-10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Radiated seismic energy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Broad spectrum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Research applications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Less commonly reported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649761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Duration Magnitude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8000" t="-620952" r="-652000" b="-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Length of seismic signal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Various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Small local earthquakes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Less accurate for large events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155433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289BA37-F807-64C2-B1BF-604702ED7CA9}"/>
              </a:ext>
            </a:extLst>
          </p:cNvPr>
          <p:cNvSpPr/>
          <p:nvPr/>
        </p:nvSpPr>
        <p:spPr>
          <a:xfrm>
            <a:off x="457200" y="351252"/>
            <a:ext cx="342855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Magnitude Scales</a:t>
            </a:r>
          </a:p>
        </p:txBody>
      </p:sp>
    </p:spTree>
    <p:extLst>
      <p:ext uri="{BB962C8B-B14F-4D97-AF65-F5344CB8AC3E}">
        <p14:creationId xmlns:p14="http://schemas.microsoft.com/office/powerpoint/2010/main" val="3551957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00674-0393-16B9-FD58-9853A4941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A54010-3C0E-F76E-FC19-CBA84905746F}"/>
              </a:ext>
            </a:extLst>
          </p:cNvPr>
          <p:cNvSpPr/>
          <p:nvPr/>
        </p:nvSpPr>
        <p:spPr>
          <a:xfrm>
            <a:off x="457200" y="351252"/>
            <a:ext cx="342855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Moment Magnitude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6D7E4F-50EA-9AEB-15C3-C81CC9686F62}"/>
                  </a:ext>
                </a:extLst>
              </p:cNvPr>
              <p:cNvSpPr txBox="1"/>
              <p:nvPr/>
            </p:nvSpPr>
            <p:spPr>
              <a:xfrm>
                <a:off x="685800" y="1219200"/>
                <a:ext cx="7086600" cy="354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Moment Magnitude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3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ar-AE" sz="13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ar-AE" sz="13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became standard because it is tied to the Seismic Moment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3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ar-AE" sz="13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which directly relates to fault physics:</a:t>
                </a:r>
                <a:br>
                  <a:rPr lang="en-US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13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3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3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ar-AE" sz="13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ar-AE" sz="1300" b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13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ar-AE" sz="1300" b="0" i="1" smtClean="0">
                          <a:latin typeface="Cambria Math" panose="02040503050406030204" pitchFamily="18" charset="0"/>
                        </a:rPr>
                        <m:t>𝐴𝐷</m:t>
                      </m:r>
                    </m:oMath>
                  </m:oMathPara>
                </a14:m>
                <a:endParaRPr lang="ar-AE" sz="13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3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3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        where</a:t>
                </a:r>
              </a:p>
              <a:p>
                <a:r>
                  <a:rPr lang="en-US" sz="1300" b="0" dirty="0"/>
                  <a:t>	                 </a:t>
                </a:r>
                <a14:m>
                  <m:oMath xmlns:m="http://schemas.openxmlformats.org/officeDocument/2006/math"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 shear modulus of rock</a:t>
                </a:r>
              </a:p>
              <a:p>
                <a14:m>
                  <m:oMath xmlns:m="http://schemas.openxmlformats.org/officeDocument/2006/math"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                                          </m:t>
                    </m:r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= rupture area</a:t>
                </a:r>
              </a:p>
              <a:p>
                <a14:m>
                  <m:oMath xmlns:m="http://schemas.openxmlformats.org/officeDocument/2006/math"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                                          </m:t>
                    </m:r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 average slip</a:t>
                </a:r>
              </a:p>
              <a:p>
                <a:endParaRPr lang="en-US" sz="13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3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magnitude is then</a:t>
                </a:r>
                <a:br>
                  <a:rPr lang="en-US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13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3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3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ar-AE" sz="13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ar-AE" sz="1300" b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13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unc>
                            <m:funcPr>
                              <m:ctrlPr>
                                <a:rPr lang="ar-AE" sz="13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f>
                                <m:fPr>
                                  <m:ctrlPr>
                                    <a:rPr lang="ar-AE" sz="13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sz="13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ar-AE" sz="13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fName>
                            <m:e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</m:e>
                          </m:func>
                        </m:e>
                        <m:sub>
                          <m:r>
                            <a:rPr lang="ar-AE" sz="13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ar-AE" sz="13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sz="1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3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ar-AE" sz="13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ar-AE" sz="1300" b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AE" sz="13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ar-AE" sz="1300" b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1300" b="0" i="1" smtClean="0">
                          <a:latin typeface="Cambria Math" panose="02040503050406030204" pitchFamily="18" charset="0"/>
                        </a:rPr>
                        <m:t>07</m:t>
                      </m:r>
                    </m:oMath>
                  </m:oMathPara>
                </a14:m>
                <a:endParaRPr lang="ar-AE" sz="13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6D7E4F-50EA-9AEB-15C3-C81CC9686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219200"/>
                <a:ext cx="7086600" cy="3545971"/>
              </a:xfrm>
              <a:prstGeom prst="rect">
                <a:avLst/>
              </a:prstGeom>
              <a:blipFill>
                <a:blip r:embed="rId3"/>
                <a:stretch>
                  <a:fillRect t="-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766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68C91-2658-7D10-FCBF-137BFBBD6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745446-C1C7-4CF9-9B68-EF00E91C2539}"/>
              </a:ext>
            </a:extLst>
          </p:cNvPr>
          <p:cNvSpPr/>
          <p:nvPr/>
        </p:nvSpPr>
        <p:spPr>
          <a:xfrm>
            <a:off x="457200" y="351252"/>
            <a:ext cx="342855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Magnitude Scales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5F6613B-B218-BAC2-95DA-AC696D831D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651013"/>
              </p:ext>
            </p:extLst>
          </p:nvPr>
        </p:nvGraphicFramePr>
        <p:xfrm>
          <a:off x="685800" y="1143000"/>
          <a:ext cx="3962400" cy="3520440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2556409178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674192914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Magnitude Mw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Engineering significance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730963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50" dirty="0"/>
                        <a:t>Noticeable shaking of windows and dishes. Small objects may move. Minor damage very rare.</a:t>
                      </a:r>
                      <a:endParaRPr lang="en-US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3991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Threshold where structural damage begins to appear in vulnerable buildings. </a:t>
                      </a:r>
                      <a:r>
                        <a:rPr lang="en-US" sz="1250" dirty="0"/>
                        <a:t>Cracks in plaster.</a:t>
                      </a:r>
                      <a:endParaRPr lang="en-US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12007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Significant urban damage possible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999032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Regional structural failures likely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159467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Large-scale infrastructure disruption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360531"/>
                  </a:ext>
                </a:extLst>
              </a:tr>
            </a:tbl>
          </a:graphicData>
        </a:graphic>
      </p:graphicFrame>
      <p:pic>
        <p:nvPicPr>
          <p:cNvPr id="2053" name="Picture 5" descr="Understanding the Earthquake Magnitude Scale • AK Preparedness">
            <a:extLst>
              <a:ext uri="{FF2B5EF4-FFF2-40B4-BE49-F238E27FC236}">
                <a16:creationId xmlns:a16="http://schemas.microsoft.com/office/drawing/2014/main" id="{EF091F67-B874-CC36-A319-A359C220A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939" y="1143001"/>
            <a:ext cx="3005349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02F4D6-7192-799F-DBC3-209C9364A784}"/>
              </a:ext>
            </a:extLst>
          </p:cNvPr>
          <p:cNvSpPr txBox="1"/>
          <p:nvPr/>
        </p:nvSpPr>
        <p:spPr>
          <a:xfrm>
            <a:off x="2514600" y="5562600"/>
            <a:ext cx="571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https://akpreparedness.com/understanding-the-earthquake-magnitude-scale/</a:t>
            </a:r>
          </a:p>
        </p:txBody>
      </p:sp>
    </p:spTree>
    <p:extLst>
      <p:ext uri="{BB962C8B-B14F-4D97-AF65-F5344CB8AC3E}">
        <p14:creationId xmlns:p14="http://schemas.microsoft.com/office/powerpoint/2010/main" val="460667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DAB70-FAAD-3746-8AF8-0EC4F0BD8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3B1CD4-7E9C-B159-C50E-E0C2A0AFA473}"/>
              </a:ext>
            </a:extLst>
          </p:cNvPr>
          <p:cNvSpPr/>
          <p:nvPr/>
        </p:nvSpPr>
        <p:spPr>
          <a:xfrm>
            <a:off x="457200" y="351252"/>
            <a:ext cx="342855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Magnitude Scales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7E28AB-C36E-8A10-C2BA-C8084593FEAD}"/>
              </a:ext>
            </a:extLst>
          </p:cNvPr>
          <p:cNvSpPr txBox="1"/>
          <p:nvPr/>
        </p:nvSpPr>
        <p:spPr>
          <a:xfrm>
            <a:off x="685800" y="4953000"/>
            <a:ext cx="76200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/>
              <a:t>Ground motion amplitude:  a one-unit increase in magnitude corresponds to about a 10× increase in recorded seismic wave amplitude on a seismograph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/>
              <a:t>Energy release: a one-unit increase in magnitude corresponds to about 32× more seismic energy released at the source</a:t>
            </a:r>
            <a:br>
              <a:rPr lang="en-US" sz="1300" dirty="0"/>
            </a:br>
            <a:endParaRPr lang="en-US" sz="13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100" dirty="0"/>
              <a:t>https://geovera.com/2023/04/27/history-richter-scale/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BC681-ACAC-43DC-B39A-154C85A21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14400"/>
            <a:ext cx="5390354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06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4EF84-A13C-651E-9068-31305DE5F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E2572D-90BC-B106-0619-0CA83DD7F620}"/>
              </a:ext>
            </a:extLst>
          </p:cNvPr>
          <p:cNvSpPr/>
          <p:nvPr/>
        </p:nvSpPr>
        <p:spPr>
          <a:xfrm>
            <a:off x="381000" y="1524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b="1" dirty="0">
                <a:solidFill>
                  <a:srgbClr val="006699"/>
                </a:solidFill>
              </a:rPr>
              <a:t>Modified Mercalli Intensity – Human Reports</a:t>
            </a:r>
            <a:endParaRPr lang="en-US" b="1" dirty="0">
              <a:solidFill>
                <a:srgbClr val="006699"/>
              </a:solidFill>
              <a:cs typeface="Arial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38CCFD8-4E3D-3EC0-F636-E947BCA35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322464"/>
              </p:ext>
            </p:extLst>
          </p:nvPr>
        </p:nvGraphicFramePr>
        <p:xfrm>
          <a:off x="402771" y="1193800"/>
          <a:ext cx="8153400" cy="4499550"/>
        </p:xfrm>
        <a:graphic>
          <a:graphicData uri="http://schemas.openxmlformats.org/drawingml/2006/table">
            <a:tbl>
              <a:tblPr/>
              <a:tblGrid>
                <a:gridCol w="816429">
                  <a:extLst>
                    <a:ext uri="{9D8B030D-6E8A-4147-A177-3AD203B41FA5}">
                      <a16:colId xmlns:a16="http://schemas.microsoft.com/office/drawing/2014/main" val="4973494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92946018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800478823"/>
                    </a:ext>
                  </a:extLst>
                </a:gridCol>
                <a:gridCol w="1981581">
                  <a:extLst>
                    <a:ext uri="{9D8B030D-6E8A-4147-A177-3AD203B41FA5}">
                      <a16:colId xmlns:a16="http://schemas.microsoft.com/office/drawing/2014/main" val="2891494442"/>
                    </a:ext>
                  </a:extLst>
                </a:gridCol>
                <a:gridCol w="2002590">
                  <a:extLst>
                    <a:ext uri="{9D8B030D-6E8A-4147-A177-3AD203B41FA5}">
                      <a16:colId xmlns:a16="http://schemas.microsoft.com/office/drawing/2014/main" val="1662726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CIIM Intensity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People's Reaction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Furnishings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Built Environment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Natural Environment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481395"/>
                  </a:ext>
                </a:extLst>
              </a:tr>
              <a:tr h="43395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Not felt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Changes in level and clarity of well water are occasionally associated with great earthquakes at distances beyond which the earthquakes felt by people.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075904"/>
                  </a:ext>
                </a:extLst>
              </a:tr>
              <a:tr h="4285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II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F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Felt by a few.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F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Delicately suspended objects may swing.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F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F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567807"/>
                  </a:ext>
                </a:extLst>
              </a:tr>
              <a:tr h="4285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III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C0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Felt by several; vibration like passing of truck.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C0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Hanging objects may swing appreciably.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C0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C0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C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981367"/>
                  </a:ext>
                </a:extLst>
              </a:tr>
              <a:tr h="4285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IV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B8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Felt by many; sensation like heavy body striking building.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B8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Dishes rattle.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B8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Walls creak; window rattle.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B8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B8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522050"/>
                  </a:ext>
                </a:extLst>
              </a:tr>
              <a:tr h="4285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B8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Felt by nearly all; frightens a few.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B8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Pictures swing out of place; small objects move; a few objects fall from shelves within the community.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B8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few instances of cracked plaster and cracked windows with the community.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B8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Trees and bushes shaken noticeably.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B8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623330"/>
                  </a:ext>
                </a:extLst>
              </a:tr>
              <a:tr h="4285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C83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Frightens many; people move unsteadily.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C83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Many objects fall from shelves.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C83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few instances of fallen plaster, broken windows, and damaged chimneys within the community.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C83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Some fall of tree limbs and tops, isolated rockfalls and landslides, and isolated liquefaction.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C8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134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741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A0AB6-5814-BD34-557E-9DAAF4142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A716C5-7120-0FB0-6909-CBA8ADA97F03}"/>
              </a:ext>
            </a:extLst>
          </p:cNvPr>
          <p:cNvSpPr/>
          <p:nvPr/>
        </p:nvSpPr>
        <p:spPr>
          <a:xfrm>
            <a:off x="381000" y="1524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b="1" dirty="0">
                <a:solidFill>
                  <a:srgbClr val="006699"/>
                </a:solidFill>
              </a:rPr>
              <a:t>Modified Mercalli Intensity – Human Reports</a:t>
            </a:r>
            <a:endParaRPr lang="en-US" b="1" dirty="0">
              <a:solidFill>
                <a:srgbClr val="006699"/>
              </a:solidFill>
              <a:cs typeface="Arial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69060B9-9AFE-DCD0-0C89-21598132AE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132990"/>
              </p:ext>
            </p:extLst>
          </p:nvPr>
        </p:nvGraphicFramePr>
        <p:xfrm>
          <a:off x="495300" y="1676400"/>
          <a:ext cx="8153400" cy="3977640"/>
        </p:xfrm>
        <a:graphic>
          <a:graphicData uri="http://schemas.openxmlformats.org/drawingml/2006/table">
            <a:tbl>
              <a:tblPr/>
              <a:tblGrid>
                <a:gridCol w="1045029">
                  <a:extLst>
                    <a:ext uri="{9D8B030D-6E8A-4147-A177-3AD203B41FA5}">
                      <a16:colId xmlns:a16="http://schemas.microsoft.com/office/drawing/2014/main" val="49734943"/>
                    </a:ext>
                  </a:extLst>
                </a:gridCol>
                <a:gridCol w="969480">
                  <a:extLst>
                    <a:ext uri="{9D8B030D-6E8A-4147-A177-3AD203B41FA5}">
                      <a16:colId xmlns:a16="http://schemas.microsoft.com/office/drawing/2014/main" val="1929460185"/>
                    </a:ext>
                  </a:extLst>
                </a:gridCol>
                <a:gridCol w="1633064">
                  <a:extLst>
                    <a:ext uri="{9D8B030D-6E8A-4147-A177-3AD203B41FA5}">
                      <a16:colId xmlns:a16="http://schemas.microsoft.com/office/drawing/2014/main" val="1800478823"/>
                    </a:ext>
                  </a:extLst>
                </a:gridCol>
                <a:gridCol w="2503237">
                  <a:extLst>
                    <a:ext uri="{9D8B030D-6E8A-4147-A177-3AD203B41FA5}">
                      <a16:colId xmlns:a16="http://schemas.microsoft.com/office/drawing/2014/main" val="2891494442"/>
                    </a:ext>
                  </a:extLst>
                </a:gridCol>
                <a:gridCol w="2002590">
                  <a:extLst>
                    <a:ext uri="{9D8B030D-6E8A-4147-A177-3AD203B41FA5}">
                      <a16:colId xmlns:a16="http://schemas.microsoft.com/office/drawing/2014/main" val="1662726226"/>
                    </a:ext>
                  </a:extLst>
                </a:gridCol>
              </a:tblGrid>
              <a:tr h="15309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CIIM Intensity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People's Reaction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Furnishings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Built Environment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Natural Environment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481395"/>
                  </a:ext>
                </a:extLst>
              </a:tr>
              <a:tr h="43395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VII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9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Frightens most; some lose balance.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9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Heavy furniture overturned.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9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Damage negligible in buildings of good design and construction, but considerable in some poorly built or badly designed structures; weak chimneys broken at roof line, fall of unbraced parapets.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9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Tree damage, rockfalls, landslides, and liquefaction are more severe and widespread with increasing intensity.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90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245931"/>
                  </a:ext>
                </a:extLst>
              </a:tr>
              <a:tr h="4285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VIII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Many find it difficult to stand.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Very heavy furniture moves conspicuously.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Damage slight in buildings designed to be earthquake resistant, but severe in some poorly built structures. Widespread fall of chimneys and monuments.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0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45650"/>
                  </a:ext>
                </a:extLst>
              </a:tr>
              <a:tr h="4285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2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Some forcibly thrown to the ground.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2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2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Damage considerable in some buildings designed to be earthquake resistant; buildings shift off foundations if not bolted to them.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2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20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59284"/>
                  </a:ext>
                </a:extLst>
              </a:tr>
              <a:tr h="4285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1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1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1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Most ordinary masonry structures collapse; damage moderate to severe in many buildings designed to be earthquake resistant.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1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10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644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1872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48B22-A0FF-2FD8-6B1D-AFEF62D2F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B139CF-20F2-D82C-4E0D-7E132A78D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6581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10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84436-2D7C-7A66-F094-BB623CB61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91D42E7D-129B-1488-FAB2-E8A4AFF7F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57101" indent="-214270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57078" indent="-171416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199910" indent="-171416">
              <a:spcBef>
                <a:spcPct val="20000"/>
              </a:spcBef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1542742" indent="-171416">
              <a:spcBef>
                <a:spcPct val="20000"/>
              </a:spcBef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1885573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228405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2571236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2914067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685663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05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685663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</a:t>
            </a:fld>
            <a:endParaRPr kumimoji="0" lang="en-US" altLang="en-US" sz="105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llustration of Poseidon, Greek god of the sea, causing an earthquake with his trident">
            <a:extLst>
              <a:ext uri="{FF2B5EF4-FFF2-40B4-BE49-F238E27FC236}">
                <a16:creationId xmlns:a16="http://schemas.microsoft.com/office/drawing/2014/main" id="{8F0C6D91-5D18-61C9-A2E4-402B45DED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5943600" cy="339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6A03A5-1651-F0CE-5DE2-CADAC7CE924C}"/>
              </a:ext>
            </a:extLst>
          </p:cNvPr>
          <p:cNvSpPr/>
          <p:nvPr/>
        </p:nvSpPr>
        <p:spPr>
          <a:xfrm>
            <a:off x="457200" y="351252"/>
            <a:ext cx="342855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Poseidon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516E11-7A34-BE61-BCA5-042231A5133D}"/>
              </a:ext>
            </a:extLst>
          </p:cNvPr>
          <p:cNvSpPr txBox="1"/>
          <p:nvPr/>
        </p:nvSpPr>
        <p:spPr>
          <a:xfrm>
            <a:off x="1447800" y="5209693"/>
            <a:ext cx="6096000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/>
              <a:t>Ancient Greeks believed that Poseidon triggered earthquakes by striking the ground or the seabed with his trident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/>
              <a:t>https://paleothea.com/gods-and-goddesses/greek-myths-on-natural-disasters/</a:t>
            </a:r>
          </a:p>
        </p:txBody>
      </p:sp>
    </p:spTree>
    <p:extLst>
      <p:ext uri="{BB962C8B-B14F-4D97-AF65-F5344CB8AC3E}">
        <p14:creationId xmlns:p14="http://schemas.microsoft.com/office/powerpoint/2010/main" val="1226235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>
          <a:extLst>
            <a:ext uri="{FF2B5EF4-FFF2-40B4-BE49-F238E27FC236}">
              <a16:creationId xmlns:a16="http://schemas.microsoft.com/office/drawing/2014/main" id="{0E2FC3C3-A757-A146-0D18-DD7D7A83E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5">
            <a:extLst>
              <a:ext uri="{FF2B5EF4-FFF2-40B4-BE49-F238E27FC236}">
                <a16:creationId xmlns:a16="http://schemas.microsoft.com/office/drawing/2014/main" id="{AE702EB7-FC24-7CF2-F4CD-F0BD2E152B97}"/>
              </a:ext>
            </a:extLst>
          </p:cNvPr>
          <p:cNvSpPr txBox="1"/>
          <p:nvPr/>
        </p:nvSpPr>
        <p:spPr>
          <a:xfrm>
            <a:off x="6248400" y="457200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D5E489-4EBD-A8B2-B16B-A356C35B088F}"/>
              </a:ext>
            </a:extLst>
          </p:cNvPr>
          <p:cNvSpPr txBox="1"/>
          <p:nvPr/>
        </p:nvSpPr>
        <p:spPr>
          <a:xfrm>
            <a:off x="228600" y="418449"/>
            <a:ext cx="386957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en-US" sz="1650" b="1" dirty="0">
                <a:solidFill>
                  <a:srgbClr val="006699"/>
                </a:solidFill>
                <a:latin typeface="Barlow" panose="00000500000000000000" pitchFamily="2" charset="0"/>
                <a:cs typeface="Arial" pitchFamily="34" charset="0"/>
              </a:rPr>
              <a:t>Children’s Song Lyrics</a:t>
            </a:r>
            <a:endParaRPr lang="en-US" sz="1650" b="1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pic>
        <p:nvPicPr>
          <p:cNvPr id="2050" name="Picture 2" descr="the wise man built his house upon the rock lyrics">
            <a:extLst>
              <a:ext uri="{FF2B5EF4-FFF2-40B4-BE49-F238E27FC236}">
                <a16:creationId xmlns:a16="http://schemas.microsoft.com/office/drawing/2014/main" id="{2D0794FB-D05A-977B-8F98-A7BEE28FF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423" y="1340985"/>
            <a:ext cx="5602178" cy="31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1B254D-1B47-B389-8FC6-C08E3C1F41EF}"/>
              </a:ext>
            </a:extLst>
          </p:cNvPr>
          <p:cNvSpPr txBox="1"/>
          <p:nvPr/>
        </p:nvSpPr>
        <p:spPr>
          <a:xfrm>
            <a:off x="1143000" y="4916850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Bedrock is generally one of the best foundation conditions for earthquake resistance because it minimizes seismic wave amplification</a:t>
            </a:r>
          </a:p>
          <a:p>
            <a:pPr marL="171450" indent="-1714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has high shear wave velocity &amp; stiffness which results in low strain amplification</a:t>
            </a:r>
          </a:p>
          <a:p>
            <a:pPr marL="171450" indent="-1714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https://www.gigwise.com/childrens-song-the-wise-man-and-the-foolish-man-lyrics/</a:t>
            </a:r>
          </a:p>
        </p:txBody>
      </p:sp>
    </p:spTree>
    <p:extLst>
      <p:ext uri="{BB962C8B-B14F-4D97-AF65-F5344CB8AC3E}">
        <p14:creationId xmlns:p14="http://schemas.microsoft.com/office/powerpoint/2010/main" val="838444996"/>
      </p:ext>
    </p:extLst>
  </p:cSld>
  <p:clrMapOvr>
    <a:masterClrMapping/>
  </p:clrMapOvr>
  <p:transition spd="slow" advTm="1227576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echanical device&#10;&#10;AI-generated content may be incorrect.">
            <a:extLst>
              <a:ext uri="{FF2B5EF4-FFF2-40B4-BE49-F238E27FC236}">
                <a16:creationId xmlns:a16="http://schemas.microsoft.com/office/drawing/2014/main" id="{A87E296C-C905-4839-7514-0A2764B6E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33" y="2528834"/>
            <a:ext cx="1600200" cy="2400300"/>
          </a:xfrm>
          <a:prstGeom prst="rect">
            <a:avLst/>
          </a:prstGeom>
        </p:spPr>
      </p:pic>
      <p:pic>
        <p:nvPicPr>
          <p:cNvPr id="7" name="Picture 6" descr="A water tower with a blue ball&#10;&#10;AI-generated content may be incorrect.">
            <a:extLst>
              <a:ext uri="{FF2B5EF4-FFF2-40B4-BE49-F238E27FC236}">
                <a16:creationId xmlns:a16="http://schemas.microsoft.com/office/drawing/2014/main" id="{87D08211-FEC3-DF7A-DCC1-C7C1DB6F9C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91297"/>
            <a:ext cx="1245549" cy="221430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6183C57-4DF8-BAF6-68D5-8BE86C6D6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758" y="670453"/>
            <a:ext cx="1407642" cy="176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5FCE1B1-1A87-8C6C-8C23-DB7FF1AB0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127" y="3048000"/>
            <a:ext cx="1222565" cy="231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tall metal tower with a blue sky&#10;&#10;AI-generated content may be incorrect.">
            <a:extLst>
              <a:ext uri="{FF2B5EF4-FFF2-40B4-BE49-F238E27FC236}">
                <a16:creationId xmlns:a16="http://schemas.microsoft.com/office/drawing/2014/main" id="{04B2B7F2-E91C-A845-7FEB-BCB01958E7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" y="2971800"/>
            <a:ext cx="1233394" cy="2706919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44453A3-20BE-7FD2-B41A-10FAF20D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380" y="283633"/>
            <a:ext cx="1473230" cy="221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eismic Retrofitting Techniques for Structurally-Sound Bridges">
            <a:extLst>
              <a:ext uri="{FF2B5EF4-FFF2-40B4-BE49-F238E27FC236}">
                <a16:creationId xmlns:a16="http://schemas.microsoft.com/office/drawing/2014/main" id="{74447959-C616-81D6-1A5E-253B47BD0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624" y="5105399"/>
            <a:ext cx="2872251" cy="140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5E459A-97B9-4951-DEC1-4B3BFCB8C5DA}"/>
              </a:ext>
            </a:extLst>
          </p:cNvPr>
          <p:cNvCxnSpPr/>
          <p:nvPr/>
        </p:nvCxnSpPr>
        <p:spPr>
          <a:xfrm flipH="1" flipV="1">
            <a:off x="2667000" y="2605606"/>
            <a:ext cx="1055380" cy="442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C6D3E26-E352-A5BC-AAB3-9E01C7851314}"/>
              </a:ext>
            </a:extLst>
          </p:cNvPr>
          <p:cNvCxnSpPr>
            <a:cxnSpLocks/>
          </p:cNvCxnSpPr>
          <p:nvPr/>
        </p:nvCxnSpPr>
        <p:spPr>
          <a:xfrm flipH="1">
            <a:off x="2761158" y="3878204"/>
            <a:ext cx="672358" cy="396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071901-1650-0A4D-E921-D2647D62D54A}"/>
              </a:ext>
            </a:extLst>
          </p:cNvPr>
          <p:cNvCxnSpPr>
            <a:cxnSpLocks/>
          </p:cNvCxnSpPr>
          <p:nvPr/>
        </p:nvCxnSpPr>
        <p:spPr>
          <a:xfrm flipH="1">
            <a:off x="4354682" y="4622257"/>
            <a:ext cx="91956" cy="337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AE2902-B5FE-C7A4-4CFC-68AFAC60FB5C}"/>
              </a:ext>
            </a:extLst>
          </p:cNvPr>
          <p:cNvCxnSpPr>
            <a:cxnSpLocks/>
          </p:cNvCxnSpPr>
          <p:nvPr/>
        </p:nvCxnSpPr>
        <p:spPr>
          <a:xfrm flipV="1">
            <a:off x="5608053" y="3810000"/>
            <a:ext cx="945147" cy="197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E98CF1-560E-C6A1-204F-DFE125B0F4CB}"/>
              </a:ext>
            </a:extLst>
          </p:cNvPr>
          <p:cNvCxnSpPr>
            <a:cxnSpLocks/>
          </p:cNvCxnSpPr>
          <p:nvPr/>
        </p:nvCxnSpPr>
        <p:spPr>
          <a:xfrm flipV="1">
            <a:off x="5592700" y="2438452"/>
            <a:ext cx="808100" cy="693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4F0FD55-3883-1F11-43FE-8493C5076AE9}"/>
              </a:ext>
            </a:extLst>
          </p:cNvPr>
          <p:cNvCxnSpPr>
            <a:cxnSpLocks/>
          </p:cNvCxnSpPr>
          <p:nvPr/>
        </p:nvCxnSpPr>
        <p:spPr>
          <a:xfrm flipH="1" flipV="1">
            <a:off x="4087897" y="2605606"/>
            <a:ext cx="103103" cy="179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194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F8779-DFB2-C3BA-83DD-C174254F9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echanical device&#10;&#10;AI-generated content may be incorrect.">
            <a:extLst>
              <a:ext uri="{FF2B5EF4-FFF2-40B4-BE49-F238E27FC236}">
                <a16:creationId xmlns:a16="http://schemas.microsoft.com/office/drawing/2014/main" id="{83D2A228-2A55-DC19-8CB1-268C5FC903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50" y="1584877"/>
            <a:ext cx="1600200" cy="24003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C4C4149-FF51-C855-61E4-B59A468A6C74}"/>
              </a:ext>
            </a:extLst>
          </p:cNvPr>
          <p:cNvCxnSpPr/>
          <p:nvPr/>
        </p:nvCxnSpPr>
        <p:spPr>
          <a:xfrm flipH="1" flipV="1">
            <a:off x="2667000" y="2605606"/>
            <a:ext cx="1055380" cy="442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27DC3B4-856F-FD82-7B7C-E86ABD2A40C6}"/>
              </a:ext>
            </a:extLst>
          </p:cNvPr>
          <p:cNvCxnSpPr>
            <a:cxnSpLocks/>
          </p:cNvCxnSpPr>
          <p:nvPr/>
        </p:nvCxnSpPr>
        <p:spPr>
          <a:xfrm flipH="1">
            <a:off x="2761158" y="3878204"/>
            <a:ext cx="672358" cy="396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1E51400-7FC6-4A92-5F14-AE819BAABE98}"/>
              </a:ext>
            </a:extLst>
          </p:cNvPr>
          <p:cNvCxnSpPr>
            <a:cxnSpLocks/>
          </p:cNvCxnSpPr>
          <p:nvPr/>
        </p:nvCxnSpPr>
        <p:spPr>
          <a:xfrm flipH="1">
            <a:off x="4354682" y="4622257"/>
            <a:ext cx="91956" cy="337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DC617A-681C-DB4D-AAB9-539E83B8B221}"/>
              </a:ext>
            </a:extLst>
          </p:cNvPr>
          <p:cNvCxnSpPr>
            <a:cxnSpLocks/>
          </p:cNvCxnSpPr>
          <p:nvPr/>
        </p:nvCxnSpPr>
        <p:spPr>
          <a:xfrm flipV="1">
            <a:off x="5608053" y="3810000"/>
            <a:ext cx="945147" cy="197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6FC5C3-C31A-0F12-D62F-48629EF2CDD2}"/>
              </a:ext>
            </a:extLst>
          </p:cNvPr>
          <p:cNvCxnSpPr>
            <a:cxnSpLocks/>
          </p:cNvCxnSpPr>
          <p:nvPr/>
        </p:nvCxnSpPr>
        <p:spPr>
          <a:xfrm flipV="1">
            <a:off x="5592700" y="2438452"/>
            <a:ext cx="808100" cy="693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E74D68F-378F-8A74-F08C-03C446789DD6}"/>
              </a:ext>
            </a:extLst>
          </p:cNvPr>
          <p:cNvCxnSpPr>
            <a:cxnSpLocks/>
          </p:cNvCxnSpPr>
          <p:nvPr/>
        </p:nvCxnSpPr>
        <p:spPr>
          <a:xfrm flipH="1" flipV="1">
            <a:off x="4087897" y="2605606"/>
            <a:ext cx="103103" cy="179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199;p24">
            <a:extLst>
              <a:ext uri="{FF2B5EF4-FFF2-40B4-BE49-F238E27FC236}">
                <a16:creationId xmlns:a16="http://schemas.microsoft.com/office/drawing/2014/main" id="{E6E88251-EFA6-8DFD-5940-DF41C0693C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508234"/>
            <a:ext cx="4873748" cy="61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006699"/>
                </a:solidFill>
                <a:latin typeface="+mn-lt"/>
                <a:ea typeface="Helvetica Neue"/>
              </a:rPr>
              <a:t> </a:t>
            </a:r>
            <a:r>
              <a:rPr lang="en-US" sz="2000" dirty="0">
                <a:solidFill>
                  <a:srgbClr val="006699"/>
                </a:solidFill>
                <a:latin typeface="+mn-lt"/>
                <a:ea typeface="Helvetica Neue"/>
              </a:rPr>
              <a:t>Resonance</a:t>
            </a:r>
            <a:r>
              <a:rPr lang="en-US" sz="2000" b="1" i="0" u="none" dirty="0">
                <a:solidFill>
                  <a:srgbClr val="006699"/>
                </a:solidFill>
                <a:latin typeface="+mn-lt"/>
                <a:ea typeface="Helvetica Neue"/>
                <a:cs typeface="Helvetica Neue"/>
                <a:sym typeface="Helvetica Neue"/>
              </a:rPr>
              <a:t> </a:t>
            </a:r>
            <a:endParaRPr sz="2000" b="1" dirty="0">
              <a:solidFill>
                <a:srgbClr val="006699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55BBF7-C18F-0650-54D5-811A43319339}"/>
                  </a:ext>
                </a:extLst>
              </p:cNvPr>
              <p:cNvSpPr txBox="1"/>
              <p:nvPr/>
            </p:nvSpPr>
            <p:spPr>
              <a:xfrm>
                <a:off x="2971800" y="843572"/>
                <a:ext cx="5273391" cy="5222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natural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</a:p>
              <a:p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400" dirty="0"/>
              </a:p>
              <a:p>
                <a:endParaRPr lang="en-US" sz="1400" dirty="0"/>
              </a:p>
              <a:p>
                <a:endParaRPr lang="en-US" sz="1400" dirty="0"/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period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is </a:t>
                </a:r>
              </a:p>
              <a:p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b="1" dirty="0"/>
              </a:p>
              <a:p>
                <a:endParaRPr lang="en-US" sz="1400" dirty="0"/>
              </a:p>
              <a:p>
                <a:endParaRPr lang="en-US" sz="1400" dirty="0"/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Resonant dynamic amplification occurs when the excitation frequency is at or near the structure’s natural frequency</a:t>
                </a: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Or equivalently when the excitation period is near the structure’s period</a:t>
                </a: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Resonance between ground motion and structural frequency drives earthquake damage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55BBF7-C18F-0650-54D5-811A43319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843572"/>
                <a:ext cx="5273391" cy="5222392"/>
              </a:xfrm>
              <a:prstGeom prst="rect">
                <a:avLst/>
              </a:prstGeom>
              <a:blipFill>
                <a:blip r:embed="rId4"/>
                <a:stretch>
                  <a:fillRect t="-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15A8A1A-7005-860B-4F59-40B72D8FD8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421306"/>
              </p:ext>
            </p:extLst>
          </p:nvPr>
        </p:nvGraphicFramePr>
        <p:xfrm>
          <a:off x="352698" y="4429042"/>
          <a:ext cx="2181951" cy="990591"/>
        </p:xfrm>
        <a:graphic>
          <a:graphicData uri="http://schemas.openxmlformats.org/drawingml/2006/table">
            <a:tbl>
              <a:tblPr/>
              <a:tblGrid>
                <a:gridCol w="409302">
                  <a:extLst>
                    <a:ext uri="{9D8B030D-6E8A-4147-A177-3AD203B41FA5}">
                      <a16:colId xmlns:a16="http://schemas.microsoft.com/office/drawing/2014/main" val="3507960760"/>
                    </a:ext>
                  </a:extLst>
                </a:gridCol>
                <a:gridCol w="1045332">
                  <a:extLst>
                    <a:ext uri="{9D8B030D-6E8A-4147-A177-3AD203B41FA5}">
                      <a16:colId xmlns:a16="http://schemas.microsoft.com/office/drawing/2014/main" val="4117415819"/>
                    </a:ext>
                  </a:extLst>
                </a:gridCol>
                <a:gridCol w="727317">
                  <a:extLst>
                    <a:ext uri="{9D8B030D-6E8A-4147-A177-3AD203B41FA5}">
                      <a16:colId xmlns:a16="http://schemas.microsoft.com/office/drawing/2014/main" val="1778478931"/>
                    </a:ext>
                  </a:extLst>
                </a:gridCol>
              </a:tblGrid>
              <a:tr h="33019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= mass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1596111"/>
                  </a:ext>
                </a:extLst>
              </a:tr>
              <a:tr h="33019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= damping coefficient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508553"/>
                  </a:ext>
                </a:extLst>
              </a:tr>
              <a:tr h="33019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k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= stiffness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804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953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329F4-701F-2DEB-81D6-5CDAB8196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D328D8-7130-9045-07D0-73EBF4BDBE57}"/>
              </a:ext>
            </a:extLst>
          </p:cNvPr>
          <p:cNvCxnSpPr/>
          <p:nvPr/>
        </p:nvCxnSpPr>
        <p:spPr>
          <a:xfrm flipH="1" flipV="1">
            <a:off x="2667000" y="2605606"/>
            <a:ext cx="1055380" cy="442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7CF8786-A2AC-9AB5-E397-503E712BAF34}"/>
              </a:ext>
            </a:extLst>
          </p:cNvPr>
          <p:cNvCxnSpPr>
            <a:cxnSpLocks/>
          </p:cNvCxnSpPr>
          <p:nvPr/>
        </p:nvCxnSpPr>
        <p:spPr>
          <a:xfrm flipH="1">
            <a:off x="2761158" y="3878204"/>
            <a:ext cx="672358" cy="396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6C838DD-4968-F872-80C4-44A553AD9BB1}"/>
              </a:ext>
            </a:extLst>
          </p:cNvPr>
          <p:cNvCxnSpPr>
            <a:cxnSpLocks/>
          </p:cNvCxnSpPr>
          <p:nvPr/>
        </p:nvCxnSpPr>
        <p:spPr>
          <a:xfrm flipH="1">
            <a:off x="4354682" y="4622257"/>
            <a:ext cx="91956" cy="337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BC378E1-D981-F3D5-46C7-804A78526109}"/>
              </a:ext>
            </a:extLst>
          </p:cNvPr>
          <p:cNvCxnSpPr>
            <a:cxnSpLocks/>
          </p:cNvCxnSpPr>
          <p:nvPr/>
        </p:nvCxnSpPr>
        <p:spPr>
          <a:xfrm flipV="1">
            <a:off x="5608053" y="3810000"/>
            <a:ext cx="945147" cy="197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6728DAC-FFED-76DC-0C8F-755AB6876D20}"/>
              </a:ext>
            </a:extLst>
          </p:cNvPr>
          <p:cNvCxnSpPr>
            <a:cxnSpLocks/>
          </p:cNvCxnSpPr>
          <p:nvPr/>
        </p:nvCxnSpPr>
        <p:spPr>
          <a:xfrm flipV="1">
            <a:off x="5592700" y="2438452"/>
            <a:ext cx="808100" cy="693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0E99CB-69AF-DE81-DAB4-9BC26E43932E}"/>
              </a:ext>
            </a:extLst>
          </p:cNvPr>
          <p:cNvCxnSpPr>
            <a:cxnSpLocks/>
          </p:cNvCxnSpPr>
          <p:nvPr/>
        </p:nvCxnSpPr>
        <p:spPr>
          <a:xfrm flipH="1" flipV="1">
            <a:off x="4087897" y="2605606"/>
            <a:ext cx="103103" cy="179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DDC84A0-96C0-16A2-A708-4E175DC20F23}"/>
              </a:ext>
            </a:extLst>
          </p:cNvPr>
          <p:cNvSpPr txBox="1"/>
          <p:nvPr/>
        </p:nvSpPr>
        <p:spPr>
          <a:xfrm>
            <a:off x="948022" y="422208"/>
            <a:ext cx="2209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33E3BE-D8C1-D09C-6BCB-1F064CCCA463}"/>
              </a:ext>
            </a:extLst>
          </p:cNvPr>
          <p:cNvSpPr txBox="1"/>
          <p:nvPr/>
        </p:nvSpPr>
        <p:spPr>
          <a:xfrm>
            <a:off x="5306822" y="500488"/>
            <a:ext cx="2209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Buildings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A5F310A-BD8F-A133-997A-4446417FE7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102910"/>
              </p:ext>
            </p:extLst>
          </p:nvPr>
        </p:nvGraphicFramePr>
        <p:xfrm>
          <a:off x="647204" y="1005348"/>
          <a:ext cx="3075176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7588">
                  <a:extLst>
                    <a:ext uri="{9D8B030D-6E8A-4147-A177-3AD203B41FA5}">
                      <a16:colId xmlns:a16="http://schemas.microsoft.com/office/drawing/2014/main" val="2482305007"/>
                    </a:ext>
                  </a:extLst>
                </a:gridCol>
                <a:gridCol w="1537588">
                  <a:extLst>
                    <a:ext uri="{9D8B030D-6E8A-4147-A177-3AD203B41FA5}">
                      <a16:colId xmlns:a16="http://schemas.microsoft.com/office/drawing/2014/main" val="4240911632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Soil Condition</a:t>
                      </a:r>
                      <a:endParaRPr lang="en-US" sz="12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Typical Amplified Frequency</a:t>
                      </a:r>
                      <a:endParaRPr lang="en-US" sz="12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7232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Soft soil basins</a:t>
                      </a:r>
                      <a:endParaRPr lang="en-US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1–2 Hz</a:t>
                      </a:r>
                      <a:endParaRPr lang="en-US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621588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Medium soil deposits</a:t>
                      </a:r>
                      <a:endParaRPr lang="en-US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2–4 Hz</a:t>
                      </a:r>
                      <a:endParaRPr lang="en-US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115562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Stiff soil</a:t>
                      </a:r>
                      <a:endParaRPr lang="en-US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4–8 Hz</a:t>
                      </a:r>
                      <a:endParaRPr lang="en-US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9812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Hard rock</a:t>
                      </a:r>
                      <a:endParaRPr lang="en-US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little amplification</a:t>
                      </a:r>
                      <a:endParaRPr lang="en-US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4185267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EAA41089-59DB-0EA6-788C-B6C74EAA0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239538"/>
              </p:ext>
            </p:extLst>
          </p:nvPr>
        </p:nvGraphicFramePr>
        <p:xfrm>
          <a:off x="4803056" y="1025013"/>
          <a:ext cx="3877251" cy="5186122"/>
        </p:xfrm>
        <a:graphic>
          <a:graphicData uri="http://schemas.openxmlformats.org/drawingml/2006/table">
            <a:tbl>
              <a:tblPr/>
              <a:tblGrid>
                <a:gridCol w="1979718">
                  <a:extLst>
                    <a:ext uri="{9D8B030D-6E8A-4147-A177-3AD203B41FA5}">
                      <a16:colId xmlns:a16="http://schemas.microsoft.com/office/drawing/2014/main" val="2033379700"/>
                    </a:ext>
                  </a:extLst>
                </a:gridCol>
                <a:gridCol w="1897533">
                  <a:extLst>
                    <a:ext uri="{9D8B030D-6E8A-4147-A177-3AD203B41FA5}">
                      <a16:colId xmlns:a16="http://schemas.microsoft.com/office/drawing/2014/main" val="2469206500"/>
                    </a:ext>
                  </a:extLst>
                </a:gridCol>
              </a:tblGrid>
              <a:tr h="56422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Building Type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Natural Frequency (Hz)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8212365"/>
                  </a:ext>
                </a:extLst>
              </a:tr>
              <a:tr h="35553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1–2 Story Wood Frame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3.3 – 10</a:t>
                      </a:r>
                      <a:endParaRPr lang="en-US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4713875"/>
                  </a:ext>
                </a:extLst>
              </a:tr>
              <a:tr h="6094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Low-Rise Masonry </a:t>
                      </a:r>
                      <a:b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(2–3 story)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– 5 </a:t>
                      </a:r>
                      <a:endParaRPr lang="en-US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1595623"/>
                  </a:ext>
                </a:extLst>
              </a:tr>
              <a:tr h="6094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3–5 Story Steel Moment Frame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5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  - 2.5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8529595"/>
                  </a:ext>
                </a:extLst>
              </a:tr>
              <a:tr h="6094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5–10 Story RC Moment Frame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0.67 – 1.7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4481104"/>
                  </a:ext>
                </a:extLst>
              </a:tr>
              <a:tr h="6094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10–20 Story Steel Moment Frame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0.33 – 0.83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5430605"/>
                  </a:ext>
                </a:extLst>
              </a:tr>
              <a:tr h="6094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20–40 Story RC Shear Wall Building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0.18 – 0.40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5506504"/>
                  </a:ext>
                </a:extLst>
              </a:tr>
              <a:tr h="6094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Tall Flexible Steel Frame (40+ stories)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0.125 – 0.25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2282309"/>
                  </a:ext>
                </a:extLst>
              </a:tr>
              <a:tr h="6094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Industrial Steel Braced Frame (1–3 story)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1.7 - 5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2340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007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>
          <a:extLst>
            <a:ext uri="{FF2B5EF4-FFF2-40B4-BE49-F238E27FC236}">
              <a16:creationId xmlns:a16="http://schemas.microsoft.com/office/drawing/2014/main" id="{464932CE-335E-9618-9055-EF6112908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>
            <a:extLst>
              <a:ext uri="{FF2B5EF4-FFF2-40B4-BE49-F238E27FC236}">
                <a16:creationId xmlns:a16="http://schemas.microsoft.com/office/drawing/2014/main" id="{F0B153C6-B5C9-8069-3CFF-140C3AC8A6F4}"/>
              </a:ext>
            </a:extLst>
          </p:cNvPr>
          <p:cNvSpPr txBox="1"/>
          <p:nvPr/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dirty="0"/>
          </a:p>
        </p:txBody>
      </p:sp>
      <p:sp>
        <p:nvSpPr>
          <p:cNvPr id="199" name="Google Shape;199;p24">
            <a:extLst>
              <a:ext uri="{FF2B5EF4-FFF2-40B4-BE49-F238E27FC236}">
                <a16:creationId xmlns:a16="http://schemas.microsoft.com/office/drawing/2014/main" id="{E843ECB8-4027-AB6D-F2BA-BAB751784C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508234"/>
            <a:ext cx="4873748" cy="61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006699"/>
                </a:solidFill>
                <a:latin typeface="+mn-lt"/>
                <a:ea typeface="Helvetica Neue"/>
              </a:rPr>
              <a:t> Earthquake Engineering Metrics</a:t>
            </a:r>
            <a:r>
              <a:rPr lang="en-US" sz="2000" b="1" i="0" u="none" dirty="0">
                <a:solidFill>
                  <a:srgbClr val="006699"/>
                </a:solidFill>
                <a:latin typeface="+mn-lt"/>
                <a:ea typeface="Helvetica Neue"/>
                <a:cs typeface="Helvetica Neue"/>
                <a:sym typeface="Helvetica Neue"/>
              </a:rPr>
              <a:t> </a:t>
            </a:r>
            <a:endParaRPr sz="2000" b="1" dirty="0">
              <a:solidFill>
                <a:srgbClr val="006699"/>
              </a:solidFill>
              <a:latin typeface="+mn-lt"/>
            </a:endParaRPr>
          </a:p>
        </p:txBody>
      </p:sp>
      <p:sp>
        <p:nvSpPr>
          <p:cNvPr id="200" name="Google Shape;200;p24">
            <a:extLst>
              <a:ext uri="{FF2B5EF4-FFF2-40B4-BE49-F238E27FC236}">
                <a16:creationId xmlns:a16="http://schemas.microsoft.com/office/drawing/2014/main" id="{F92E3C1F-C357-CFD1-5BD1-75FA73BD5745}"/>
              </a:ext>
            </a:extLst>
          </p:cNvPr>
          <p:cNvSpPr txBox="1"/>
          <p:nvPr/>
        </p:nvSpPr>
        <p:spPr>
          <a:xfrm>
            <a:off x="6335712" y="404812"/>
            <a:ext cx="2130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Arial"/>
              <a:buNone/>
            </a:pPr>
            <a:r>
              <a:rPr lang="en-US" sz="2400" b="1" i="0" u="none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dirty="0"/>
          </a:p>
        </p:txBody>
      </p:sp>
      <p:cxnSp>
        <p:nvCxnSpPr>
          <p:cNvPr id="201" name="Google Shape;201;p24">
            <a:extLst>
              <a:ext uri="{FF2B5EF4-FFF2-40B4-BE49-F238E27FC236}">
                <a16:creationId xmlns:a16="http://schemas.microsoft.com/office/drawing/2014/main" id="{2A96410F-3110-4C2B-AAF5-8C0F366E49BE}"/>
              </a:ext>
            </a:extLst>
          </p:cNvPr>
          <p:cNvCxnSpPr/>
          <p:nvPr/>
        </p:nvCxnSpPr>
        <p:spPr>
          <a:xfrm>
            <a:off x="395287" y="1016000"/>
            <a:ext cx="81009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Google Shape;202;p24">
                <a:extLst>
                  <a:ext uri="{FF2B5EF4-FFF2-40B4-BE49-F238E27FC236}">
                    <a16:creationId xmlns:a16="http://schemas.microsoft.com/office/drawing/2014/main" id="{08F167F9-B365-BEAC-1F90-C89FE850E5E5}"/>
                  </a:ext>
                </a:extLst>
              </p:cNvPr>
              <p:cNvSpPr txBox="1"/>
              <p:nvPr/>
            </p:nvSpPr>
            <p:spPr>
              <a:xfrm>
                <a:off x="609600" y="1351385"/>
                <a:ext cx="3581400" cy="39194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Peak Ground Acceleration (PGA)</a:t>
                </a:r>
              </a:p>
              <a:p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5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PGA</m:t>
                    </m:r>
                    <m:r>
                      <a:rPr lang="en-US" sz="1250" b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ar-AE" sz="125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250" b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r>
                          <a:rPr lang="ar-AE" sz="1250" b="0" smtClean="0">
                            <a:latin typeface="Cambria Math" panose="02040503050406030204" pitchFamily="18" charset="0"/>
                          </a:rPr>
                          <m:t>∣</m:t>
                        </m:r>
                      </m:e>
                    </m:func>
                    <m:sSub>
                      <m:sSubPr>
                        <m:ctrlPr>
                          <a:rPr lang="ar-AE" sz="12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25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ar-AE" sz="125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ar-AE" sz="12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25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ar-AE" sz="1250" b="0" smtClean="0">
                        <a:latin typeface="Cambria Math" panose="02040503050406030204" pitchFamily="18" charset="0"/>
                      </a:rPr>
                      <m:t>∣</m:t>
                    </m:r>
                  </m:oMath>
                </a14:m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ar-AE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01638" indent="-173038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Units: g or m/s²</a:t>
                </a:r>
              </a:p>
              <a:p>
                <a:pPr marL="401638" indent="-173038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Controls short-period (stiff) structures</a:t>
                </a:r>
              </a:p>
              <a:p>
                <a:pPr marL="401638" indent="-173038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Often reported in news media</a:t>
                </a:r>
              </a:p>
              <a:p>
                <a:pPr marL="401638" indent="-173038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Highly sensitive to local soil amplification</a:t>
                </a:r>
              </a:p>
              <a:p>
                <a:pPr marL="285750" lvl="0" indent="-285750" algn="just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just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Peak Ground Velocity (PGV)</a:t>
                </a:r>
              </a:p>
              <a:p>
                <a:pPr algn="just">
                  <a:spcBef>
                    <a:spcPts val="12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PGV </a:t>
                </a:r>
                <a14:m>
                  <m:oMath xmlns:m="http://schemas.openxmlformats.org/officeDocument/2006/math">
                    <m:r>
                      <a:rPr lang="en-US" sz="1250" b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ar-AE" sz="125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250" b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r>
                          <a:rPr lang="ar-AE" sz="1250" b="0" smtClean="0">
                            <a:latin typeface="Cambria Math" panose="02040503050406030204" pitchFamily="18" charset="0"/>
                          </a:rPr>
                          <m:t>∣</m:t>
                        </m:r>
                      </m:e>
                    </m:func>
                    <m:sSub>
                      <m:sSubPr>
                        <m:ctrlPr>
                          <a:rPr lang="ar-AE" sz="12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5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ar-AE" sz="125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ar-AE" sz="12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25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ar-AE" sz="1250" b="0" smtClean="0">
                        <a:latin typeface="Cambria Math" panose="02040503050406030204" pitchFamily="18" charset="0"/>
                      </a:rPr>
                      <m:t>∣</m:t>
                    </m:r>
                  </m:oMath>
                </a14:m>
                <a:endParaRPr lang="ar-AE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just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</a:pPr>
                <a:endParaRPr lang="en-US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01638" lvl="0" indent="-173038" algn="just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Units: in/sec or cm/sec</a:t>
                </a:r>
              </a:p>
              <a:p>
                <a:pPr marL="401638" lvl="0" indent="-173038" algn="just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Strongly correlated with structural damage</a:t>
                </a:r>
              </a:p>
              <a:p>
                <a:pPr marL="401638" lvl="0" indent="-173038" algn="just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Important for mid-period structures</a:t>
                </a:r>
              </a:p>
              <a:p>
                <a:pPr marL="401638" lvl="0" indent="-173038" algn="just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Related to dynamic stress demand</a:t>
                </a:r>
              </a:p>
            </p:txBody>
          </p:sp>
        </mc:Choice>
        <mc:Fallback xmlns="">
          <p:sp>
            <p:nvSpPr>
              <p:cNvPr id="202" name="Google Shape;202;p24">
                <a:extLst>
                  <a:ext uri="{FF2B5EF4-FFF2-40B4-BE49-F238E27FC236}">
                    <a16:creationId xmlns:a16="http://schemas.microsoft.com/office/drawing/2014/main" id="{08F167F9-B365-BEAC-1F90-C89FE850E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351385"/>
                <a:ext cx="3581400" cy="3919494"/>
              </a:xfrm>
              <a:prstGeom prst="rect">
                <a:avLst/>
              </a:prstGeom>
              <a:blipFill>
                <a:blip r:embed="rId3"/>
                <a:stretch>
                  <a:fillRect l="-170" t="-1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FEA679-2A50-6C5C-5B05-A6B3EFEA668B}"/>
              </a:ext>
            </a:extLst>
          </p:cNvPr>
          <p:cNvCxnSpPr/>
          <p:nvPr/>
        </p:nvCxnSpPr>
        <p:spPr>
          <a:xfrm>
            <a:off x="4343400" y="1295400"/>
            <a:ext cx="0" cy="480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202;p24">
                <a:extLst>
                  <a:ext uri="{FF2B5EF4-FFF2-40B4-BE49-F238E27FC236}">
                    <a16:creationId xmlns:a16="http://schemas.microsoft.com/office/drawing/2014/main" id="{4D6D8CAD-15DA-1C6D-EA87-DBFF98017242}"/>
                  </a:ext>
                </a:extLst>
              </p:cNvPr>
              <p:cNvSpPr txBox="1"/>
              <p:nvPr/>
            </p:nvSpPr>
            <p:spPr>
              <a:xfrm>
                <a:off x="4829504" y="1321676"/>
                <a:ext cx="3581400" cy="2916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Peak Ground Displacement (PGD)</a:t>
                </a:r>
              </a:p>
              <a:p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5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PG</m:t>
                    </m:r>
                    <m:r>
                      <m:rPr>
                        <m:sty m:val="p"/>
                      </m:rPr>
                      <a:rPr lang="en-US" sz="125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1250" b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ar-AE" sz="125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250" b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r>
                          <a:rPr lang="ar-AE" sz="1250" b="0" smtClean="0">
                            <a:latin typeface="Cambria Math" panose="02040503050406030204" pitchFamily="18" charset="0"/>
                          </a:rPr>
                          <m:t>∣</m:t>
                        </m:r>
                      </m:e>
                    </m:func>
                    <m:sSub>
                      <m:sSubPr>
                        <m:ctrlPr>
                          <a:rPr lang="ar-AE" sz="12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5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ar-AE" sz="125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ar-AE" sz="12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25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ar-AE" sz="1250" b="0" smtClean="0">
                        <a:latin typeface="Cambria Math" panose="02040503050406030204" pitchFamily="18" charset="0"/>
                      </a:rPr>
                      <m:t>∣</m:t>
                    </m:r>
                  </m:oMath>
                </a14:m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ar-AE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01638" indent="-173038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Units: inches or cm</a:t>
                </a:r>
              </a:p>
              <a:p>
                <a:pPr marL="401638" indent="-173038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Governs long-period structures </a:t>
                </a:r>
                <a:b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(tall buildings, bridges)</a:t>
                </a:r>
              </a:p>
              <a:p>
                <a:pPr marL="401638" indent="-173038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Important in near-fault pulse events</a:t>
                </a:r>
              </a:p>
              <a:p>
                <a:pPr marL="228600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lvl="0" indent="-285750" algn="just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response spectrum is also widely used for design, analysis and test and will be covered in future units</a:t>
                </a:r>
              </a:p>
            </p:txBody>
          </p:sp>
        </mc:Choice>
        <mc:Fallback xmlns="">
          <p:sp>
            <p:nvSpPr>
              <p:cNvPr id="5" name="Google Shape;202;p24">
                <a:extLst>
                  <a:ext uri="{FF2B5EF4-FFF2-40B4-BE49-F238E27FC236}">
                    <a16:creationId xmlns:a16="http://schemas.microsoft.com/office/drawing/2014/main" id="{4D6D8CAD-15DA-1C6D-EA87-DBFF98017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9504" y="1321676"/>
                <a:ext cx="3581400" cy="2916399"/>
              </a:xfrm>
              <a:prstGeom prst="rect">
                <a:avLst/>
              </a:prstGeom>
              <a:blipFill>
                <a:blip r:embed="rId4"/>
                <a:stretch>
                  <a:fillRect l="-170" t="-2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8996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>
          <a:extLst>
            <a:ext uri="{FF2B5EF4-FFF2-40B4-BE49-F238E27FC236}">
              <a16:creationId xmlns:a16="http://schemas.microsoft.com/office/drawing/2014/main" id="{F4C3C151-9552-D986-1909-53AE36664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>
            <a:extLst>
              <a:ext uri="{FF2B5EF4-FFF2-40B4-BE49-F238E27FC236}">
                <a16:creationId xmlns:a16="http://schemas.microsoft.com/office/drawing/2014/main" id="{BB5A338D-35FE-4E12-5577-8AA08D2F89BF}"/>
              </a:ext>
            </a:extLst>
          </p:cNvPr>
          <p:cNvSpPr txBox="1"/>
          <p:nvPr/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dirty="0"/>
          </a:p>
        </p:txBody>
      </p:sp>
      <p:sp>
        <p:nvSpPr>
          <p:cNvPr id="199" name="Google Shape;199;p24">
            <a:extLst>
              <a:ext uri="{FF2B5EF4-FFF2-40B4-BE49-F238E27FC236}">
                <a16:creationId xmlns:a16="http://schemas.microsoft.com/office/drawing/2014/main" id="{1ECC0A28-62F6-02D3-D936-A8535A75B1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508234"/>
            <a:ext cx="4873748" cy="61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Earthquake Engineering Metrics (cont)</a:t>
            </a:r>
            <a:r>
              <a:rPr lang="en-US" sz="2000" b="1" i="0" u="none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endParaRPr sz="2000" b="1" dirty="0">
              <a:solidFill>
                <a:srgbClr val="0066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0" name="Google Shape;200;p24">
            <a:extLst>
              <a:ext uri="{FF2B5EF4-FFF2-40B4-BE49-F238E27FC236}">
                <a16:creationId xmlns:a16="http://schemas.microsoft.com/office/drawing/2014/main" id="{691341F6-1B79-BA2E-85B1-57C4BCDEE267}"/>
              </a:ext>
            </a:extLst>
          </p:cNvPr>
          <p:cNvSpPr txBox="1"/>
          <p:nvPr/>
        </p:nvSpPr>
        <p:spPr>
          <a:xfrm>
            <a:off x="6335712" y="404812"/>
            <a:ext cx="2130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Arial"/>
              <a:buNone/>
            </a:pPr>
            <a:r>
              <a:rPr lang="en-US" sz="2400" b="1" i="0" u="none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dirty="0"/>
          </a:p>
        </p:txBody>
      </p:sp>
      <p:cxnSp>
        <p:nvCxnSpPr>
          <p:cNvPr id="201" name="Google Shape;201;p24">
            <a:extLst>
              <a:ext uri="{FF2B5EF4-FFF2-40B4-BE49-F238E27FC236}">
                <a16:creationId xmlns:a16="http://schemas.microsoft.com/office/drawing/2014/main" id="{F6E5F591-9807-1706-C13E-7F85768572D3}"/>
              </a:ext>
            </a:extLst>
          </p:cNvPr>
          <p:cNvCxnSpPr/>
          <p:nvPr/>
        </p:nvCxnSpPr>
        <p:spPr>
          <a:xfrm>
            <a:off x="395287" y="1016000"/>
            <a:ext cx="81009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9FD3A4-52B8-B30A-7AB1-44BBE4F2B968}"/>
                  </a:ext>
                </a:extLst>
              </p:cNvPr>
              <p:cNvSpPr txBox="1"/>
              <p:nvPr/>
            </p:nvSpPr>
            <p:spPr>
              <a:xfrm>
                <a:off x="762000" y="1371600"/>
                <a:ext cx="4572000" cy="47977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Arias Intensity</a:t>
                </a:r>
              </a:p>
              <a:p>
                <a:pPr algn="just">
                  <a:spcBef>
                    <a:spcPts val="12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3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3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A</m:t>
                        </m:r>
                      </m:sub>
                    </m:sSub>
                    <m:r>
                      <a:rPr lang="en-US" sz="13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1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13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π</m:t>
                        </m:r>
                      </m:num>
                      <m:den>
                        <m:r>
                          <a:rPr lang="en-US" sz="13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13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g</m:t>
                        </m:r>
                      </m:den>
                    </m:f>
                    <m:nary>
                      <m:naryPr>
                        <m:ctrlPr>
                          <a:rPr lang="en-US" sz="1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3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sz="13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3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t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3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f</m:t>
                            </m:r>
                          </m:sub>
                        </m:sSub>
                      </m:sup>
                      <m:e>
                        <m:sSubSup>
                          <m:sSubSupPr>
                            <m:ctrlPr>
                              <a:rPr lang="en-US" sz="13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13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a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3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g</m:t>
                            </m:r>
                          </m:sub>
                          <m:sup>
                            <m:r>
                              <a:rPr lang="en-US" sz="13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  </m:t>
                            </m:r>
                            <m:r>
                              <a:rPr lang="en-US" sz="13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3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3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t</m:t>
                        </m:r>
                        <m:r>
                          <a:rPr lang="en-US" sz="13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)  </m:t>
                        </m:r>
                        <m:r>
                          <m:rPr>
                            <m:sty m:val="p"/>
                          </m:rPr>
                          <a:rPr lang="en-US" sz="13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dt</m:t>
                        </m:r>
                      </m:e>
                    </m:nary>
                  </m:oMath>
                </a14:m>
                <a:endParaRPr lang="ar-AE" sz="13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just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01638" lvl="0" indent="-173038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Measures total energy content of shaking</a:t>
                </a:r>
              </a:p>
              <a:p>
                <a:pPr marL="401638" lvl="0" indent="-173038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Units: velocity (m/s or in/sec)</a:t>
                </a:r>
              </a:p>
              <a:p>
                <a:pPr marL="401638" lvl="0" indent="-173038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Useful for landslides &amp; soil failure assessment</a:t>
                </a:r>
              </a:p>
              <a:p>
                <a:pPr marL="401638" lvl="0" indent="-173038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just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</a:pP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Duration (</a:t>
                </a:r>
                <a:r>
                  <a:rPr lang="en-US" sz="12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Trifunac</a:t>
                </a: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&amp; Brady Definition)</a:t>
                </a:r>
              </a:p>
              <a:p>
                <a:pPr algn="just">
                  <a:spcBef>
                    <a:spcPts val="12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</a:pP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ar-AE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lang="ar-AE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  <m:r>
                          <a:rPr lang="ar-AE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ar-AE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95</m:t>
                        </m:r>
                      </m:sub>
                    </m:sSub>
                    <m:r>
                      <a:rPr lang="ar-AE" sz="13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ar-AE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ar-AE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ar-AE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95</m:t>
                        </m:r>
                        <m:r>
                          <a:rPr lang="ar-AE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%</m:t>
                        </m:r>
                      </m:sub>
                    </m:sSub>
                    <m:r>
                      <a:rPr lang="ar-AE" sz="13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ar-AE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ar-AE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ar-AE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  <m:r>
                          <a:rPr lang="ar-AE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%</m:t>
                        </m:r>
                      </m:sub>
                    </m:sSub>
                  </m:oMath>
                </a14:m>
                <a:endParaRPr lang="ar-AE" sz="1300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0" algn="just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</a:pPr>
                <a:endPara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01638" indent="-22860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Defined using cumulative Arias Intensity</a:t>
                </a:r>
              </a:p>
              <a:p>
                <a:pPr marL="401638" indent="-22860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Time between 5% and 95% of total Arias intensity</a:t>
                </a:r>
              </a:p>
              <a:p>
                <a:pPr marL="401638" indent="-22860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Represents effective strong-motion duration</a:t>
                </a:r>
              </a:p>
              <a:p>
                <a:pPr marL="401638" indent="-22860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Important for fatigue and cumulative damage</a:t>
                </a:r>
              </a:p>
              <a:p>
                <a:pPr marL="401638" lvl="0" indent="-173038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9FD3A4-52B8-B30A-7AB1-44BBE4F2B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371600"/>
                <a:ext cx="4572000" cy="4797788"/>
              </a:xfrm>
              <a:prstGeom prst="rect">
                <a:avLst/>
              </a:prstGeom>
              <a:blipFill>
                <a:blip r:embed="rId3"/>
                <a:stretch>
                  <a:fillRect l="-133" t="-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9812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>
          <a:extLst>
            <a:ext uri="{FF2B5EF4-FFF2-40B4-BE49-F238E27FC236}">
              <a16:creationId xmlns:a16="http://schemas.microsoft.com/office/drawing/2014/main" id="{6959A0C6-2480-6216-C942-97865E64E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>
            <a:extLst>
              <a:ext uri="{FF2B5EF4-FFF2-40B4-BE49-F238E27FC236}">
                <a16:creationId xmlns:a16="http://schemas.microsoft.com/office/drawing/2014/main" id="{5BBA56B8-1DF6-3348-50F6-CA12CE30FC16}"/>
              </a:ext>
            </a:extLst>
          </p:cNvPr>
          <p:cNvSpPr txBox="1"/>
          <p:nvPr/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dirty="0"/>
          </a:p>
        </p:txBody>
      </p:sp>
      <p:sp>
        <p:nvSpPr>
          <p:cNvPr id="199" name="Google Shape;199;p24">
            <a:extLst>
              <a:ext uri="{FF2B5EF4-FFF2-40B4-BE49-F238E27FC236}">
                <a16:creationId xmlns:a16="http://schemas.microsoft.com/office/drawing/2014/main" id="{39323E52-38BC-1DA2-912C-928825A250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508234"/>
            <a:ext cx="4873748" cy="61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Arias Intensity</a:t>
            </a:r>
            <a:r>
              <a:rPr lang="en-US" sz="2000" b="1" i="0" u="none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endParaRPr sz="2000" b="1" dirty="0">
              <a:solidFill>
                <a:srgbClr val="0066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0" name="Google Shape;200;p24">
            <a:extLst>
              <a:ext uri="{FF2B5EF4-FFF2-40B4-BE49-F238E27FC236}">
                <a16:creationId xmlns:a16="http://schemas.microsoft.com/office/drawing/2014/main" id="{BF820BAF-1BA1-9C5F-FE23-E6ABD6CC5E51}"/>
              </a:ext>
            </a:extLst>
          </p:cNvPr>
          <p:cNvSpPr txBox="1"/>
          <p:nvPr/>
        </p:nvSpPr>
        <p:spPr>
          <a:xfrm>
            <a:off x="6335712" y="404812"/>
            <a:ext cx="2130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Arial"/>
              <a:buNone/>
            </a:pPr>
            <a:r>
              <a:rPr lang="en-US" sz="2400" b="1" i="0" u="none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dirty="0"/>
          </a:p>
        </p:txBody>
      </p:sp>
      <p:cxnSp>
        <p:nvCxnSpPr>
          <p:cNvPr id="201" name="Google Shape;201;p24">
            <a:extLst>
              <a:ext uri="{FF2B5EF4-FFF2-40B4-BE49-F238E27FC236}">
                <a16:creationId xmlns:a16="http://schemas.microsoft.com/office/drawing/2014/main" id="{A9DDFB35-DD6A-446A-CDE3-3C2DA0C73856}"/>
              </a:ext>
            </a:extLst>
          </p:cNvPr>
          <p:cNvCxnSpPr/>
          <p:nvPr/>
        </p:nvCxnSpPr>
        <p:spPr>
          <a:xfrm>
            <a:off x="395287" y="1016000"/>
            <a:ext cx="81009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D429F78-2889-4085-9CE4-49DA7AFC3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002366"/>
              </p:ext>
            </p:extLst>
          </p:nvPr>
        </p:nvGraphicFramePr>
        <p:xfrm>
          <a:off x="914400" y="1404051"/>
          <a:ext cx="7086600" cy="4291845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3747943498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98118183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44618869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736531042"/>
                    </a:ext>
                  </a:extLst>
                </a:gridCol>
              </a:tblGrid>
              <a:tr h="10680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Arias Intensity (m/s)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Arias Intensity (cm/s)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Typical Ground Motion Severity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Expected Structural / Geotechnical Effects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6107222"/>
                  </a:ext>
                </a:extLst>
              </a:tr>
              <a:tr h="56031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&lt; 0.01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&lt; 1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Very weak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 structural damage; motion felt only by sensitive instruments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522669"/>
                  </a:ext>
                </a:extLst>
              </a:tr>
              <a:tr h="31517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0.01 – 0.05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– 5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Weak shaking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Felt by people; no structural damage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0125124"/>
                  </a:ext>
                </a:extLst>
              </a:tr>
              <a:tr h="56031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0.05 – 0.2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 – 20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Moderate shaking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Minor non-structural damage (plaster cracks, objects fall)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345806"/>
                  </a:ext>
                </a:extLst>
              </a:tr>
              <a:tr h="56031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 – 0.5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 – 50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Strong shaking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Damage to poorly built structures; chimneys and masonry cracking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5828505"/>
                  </a:ext>
                </a:extLst>
              </a:tr>
              <a:tr h="56031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0.5 – 1.0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 – 100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Very strong shaking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Significant structural damage in vulnerable buildings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437138"/>
                  </a:ext>
                </a:extLst>
              </a:tr>
              <a:tr h="56031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– 2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 – 200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Severe shaking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Collapse of weak masonry structures; major structural damage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509851"/>
                  </a:ext>
                </a:extLst>
              </a:tr>
              <a:tr h="56031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 2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 200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Extreme ground motion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Widespread structural collapse; landslides and liquefaction likely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539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4033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C506A-4533-26FD-DAD4-E94C444A6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4584A-4D34-45F0-7D3C-E49C4817E95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A26BB-E1D2-C5F1-17F8-3341EA5B1814}"/>
              </a:ext>
            </a:extLst>
          </p:cNvPr>
          <p:cNvSpPr/>
          <p:nvPr/>
        </p:nvSpPr>
        <p:spPr>
          <a:xfrm>
            <a:off x="457200" y="5697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b="1" dirty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New Madrid Earthquakes 1811-12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862158-020E-75BB-A9E2-5B201AEA9AD8}"/>
              </a:ext>
            </a:extLst>
          </p:cNvPr>
          <p:cNvSpPr txBox="1"/>
          <p:nvPr/>
        </p:nvSpPr>
        <p:spPr>
          <a:xfrm>
            <a:off x="4876800" y="1089345"/>
            <a:ext cx="3810000" cy="297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series of very large earthquakes occurred between December 1811 and February 1812 in the central United States near New Madrid, Missouri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Estimated magnitudes were about Mw 7.0–7.5, making them among the largest earthquakes in U.S. history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earthquakes occurred within the New Madrid Seismic Zone, a region of ancient buried faults in the Mississippi Valley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Shaking was felt across most of eastern North America, reportedly ringing church bells in cities as far away as Boston</a:t>
            </a:r>
            <a:endParaRPr lang="en-US" sz="1600" dirty="0"/>
          </a:p>
        </p:txBody>
      </p:sp>
      <p:pic>
        <p:nvPicPr>
          <p:cNvPr id="7170" name="Picture 2" descr="20 Interesting Facts: About Earthquakes on the New Madrid Seismic Zone -  Arkansas Department of Public Safety">
            <a:extLst>
              <a:ext uri="{FF2B5EF4-FFF2-40B4-BE49-F238E27FC236}">
                <a16:creationId xmlns:a16="http://schemas.microsoft.com/office/drawing/2014/main" id="{9C496CB2-F877-B2CA-474E-46CB58D9D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84243"/>
            <a:ext cx="4191000" cy="258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1904A-062B-8C55-C888-D246FBBADF8D}"/>
              </a:ext>
            </a:extLst>
          </p:cNvPr>
          <p:cNvSpPr txBox="1"/>
          <p:nvPr/>
        </p:nvSpPr>
        <p:spPr>
          <a:xfrm>
            <a:off x="533400" y="4565789"/>
            <a:ext cx="6858000" cy="165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earthquakes caused extensive ground deformation, including:</a:t>
            </a:r>
          </a:p>
          <a:p>
            <a:pPr marL="571500" lvl="1" indent="-11430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Surface faulting</a:t>
            </a:r>
          </a:p>
          <a:p>
            <a:pPr marL="571500" lvl="1" indent="-11430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 sand blows and soil liquefaction</a:t>
            </a:r>
          </a:p>
          <a:p>
            <a:pPr marL="571500" lvl="1" indent="-11430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Landslides along riverbanks</a:t>
            </a:r>
          </a:p>
          <a:p>
            <a:pPr marL="571500" lvl="1" indent="-11430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Parts of the Mississippi River reportedly flowed backward temporarily due to strong ground uplift and seismic waves</a:t>
            </a:r>
            <a:endParaRPr lang="en-US" sz="12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7647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EDA2D-857C-37E5-2F0D-713BC772E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BA1FD-6DB8-68A4-8306-C9AEBA9E1B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60B15-DEFC-2ED7-2B43-DB69DC99A188}"/>
              </a:ext>
            </a:extLst>
          </p:cNvPr>
          <p:cNvSpPr/>
          <p:nvPr/>
        </p:nvSpPr>
        <p:spPr>
          <a:xfrm>
            <a:off x="457200" y="5697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b="1" dirty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New Madrid Lesson Learned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0DBF4B-64DF-819A-CBFD-B56E2C78455A}"/>
              </a:ext>
            </a:extLst>
          </p:cNvPr>
          <p:cNvSpPr txBox="1"/>
          <p:nvPr/>
        </p:nvSpPr>
        <p:spPr>
          <a:xfrm>
            <a:off x="3733799" y="1447800"/>
            <a:ext cx="4343399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Intraplate earthquakes can be very large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Major earthquakes are not limited to plate boundaries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New Madrid Seismic Zone shows that ancient faults within continental interiors can still be active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Seismic waves travel very efficiently in eastern North America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older, colder crust of eastern North America transmits seismic waves with less attenuation than the western U.S.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a result, shaking from the New Madrid earthquakes was felt over extremely large distances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Severe soil liquefaction can occur in river valleys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Widespread sand blows, lateral spreading, and ground settlement occurred in the Mississippi River floodplain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Saturated alluvial soils were particularly susceptible</a:t>
            </a:r>
          </a:p>
          <a:p>
            <a:pPr marL="285750" indent="-285750">
              <a:spcBef>
                <a:spcPts val="12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https://sharonahill.com/spooky-events-from-the-historic-new-madrid-earthquakes/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C184042-FD98-D235-7F6F-CC7A730B6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371600"/>
            <a:ext cx="3048000" cy="397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894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5697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b="1" dirty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1906 San Francisco Quake </a:t>
            </a:r>
          </a:p>
        </p:txBody>
      </p:sp>
      <p:pic>
        <p:nvPicPr>
          <p:cNvPr id="180226" name="Picture 2" descr="union-square-earthquake-2-april-18-19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524000"/>
            <a:ext cx="4800600" cy="35433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562600" y="1318022"/>
            <a:ext cx="3124200" cy="427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San Francisco earthquake occurred at 5:12 A.M. on April 18, 1906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source was a rupture of the San Andreas Fault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duration of severe shaking was about 40 seconds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Reference sources give magnitude estimates ranging from 7.7 to 8.25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people died in the quake and in the fires which followed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fires resulted from ruptured gas lines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Death toll estimates range from 700 to 3000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600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785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BB609-7855-984C-BD23-BD2871C58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82A9053B-349C-2425-0904-9E18B227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57101" indent="-214270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57078" indent="-171416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199910" indent="-171416">
              <a:spcBef>
                <a:spcPct val="20000"/>
              </a:spcBef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1542742" indent="-171416">
              <a:spcBef>
                <a:spcPct val="20000"/>
              </a:spcBef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1885573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228405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2571236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2914067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685663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05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685663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</a:t>
            </a:fld>
            <a:endParaRPr kumimoji="0" lang="en-US" altLang="en-US" sz="105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986982-7DA4-0413-8F33-3756ED237A8F}"/>
              </a:ext>
            </a:extLst>
          </p:cNvPr>
          <p:cNvSpPr/>
          <p:nvPr/>
        </p:nvSpPr>
        <p:spPr>
          <a:xfrm>
            <a:off x="457200" y="351252"/>
            <a:ext cx="6934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Thunderbird &amp; Whale, Pacific Northwest Indigenous Legend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7C3F8-FEF9-2804-86D3-64A9523ECD1B}"/>
              </a:ext>
            </a:extLst>
          </p:cNvPr>
          <p:cNvSpPr txBox="1"/>
          <p:nvPr/>
        </p:nvSpPr>
        <p:spPr>
          <a:xfrm>
            <a:off x="990600" y="4038600"/>
            <a:ext cx="6934200" cy="259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/>
              <a:t>The Struggle: Thunderbird would grab the Whale with its talons, trying to carry it to the mountains to eat for itself and its offspring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/>
              <a:t>The Earthquake: The impact of the Whale being dropped on the land, combined with the power of the fight, created intense shaking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/>
              <a:t>The Tsunami: The Whale's escape back to the ocean, or its defensive thrashing, caused the ocean to rise, triggering massive flooding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/>
              <a:t>Historical Event: Researchers believe this myth describes the massive 1700 Cascadia subduction zone earthquake (approx. magnitude 9.0)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/>
              <a:t>https://www.washington.edu/news/2005/07/21/tall-tales-may-be-true-seismically-speaking/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C549E82-C11D-B89C-088D-6F791731C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754" y="1295400"/>
            <a:ext cx="38100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9390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758D3-DBF8-CB96-A861-79AF4410E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FCA72-07B8-AD0A-DCD4-0227CEE6A67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5521D0-1B60-5DB1-69D3-92490A77B541}"/>
              </a:ext>
            </a:extLst>
          </p:cNvPr>
          <p:cNvSpPr/>
          <p:nvPr/>
        </p:nvSpPr>
        <p:spPr>
          <a:xfrm>
            <a:off x="457200" y="569786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b="1" dirty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1906 San Francisco Quake Lessons Learned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592E0-C0AD-DA23-56FE-846CCE5E67BB}"/>
              </a:ext>
            </a:extLst>
          </p:cNvPr>
          <p:cNvSpPr txBox="1"/>
          <p:nvPr/>
        </p:nvSpPr>
        <p:spPr>
          <a:xfrm>
            <a:off x="4343400" y="1524000"/>
            <a:ext cx="4343400" cy="376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Confirmed elastic rebound theory of earthquakes</a:t>
            </a:r>
          </a:p>
          <a:p>
            <a:pPr marL="114300" indent="-11430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Elastic Rebound Theory explains how earthquakes occur due to the sudden release of stored elastic strain energy in the Earth's crust</a:t>
            </a:r>
          </a:p>
          <a:p>
            <a:pPr marL="114300" indent="-11430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Demonstrated surface fault rupture hazards</a:t>
            </a:r>
          </a:p>
          <a:p>
            <a:pPr marL="114300" indent="-11430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Revealed soil amplification effects</a:t>
            </a:r>
          </a:p>
          <a:p>
            <a:pPr marL="114300" indent="-11430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Showed weakness of unreinforced masonry buildings</a:t>
            </a:r>
          </a:p>
          <a:p>
            <a:pPr marL="114300" indent="-11430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Highlighted risk of post-earthquake fires</a:t>
            </a:r>
          </a:p>
          <a:p>
            <a:pPr marL="114300" indent="-11430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Demonstrated vulnerability of lifeline infrastructure</a:t>
            </a:r>
          </a:p>
          <a:p>
            <a:pPr marL="114300" indent="-11430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Led to development of modern seismic engineering and building codes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600" dirty="0"/>
          </a:p>
          <a:p>
            <a:endParaRPr lang="en-US" dirty="0"/>
          </a:p>
        </p:txBody>
      </p:sp>
      <p:pic>
        <p:nvPicPr>
          <p:cNvPr id="9218" name="Picture 2" descr="Today in eco-history: 1906 San Francisco earthquake">
            <a:extLst>
              <a:ext uri="{FF2B5EF4-FFF2-40B4-BE49-F238E27FC236}">
                <a16:creationId xmlns:a16="http://schemas.microsoft.com/office/drawing/2014/main" id="{0C6A4854-2F58-A702-D424-0E423623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3472082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3EA02D-3672-3B89-69DD-CFA8836731FD}"/>
              </a:ext>
            </a:extLst>
          </p:cNvPr>
          <p:cNvSpPr txBox="1"/>
          <p:nvPr/>
        </p:nvSpPr>
        <p:spPr>
          <a:xfrm>
            <a:off x="457200" y="5791200"/>
            <a:ext cx="609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https://peoplesworld.org/article/today-in-eco-history-1906-san-francisco-earthquake/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1721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3D76E-2B97-B236-DBD0-893D046CA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1BDC8-02B9-6A13-1898-3D73075BA6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681F2D-9A81-0003-109E-8AD7F2FAE159}"/>
              </a:ext>
            </a:extLst>
          </p:cNvPr>
          <p:cNvSpPr/>
          <p:nvPr/>
        </p:nvSpPr>
        <p:spPr>
          <a:xfrm>
            <a:off x="457200" y="569786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b="1" dirty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1906 San Francisco Quake Lessons Learned (cont)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E8F81D-4F0E-7549-B9F9-839BB1E131B8}"/>
              </a:ext>
            </a:extLst>
          </p:cNvPr>
          <p:cNvSpPr txBox="1"/>
          <p:nvPr/>
        </p:nvSpPr>
        <p:spPr>
          <a:xfrm>
            <a:off x="4876801" y="1447800"/>
            <a:ext cx="3815498" cy="4565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 Structures Experienced Large Displacements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Engineers observed that long, flexible structures suffered significant damage or distortion.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 included: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 bridges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pipelines</a:t>
            </a:r>
          </a:p>
          <a:p>
            <a:pPr marL="742950" lvl="1" indent="-285750">
              <a:spcBef>
                <a:spcPts val="400"/>
              </a:spcBef>
              <a:spcAft>
                <a:spcPts val="1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Tall or flexible steel-frame structures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Lesson: displacement demands even if accelerations are moderate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concept later became central in response spectrum design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Structures with long natural periods can undergo large displacement demands even if accelerations are moderate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600" dirty="0"/>
          </a:p>
          <a:p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FE2A450-0C0F-1A42-BF10-8A6938200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91671"/>
            <a:ext cx="4252145" cy="27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2457CA-6E5C-C5AC-8B70-86961AD7A3DB}"/>
              </a:ext>
            </a:extLst>
          </p:cNvPr>
          <p:cNvSpPr txBox="1"/>
          <p:nvPr/>
        </p:nvSpPr>
        <p:spPr>
          <a:xfrm>
            <a:off x="525544" y="4419600"/>
            <a:ext cx="3733800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Santa Rosa City Hall</a:t>
            </a:r>
          </a:p>
          <a:p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https://www.awesomestories.com/asset/view/126124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854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lc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219200" y="1066800"/>
            <a:ext cx="5029200" cy="3144838"/>
          </a:xfrm>
          <a:prstGeom prst="rect">
            <a:avLst/>
          </a:prstGeom>
          <a:noFill/>
          <a:ln/>
        </p:spPr>
      </p:pic>
      <p:sp>
        <p:nvSpPr>
          <p:cNvPr id="5" name="TextBox 4"/>
          <p:cNvSpPr txBox="1"/>
          <p:nvPr/>
        </p:nvSpPr>
        <p:spPr>
          <a:xfrm>
            <a:off x="838200" y="4572000"/>
            <a:ext cx="7391400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itchFamily="34" charset="0"/>
              </a:rPr>
              <a:t>Nine people were killed by the May 1940  Imperial Valley earthquake, magnitude 7.1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itchFamily="34" charset="0"/>
              </a:rPr>
              <a:t>At Imperial, 80 percent of the buildings were damaged to some degree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itchFamily="34" charset="0"/>
              </a:rPr>
              <a:t>In the business district of Brawley, all structures were damaged, and about 50 percent had to be condemned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itchFamily="34" charset="0"/>
              </a:rPr>
              <a:t>The shock caused 40 miles of surface faulting on the Imperial Fault, part of the San Andreas system in southern California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itchFamily="34" charset="0"/>
              </a:rPr>
              <a:t>Total damage has been estimated at about $6 million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381000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6699"/>
                </a:solidFill>
              </a:rPr>
              <a:t>El Centro, Imperial Valley, Earthquake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0633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F33FB-66D7-C51F-5949-19EC16E31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A268D1-F5F0-3B92-F254-7DBD55B87430}"/>
              </a:ext>
            </a:extLst>
          </p:cNvPr>
          <p:cNvSpPr txBox="1"/>
          <p:nvPr/>
        </p:nvSpPr>
        <p:spPr>
          <a:xfrm>
            <a:off x="4529579" y="990600"/>
            <a:ext cx="4343400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Importance of Dynamic Structural Behavior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Before 1940, structures were often analyzed using static lateral forces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El Centro record showed that: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Earthquake forces are dynamic and time-dependent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Structural response depends on natural frequency and damping</a:t>
            </a:r>
          </a:p>
          <a:p>
            <a:pPr marL="742950" lvl="1" indent="-285750">
              <a:spcBef>
                <a:spcPts val="2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Resonance can greatly amplify motion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Resulting the development of: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response spectrum analysis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modal analysis</a:t>
            </a:r>
          </a:p>
          <a:p>
            <a:pPr marL="742950" lvl="1" indent="-285750">
              <a:spcBef>
                <a:spcPts val="2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time-history analysis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brittle structural elements failed</a:t>
            </a:r>
          </a:p>
          <a:p>
            <a:pPr marL="285750" indent="-285750">
              <a:spcBef>
                <a:spcPts val="2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Later research showed that structures with ductile behavior survive earthquakes better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insight contributed to modern seismic design principles: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energy dissipation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ductile detailing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capacity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54945-C243-5454-51EB-160F86E61C59}"/>
              </a:ext>
            </a:extLst>
          </p:cNvPr>
          <p:cNvSpPr txBox="1"/>
          <p:nvPr/>
        </p:nvSpPr>
        <p:spPr>
          <a:xfrm>
            <a:off x="381000" y="381000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6699"/>
                </a:solidFill>
              </a:rPr>
              <a:t>El Centro Lessons Learned</a:t>
            </a:r>
          </a:p>
        </p:txBody>
      </p:sp>
      <p:pic>
        <p:nvPicPr>
          <p:cNvPr id="11266" name="Picture 2" descr="No photo description available.">
            <a:extLst>
              <a:ext uri="{FF2B5EF4-FFF2-40B4-BE49-F238E27FC236}">
                <a16:creationId xmlns:a16="http://schemas.microsoft.com/office/drawing/2014/main" id="{85F7D53D-49BE-E7F4-8239-ABF556FF8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02" y="1066800"/>
            <a:ext cx="3862504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545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CAFBE-703B-3D95-A6A7-3AE9096BB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78D4DD-AFA5-BF7A-E401-789CD9943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5466"/>
            <a:ext cx="9144000" cy="5127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37B0F9-9ADA-AC7C-C577-29E753ECEDAF}"/>
              </a:ext>
            </a:extLst>
          </p:cNvPr>
          <p:cNvSpPr txBox="1"/>
          <p:nvPr/>
        </p:nvSpPr>
        <p:spPr>
          <a:xfrm>
            <a:off x="304800" y="228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6699"/>
                </a:solidFill>
              </a:rPr>
              <a:t>El Centro, Imperial Valley, Earthquake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8595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600A5-A225-E147-2616-44B9508A4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21A3C1-0A41-8E70-7191-8BA04EA00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428750"/>
            <a:ext cx="5334000" cy="400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63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00426-6738-AA6B-546D-162402396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DBBBCB-C764-0076-69A7-50AFD9AC6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0" y="800708"/>
            <a:ext cx="9015399" cy="52565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BE195-A374-8FD3-F757-0CEB699FC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A63889-EEAF-E006-7A1A-5AE92B275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819476"/>
            <a:ext cx="7733333" cy="5219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2635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3400" y="685800"/>
            <a:ext cx="533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b="1" dirty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1964 Prince William Sound, Alaskan Quake </a:t>
            </a:r>
          </a:p>
        </p:txBody>
      </p:sp>
      <p:pic>
        <p:nvPicPr>
          <p:cNvPr id="181250" name="Picture 2" descr="http://www.vibrationdata.com/Resources/Anchorage_stree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447800"/>
            <a:ext cx="3505200" cy="2676525"/>
          </a:xfrm>
          <a:prstGeom prst="rect">
            <a:avLst/>
          </a:prstGeom>
          <a:noFill/>
        </p:spPr>
      </p:pic>
      <p:pic>
        <p:nvPicPr>
          <p:cNvPr id="181252" name="Picture 4" descr="http://www.vibrationdata.com/Resources/JCPenne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1447800"/>
            <a:ext cx="3905250" cy="26003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4495800"/>
            <a:ext cx="7086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Alaskan earthquake occurred on Good Friday, March 27, 1964, at 5:36 PM</a:t>
            </a:r>
          </a:p>
          <a:p>
            <a:pPr marL="171450" indent="-171450"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was the largest earthquake ever recorded in North America</a:t>
            </a:r>
          </a:p>
          <a:p>
            <a:pPr marL="171450" indent="-171450"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Duration estimates range from 3 to 5 minutes</a:t>
            </a:r>
          </a:p>
          <a:p>
            <a:pPr marL="171450" indent="-171450"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Bruce Bolt lists it as 8.6 Ms, where Ms is the surface-wave magnitude</a:t>
            </a:r>
          </a:p>
          <a:p>
            <a:pPr marL="171450" indent="-171450"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USGS gives it a 9.2 Mw, where Mw is the moment magnitude</a:t>
            </a:r>
          </a:p>
          <a:p>
            <a:pPr marL="171450" indent="-171450"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death toll was 131, mostly due to tsunami</a:t>
            </a:r>
          </a:p>
          <a:p>
            <a:endParaRPr lang="en-US" sz="1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4630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DE4CA1-2C28-A1E3-8624-5DF97F4BE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524000"/>
            <a:ext cx="3429297" cy="22176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3D501F-2BC2-3F0F-3C66-C3E05A5010C8}"/>
              </a:ext>
            </a:extLst>
          </p:cNvPr>
          <p:cNvSpPr/>
          <p:nvPr/>
        </p:nvSpPr>
        <p:spPr>
          <a:xfrm>
            <a:off x="641350" y="457200"/>
            <a:ext cx="1345240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Aft>
                <a:spcPts val="750"/>
              </a:spcAft>
            </a:pPr>
            <a:r>
              <a:rPr lang="en-US" sz="165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Rail Buckling </a:t>
            </a:r>
            <a:endParaRPr lang="en-US" sz="16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B47D9C-CCD2-5EBD-D5E2-2CA30FCD412F}"/>
              </a:ext>
            </a:extLst>
          </p:cNvPr>
          <p:cNvSpPr txBox="1"/>
          <p:nvPr/>
        </p:nvSpPr>
        <p:spPr>
          <a:xfrm>
            <a:off x="2719104" y="4343400"/>
            <a:ext cx="3172688" cy="59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088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Alaskan Earthquake, 1964</a:t>
            </a:r>
          </a:p>
          <a:p>
            <a:pPr marL="214313" indent="-214313" defTabSz="68580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088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defTabSz="68580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088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Rails torn from their ties south of Portage, Alaska</a:t>
            </a:r>
          </a:p>
        </p:txBody>
      </p:sp>
    </p:spTree>
    <p:extLst>
      <p:ext uri="{BB962C8B-B14F-4D97-AF65-F5344CB8AC3E}">
        <p14:creationId xmlns:p14="http://schemas.microsoft.com/office/powerpoint/2010/main" val="1232626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B718F-7940-C9A2-2892-F749A670B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C733CF-E9CF-0BC3-705D-B464DB60A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3E3435-A229-FD99-98D4-C52573A36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4618"/>
            <a:ext cx="9144000" cy="480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034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5"/>
          <p:cNvSpPr txBox="1"/>
          <p:nvPr/>
        </p:nvSpPr>
        <p:spPr>
          <a:xfrm>
            <a:off x="6248400" y="411099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lp">
            <a:extLst>
              <a:ext uri="{FF2B5EF4-FFF2-40B4-BE49-F238E27FC236}">
                <a16:creationId xmlns:a16="http://schemas.microsoft.com/office/drawing/2014/main" id="{9A462B36-0241-C8AD-838C-083F6517F2C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54364"/>
            <a:ext cx="2961478" cy="185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9301E3-D88A-C1EC-2449-9FFB93160512}"/>
              </a:ext>
            </a:extLst>
          </p:cNvPr>
          <p:cNvSpPr txBox="1"/>
          <p:nvPr/>
        </p:nvSpPr>
        <p:spPr>
          <a:xfrm>
            <a:off x="335280" y="411060"/>
            <a:ext cx="386957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en-US" sz="1650" b="1" dirty="0">
                <a:solidFill>
                  <a:srgbClr val="006699"/>
                </a:solidFill>
                <a:latin typeface="Barlow" panose="00000500000000000000" pitchFamily="2" charset="0"/>
                <a:cs typeface="Arial" pitchFamily="34" charset="0"/>
              </a:rPr>
              <a:t>Loma Prieta Earthquake 1989</a:t>
            </a:r>
            <a:endParaRPr lang="en-US" sz="1650" b="1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B14D89-0A02-E158-4698-9E2344046108}"/>
              </a:ext>
            </a:extLst>
          </p:cNvPr>
          <p:cNvSpPr txBox="1"/>
          <p:nvPr/>
        </p:nvSpPr>
        <p:spPr>
          <a:xfrm>
            <a:off x="3888828" y="1295400"/>
            <a:ext cx="4724400" cy="357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Magnitude: Mw 6.9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63 fatalities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Epicenter: Santa Cruz Mountains, near Loma Prieta Peak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Pancake Collapse of the Cypress Street Viaduct (I-880) in Oakland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traffic decks supported by reinforced concrete frames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Upper deck collapsed onto lower deck</a:t>
            </a:r>
          </a:p>
          <a:p>
            <a:pPr>
              <a:buClr>
                <a:srgbClr val="006699"/>
              </a:buClr>
              <a:buSzPct val="80000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 founded on soft Bay mud, which amplified shaking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Long-period components of motion increased displacement demand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columns failed in brittle shear, not ductile flexure</a:t>
            </a:r>
          </a:p>
        </p:txBody>
      </p:sp>
    </p:spTree>
    <p:extLst>
      <p:ext uri="{BB962C8B-B14F-4D97-AF65-F5344CB8AC3E}">
        <p14:creationId xmlns:p14="http://schemas.microsoft.com/office/powerpoint/2010/main" val="3946448407"/>
      </p:ext>
    </p:extLst>
  </p:cSld>
  <p:clrMapOvr>
    <a:masterClrMapping/>
  </p:clrMapOvr>
  <p:transition spd="slow" advTm="1227576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>
          <a:extLst>
            <a:ext uri="{FF2B5EF4-FFF2-40B4-BE49-F238E27FC236}">
              <a16:creationId xmlns:a16="http://schemas.microsoft.com/office/drawing/2014/main" id="{F55DCF4A-056E-F5C5-B4FB-6B7B9566D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5">
            <a:extLst>
              <a:ext uri="{FF2B5EF4-FFF2-40B4-BE49-F238E27FC236}">
                <a16:creationId xmlns:a16="http://schemas.microsoft.com/office/drawing/2014/main" id="{7E08E13B-D93A-AB53-1D6B-0BCB9B695D3C}"/>
              </a:ext>
            </a:extLst>
          </p:cNvPr>
          <p:cNvSpPr txBox="1"/>
          <p:nvPr/>
        </p:nvSpPr>
        <p:spPr>
          <a:xfrm>
            <a:off x="6248400" y="411099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6489CF-3A8B-86AC-AD7A-3CCC5A325795}"/>
              </a:ext>
            </a:extLst>
          </p:cNvPr>
          <p:cNvSpPr txBox="1"/>
          <p:nvPr/>
        </p:nvSpPr>
        <p:spPr>
          <a:xfrm>
            <a:off x="335280" y="411060"/>
            <a:ext cx="461772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en-US" sz="1650" b="1" dirty="0">
                <a:solidFill>
                  <a:srgbClr val="006699"/>
                </a:solidFill>
                <a:latin typeface="Barlow" panose="00000500000000000000" pitchFamily="2" charset="0"/>
                <a:cs typeface="Arial" pitchFamily="34" charset="0"/>
              </a:rPr>
              <a:t>Loma Prieta Earthquake, Site Amplification</a:t>
            </a:r>
            <a:endParaRPr lang="en-US" sz="1650" b="1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A3A9269-C5D3-6C8F-6232-E9C142D1F76B}"/>
                  </a:ext>
                </a:extLst>
              </p:cNvPr>
              <p:cNvSpPr txBox="1"/>
              <p:nvPr/>
            </p:nvSpPr>
            <p:spPr>
              <a:xfrm>
                <a:off x="381000" y="1143000"/>
                <a:ext cx="4724400" cy="5088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Soft soils have 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low shear wave velocity (Vs)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low stiffness</a:t>
                </a:r>
              </a:p>
              <a:p>
                <a:pPr marL="742950" lvl="1" indent="-285750">
                  <a:lnSpc>
                    <a:spcPct val="150000"/>
                  </a:lnSpc>
                  <a:spcAft>
                    <a:spcPts val="12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long natural periods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When seismic waves enter soft soil: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  <a:buClr>
                    <a:srgbClr val="006699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250" i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Wave</m:t>
                      </m:r>
                      <m:r>
                        <m:rPr>
                          <m:nor/>
                        </m:rPr>
                        <a:rPr lang="en-US" sz="1250" i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50" i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velocity</m:t>
                      </m:r>
                      <m:r>
                        <m:rPr>
                          <m:nor/>
                        </m:rPr>
                        <a:rPr lang="en-US" sz="1250" i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50" i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decreases</m:t>
                      </m:r>
                      <m:r>
                        <a:rPr lang="en-US" sz="1250" b="0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en-US" sz="1250" i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Amplitude</m:t>
                      </m:r>
                      <m:r>
                        <m:rPr>
                          <m:nor/>
                        </m:rPr>
                        <a:rPr lang="en-US" sz="1250" i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50" i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increases</m:t>
                      </m:r>
                    </m:oMath>
                  </m:oMathPara>
                </a14:m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Energy conservation requires the amplitude</a:t>
                </a:r>
                <a:r>
                  <a:rPr lang="en-US" sz="125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A </a:t>
                </a: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  <a:buClr>
                    <a:srgbClr val="006699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5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1250" b="0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ar-AE" sz="12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1250" b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ar-AE" sz="12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25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ar-AE" sz="125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amplitude can be acceleration, velocity or displacement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Result: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ground acceleration amplified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ground displacement significantly amplified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motion duration increased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implies wave motion amplitude at the ground surface</a:t>
                </a: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A3A9269-C5D3-6C8F-6232-E9C142D1F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143000"/>
                <a:ext cx="4724400" cy="50881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D81AB2-E8B6-4134-E3EA-004BF313A581}"/>
              </a:ext>
            </a:extLst>
          </p:cNvPr>
          <p:cNvCxnSpPr/>
          <p:nvPr/>
        </p:nvCxnSpPr>
        <p:spPr>
          <a:xfrm>
            <a:off x="5105400" y="1219200"/>
            <a:ext cx="0" cy="5105400"/>
          </a:xfrm>
          <a:prstGeom prst="line">
            <a:avLst/>
          </a:prstGeom>
          <a:ln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BB509F4-40A5-E5FB-68D1-2FA6F8DC33DC}"/>
              </a:ext>
            </a:extLst>
          </p:cNvPr>
          <p:cNvSpPr txBox="1"/>
          <p:nvPr/>
        </p:nvSpPr>
        <p:spPr>
          <a:xfrm>
            <a:off x="5417585" y="1240221"/>
            <a:ext cx="3345413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Soft Bay mud:</a:t>
            </a:r>
          </a:p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shear wave velocity (~100–200 m/s)</a:t>
            </a:r>
          </a:p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 lower than rock (~800–1500 m/s)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563339"/>
      </p:ext>
    </p:extLst>
  </p:cSld>
  <p:clrMapOvr>
    <a:masterClrMapping/>
  </p:clrMapOvr>
  <p:transition spd="slow" advTm="1227576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>
          <a:extLst>
            <a:ext uri="{FF2B5EF4-FFF2-40B4-BE49-F238E27FC236}">
              <a16:creationId xmlns:a16="http://schemas.microsoft.com/office/drawing/2014/main" id="{8BA07F33-4A6B-ED8C-E46E-454961B0E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5">
            <a:extLst>
              <a:ext uri="{FF2B5EF4-FFF2-40B4-BE49-F238E27FC236}">
                <a16:creationId xmlns:a16="http://schemas.microsoft.com/office/drawing/2014/main" id="{C25BCD65-17A0-948A-50C1-57ACC70318BF}"/>
              </a:ext>
            </a:extLst>
          </p:cNvPr>
          <p:cNvSpPr txBox="1"/>
          <p:nvPr/>
        </p:nvSpPr>
        <p:spPr>
          <a:xfrm>
            <a:off x="6248400" y="411099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A10662-BEE8-8D4A-ED72-139D2A744922}"/>
              </a:ext>
            </a:extLst>
          </p:cNvPr>
          <p:cNvSpPr txBox="1"/>
          <p:nvPr/>
        </p:nvSpPr>
        <p:spPr>
          <a:xfrm>
            <a:off x="335280" y="411060"/>
            <a:ext cx="507492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en-US" sz="1650" b="1" dirty="0">
                <a:solidFill>
                  <a:srgbClr val="006699"/>
                </a:solidFill>
                <a:latin typeface="Barlow" panose="00000500000000000000" pitchFamily="2" charset="0"/>
                <a:cs typeface="Arial" pitchFamily="34" charset="0"/>
              </a:rPr>
              <a:t>Loma Prieta Earthquake, Period Shift &amp; Resonance</a:t>
            </a:r>
            <a:endParaRPr lang="en-US" sz="1650" b="1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3BA5471-2B3E-970E-869E-4E67C890B04B}"/>
                  </a:ext>
                </a:extLst>
              </p:cNvPr>
              <p:cNvSpPr txBox="1"/>
              <p:nvPr/>
            </p:nvSpPr>
            <p:spPr>
              <a:xfrm>
                <a:off x="4574628" y="1219200"/>
                <a:ext cx="3962400" cy="4436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spcAft>
                    <a:spcPts val="12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Soft Bay mud deposits had natural periods in the range of:</a:t>
                </a: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  <a:buClr>
                    <a:srgbClr val="006699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5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250" b="0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125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1250" i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–</m:t>
                      </m:r>
                      <m:r>
                        <a:rPr lang="en-US" sz="125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1250" i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50" i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seconds</m:t>
                      </m:r>
                    </m:oMath>
                  </m:oMathPara>
                </a14:m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1200"/>
                  </a:spcBef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elevated freeway structure had a similar fundamental period</a:t>
                </a:r>
              </a:p>
              <a:p>
                <a:pPr marL="285750" indent="-285750">
                  <a:spcBef>
                    <a:spcPts val="1200"/>
                  </a:spcBef>
                  <a:spcAft>
                    <a:spcPts val="12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This created a resonance condition: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6699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2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25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250" i="1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soil</m:t>
                          </m:r>
                        </m:sub>
                      </m:sSub>
                      <m:r>
                        <a:rPr lang="ar-AE" sz="1250" b="0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ar-AE" sz="12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25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250" i="1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structure</m:t>
                          </m:r>
                        </m:sub>
                      </m:sSub>
                    </m:oMath>
                  </m:oMathPara>
                </a14:m>
                <a:endParaRPr lang="ar-AE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spcBef>
                    <a:spcPts val="1200"/>
                  </a:spcBef>
                  <a:spcAft>
                    <a:spcPts val="1200"/>
                  </a:spcAft>
                  <a:buClr>
                    <a:srgbClr val="006699"/>
                  </a:buClr>
                  <a:buSzPct val="80000"/>
                </a:pPr>
                <a:r>
                  <a:rPr lang="ar-AE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→ </a:t>
                </a: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Large displacement demand</a:t>
                </a:r>
                <a:b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→ Increased column curvature demand</a:t>
                </a:r>
                <a:b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→ Shear-critical behavior triggered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Compared to nearby rock sites:</a:t>
                </a:r>
              </a:p>
              <a:p>
                <a:pPr marL="742950" lvl="1" indent="-285750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Rock sites had higher PGA</a:t>
                </a:r>
              </a:p>
              <a:p>
                <a:pPr marL="742950" lvl="1" indent="-285750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Bay mud sites had much larger spectral displacement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3BA5471-2B3E-970E-869E-4E67C890B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4628" y="1219200"/>
                <a:ext cx="3962400" cy="4436920"/>
              </a:xfrm>
              <a:prstGeom prst="rect">
                <a:avLst/>
              </a:prstGeom>
              <a:blipFill>
                <a:blip r:embed="rId3"/>
                <a:stretch>
                  <a:fillRect t="-137" b="-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llapsed Section of Cypress Structure">
            <a:extLst>
              <a:ext uri="{FF2B5EF4-FFF2-40B4-BE49-F238E27FC236}">
                <a16:creationId xmlns:a16="http://schemas.microsoft.com/office/drawing/2014/main" id="{9501D0EC-C379-A81E-A48F-7253D9A0C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83" y="1340186"/>
            <a:ext cx="3808383" cy="292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A1C9D8-0B48-FBB0-8E1A-2FCB82837890}"/>
              </a:ext>
            </a:extLst>
          </p:cNvPr>
          <p:cNvSpPr txBox="1"/>
          <p:nvPr/>
        </p:nvSpPr>
        <p:spPr>
          <a:xfrm>
            <a:off x="335280" y="4824184"/>
            <a:ext cx="3703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 histories are independently scaled for visual comparison of frequency content and duration</a:t>
            </a:r>
          </a:p>
          <a:p>
            <a:pPr marL="171450" indent="-1714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Relative peak amplitudes do not represent actual PGA values</a:t>
            </a:r>
          </a:p>
          <a:p>
            <a:pPr marL="171450" indent="-1714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https://www.engineering.com/cypress-street-viaducts/</a:t>
            </a:r>
          </a:p>
        </p:txBody>
      </p:sp>
    </p:spTree>
    <p:extLst>
      <p:ext uri="{BB962C8B-B14F-4D97-AF65-F5344CB8AC3E}">
        <p14:creationId xmlns:p14="http://schemas.microsoft.com/office/powerpoint/2010/main" val="3831528995"/>
      </p:ext>
    </p:extLst>
  </p:cSld>
  <p:clrMapOvr>
    <a:masterClrMapping/>
  </p:clrMapOvr>
  <p:transition spd="slow" advTm="1227576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>
          <a:extLst>
            <a:ext uri="{FF2B5EF4-FFF2-40B4-BE49-F238E27FC236}">
              <a16:creationId xmlns:a16="http://schemas.microsoft.com/office/drawing/2014/main" id="{CEE9F0C0-3629-2010-6876-BA7B3B13B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5">
            <a:extLst>
              <a:ext uri="{FF2B5EF4-FFF2-40B4-BE49-F238E27FC236}">
                <a16:creationId xmlns:a16="http://schemas.microsoft.com/office/drawing/2014/main" id="{79A10CF0-010E-373C-A338-53A000B16369}"/>
              </a:ext>
            </a:extLst>
          </p:cNvPr>
          <p:cNvSpPr txBox="1"/>
          <p:nvPr/>
        </p:nvSpPr>
        <p:spPr>
          <a:xfrm>
            <a:off x="6248400" y="411099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1DEFFF-311A-F20C-EF34-032B2D2AF150}"/>
              </a:ext>
            </a:extLst>
          </p:cNvPr>
          <p:cNvSpPr txBox="1"/>
          <p:nvPr/>
        </p:nvSpPr>
        <p:spPr>
          <a:xfrm>
            <a:off x="335280" y="411060"/>
            <a:ext cx="507492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en-US" sz="1650" b="1" dirty="0">
                <a:solidFill>
                  <a:srgbClr val="006699"/>
                </a:solidFill>
                <a:latin typeface="Barlow" panose="00000500000000000000" pitchFamily="2" charset="0"/>
                <a:cs typeface="Arial" pitchFamily="34" charset="0"/>
              </a:rPr>
              <a:t>Loma Prieta Earthquake, Viaduct Column Failures</a:t>
            </a:r>
            <a:endParaRPr lang="en-US" sz="1650" b="1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78AEF9-492B-4310-7DA0-A68EE9160E23}"/>
              </a:ext>
            </a:extLst>
          </p:cNvPr>
          <p:cNvSpPr txBox="1"/>
          <p:nvPr/>
        </p:nvSpPr>
        <p:spPr>
          <a:xfrm>
            <a:off x="1066800" y="1295400"/>
            <a:ext cx="5638800" cy="477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columns were built prior to modern ductile seismic detailing requirements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columns had Limited shear capacity and limited plastic rotation capacity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Failure Sequence (Simplified)</a:t>
            </a:r>
            <a:b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ts val="19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Amplified ground motion → high lateral shear demand</a:t>
            </a:r>
          </a:p>
          <a:p>
            <a:pPr marL="742950" lvl="1" indent="-285750">
              <a:lnSpc>
                <a:spcPts val="19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Diagonal shear cracking forms in columns</a:t>
            </a:r>
          </a:p>
          <a:p>
            <a:pPr marL="742950" lvl="1" indent="-285750">
              <a:lnSpc>
                <a:spcPts val="19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Shear reinforcement yields or fractures</a:t>
            </a:r>
          </a:p>
          <a:p>
            <a:pPr marL="742950" lvl="1" indent="-285750">
              <a:lnSpc>
                <a:spcPts val="19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Axial load cannot be maintained</a:t>
            </a:r>
          </a:p>
          <a:p>
            <a:pPr marL="742950" lvl="1" indent="-285750">
              <a:lnSpc>
                <a:spcPts val="19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Upper deck drops onto lower deck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Need for capacity design (strong-column / weak-beam philosophy)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Strong-column / weak-beam (SCWB) is a seismic design principle used in moment-resisting frames to control </a:t>
            </a:r>
            <a:r>
              <a:rPr lang="en-US" sz="12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inelastic behavior occurs during an earthquake</a:t>
            </a:r>
            <a:b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Goals:</a:t>
            </a:r>
          </a:p>
          <a:p>
            <a:pPr marL="742950" lvl="1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beams yield first (ductile flexural hinging)</a:t>
            </a:r>
          </a:p>
          <a:p>
            <a:pPr marL="742950" lvl="1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Prevent columns from failing (especially in brittle modes)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515791"/>
      </p:ext>
    </p:extLst>
  </p:cSld>
  <p:clrMapOvr>
    <a:masterClrMapping/>
  </p:clrMapOvr>
  <p:transition spd="slow" advTm="1227576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6BF479-BB54-8C7E-13A5-BF8070A6E17E}"/>
              </a:ext>
            </a:extLst>
          </p:cNvPr>
          <p:cNvSpPr/>
          <p:nvPr/>
        </p:nvSpPr>
        <p:spPr>
          <a:xfrm>
            <a:off x="422812" y="1073024"/>
            <a:ext cx="190064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750"/>
              </a:spcAft>
            </a:pPr>
            <a:r>
              <a:rPr lang="en-US" sz="165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Reinforced Column </a:t>
            </a:r>
            <a:br>
              <a:rPr lang="en-US" sz="165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5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Failure Modes </a:t>
            </a:r>
            <a:endParaRPr lang="en-US" sz="16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 descr="No photo description available.">
            <a:extLst>
              <a:ext uri="{FF2B5EF4-FFF2-40B4-BE49-F238E27FC236}">
                <a16:creationId xmlns:a16="http://schemas.microsoft.com/office/drawing/2014/main" id="{40735627-CB51-2A12-B4D9-57921CFE5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81" y="906603"/>
            <a:ext cx="5050631" cy="504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C331D3-ADD0-B836-E5D6-10F43269B3E6}"/>
              </a:ext>
            </a:extLst>
          </p:cNvPr>
          <p:cNvSpPr txBox="1"/>
          <p:nvPr/>
        </p:nvSpPr>
        <p:spPr>
          <a:xfrm>
            <a:off x="307872" y="1905000"/>
            <a:ext cx="2435328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three failure modes are possible during an earthquake</a:t>
            </a:r>
          </a:p>
          <a:p>
            <a:pPr marL="117475" indent="-117475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7475" indent="-117475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Columns failed in brittle shear at the Cypress Viaduct</a:t>
            </a:r>
          </a:p>
        </p:txBody>
      </p:sp>
    </p:spTree>
    <p:extLst>
      <p:ext uri="{BB962C8B-B14F-4D97-AF65-F5344CB8AC3E}">
        <p14:creationId xmlns:p14="http://schemas.microsoft.com/office/powerpoint/2010/main" val="40426817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56978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b="1" dirty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1994 Northridge Quake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1371600"/>
            <a:ext cx="3505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Occurred at 4:30 a.m. local time on January 17, 1994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Had a 6.9 moment magnitude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Duration was about 20 second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Had the </a:t>
            </a:r>
            <a:r>
              <a:rPr lang="en-US" sz="125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highest measured Peak </a:t>
            </a: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Ground Acceleration (PGA) for USA at 1.7 G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Death toll was 57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earthquake occurred along a previously unknown "blind" thrust fault, close to the San Andreas fault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Blind fault does not break Earth’s surface and is thus not visible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 Angeles basin was once one of the most prolific oil fields in the world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Oil companies had known about this blind fault but had not publically disclosed information</a:t>
            </a:r>
          </a:p>
        </p:txBody>
      </p:sp>
      <p:pic>
        <p:nvPicPr>
          <p:cNvPr id="182274" name="Picture 2" descr="http://skywalker.cochise.edu/wellerr/students/Northridge/project_files/image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524000"/>
            <a:ext cx="4552950" cy="3200401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1035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609600"/>
            <a:ext cx="4572000" cy="3847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900" b="1" dirty="0">
                <a:solidFill>
                  <a:srgbClr val="006699"/>
                </a:solidFill>
              </a:rPr>
              <a:t>2011 Virginia Earthquake</a:t>
            </a:r>
            <a:r>
              <a:rPr lang="en-US" sz="1900" b="1" dirty="0">
                <a:solidFill>
                  <a:srgbClr val="006699"/>
                </a:solidFill>
                <a:cs typeface="Arial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419600" y="1295400"/>
                <a:ext cx="4419600" cy="4993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Occurred on August 23, 2011</a:t>
                </a: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Epicenter was near Mineral, Virginia </a:t>
                </a:r>
                <a:b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(Piedmont region) </a:t>
                </a: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5.8-magnitude quake</a:t>
                </a: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 one-inch wide, four-foot long crack formed in the Washington Monument, near the top of the 555-foot obelisk</a:t>
                </a: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Stone masonry tensile strength is very low </a:t>
                </a: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Stress concentration at the top</a:t>
                </a: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4300" indent="-114300">
                  <a:spcAft>
                    <a:spcPts val="600"/>
                  </a:spcAft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Top has low section modulus:  </a:t>
                </a:r>
                <a:r>
                  <a:rPr lang="en-US" sz="125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 = I /c</a:t>
                </a:r>
              </a:p>
              <a:p>
                <a:pPr lvl="1">
                  <a:lnSpc>
                    <a:spcPct val="150000"/>
                  </a:lnSpc>
                  <a:buClr>
                    <a:srgbClr val="006699"/>
                  </a:buClr>
                  <a:buSzPct val="80000"/>
                </a:pPr>
                <a:r>
                  <a:rPr lang="en-US" sz="125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I</a:t>
                </a: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 second moment of area (area moment of inertia</a:t>
                </a:r>
              </a:p>
              <a:p>
                <a:pPr lvl="1">
                  <a:lnSpc>
                    <a:spcPct val="150000"/>
                  </a:lnSpc>
                  <a:buClr>
                    <a:srgbClr val="006699"/>
                  </a:buClr>
                  <a:buSzPct val="80000"/>
                </a:pPr>
                <a:r>
                  <a:rPr lang="en-US" sz="125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</a:t>
                </a: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 distance from neutral axis to extreme fiber</a:t>
                </a:r>
              </a:p>
              <a:p>
                <a:pPr>
                  <a:buClr>
                    <a:srgbClr val="006699"/>
                  </a:buClr>
                  <a:buSzPct val="80000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4300" indent="-114300">
                  <a:spcAft>
                    <a:spcPts val="1200"/>
                  </a:spcAft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section modulus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50" b="0" i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125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measures how well a cross-section resists bending stress</a:t>
                </a: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Distance from quake epicenter to Washington Monument is about 90 miles</a:t>
                </a: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endParaRPr lang="en-US" sz="800" dirty="0"/>
              </a:p>
              <a:p>
                <a:pPr marL="114300" indent="-114300">
                  <a:buClr>
                    <a:srgbClr val="006699"/>
                  </a:buClr>
                  <a:buSzPct val="80000"/>
                </a:pPr>
                <a:endParaRPr lang="en-US" sz="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1295400"/>
                <a:ext cx="4419600" cy="4993675"/>
              </a:xfrm>
              <a:prstGeom prst="rect">
                <a:avLst/>
              </a:prstGeom>
              <a:blipFill>
                <a:blip r:embed="rId4"/>
                <a:stretch>
                  <a:fillRect t="-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4322" name="Picture 2" descr="http://media.masslive.com/opinion_impact/photo/10107348-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371600"/>
            <a:ext cx="3515628" cy="41910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73744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3400" y="685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b="1" dirty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Highest Peak Ground Acceleration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0" y="1295400"/>
            <a:ext cx="37338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Iwate-Miyagi 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Nairiku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earthquake struck northeast Honshu, Japan, on 14 June 2008</a:t>
            </a: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earthquake had a moment magnitude Mw 6.9 according to the USGS</a:t>
            </a: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peak ground acceleration (PGA) had a maximum vector sum (3 component) value of 4278 cm/sec^2 (4.36 G)</a:t>
            </a: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the highest ever recorded PGA, although other quakes have had higher moment magnitudes</a:t>
            </a: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Richter and moment magnitudes are a measure of the total energy released by a quake over widespread area</a:t>
            </a: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PGA is measured at a point</a:t>
            </a: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PGA depends on soil conditions, distance from the hypocenter, and other factors</a:t>
            </a:r>
          </a:p>
          <a:p>
            <a:br>
              <a:rPr lang="en-US" sz="1400" dirty="0">
                <a:latin typeface="+mj-lt"/>
              </a:rPr>
            </a:br>
            <a:endParaRPr lang="en-US" dirty="0"/>
          </a:p>
        </p:txBody>
      </p:sp>
      <p:pic>
        <p:nvPicPr>
          <p:cNvPr id="183298" name="Picture 2" descr="https://c2.staticflickr.com/8/7265/8160741246_e9e8d9288a_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295400"/>
            <a:ext cx="4470400" cy="33528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92734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4D1E9-E9F6-E7B4-B3E5-1F3A62262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99FAD-1968-BF73-4A8B-511D6204939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27044C-6953-FD03-F22F-05584AC8C513}"/>
              </a:ext>
            </a:extLst>
          </p:cNvPr>
          <p:cNvSpPr/>
          <p:nvPr/>
        </p:nvSpPr>
        <p:spPr>
          <a:xfrm>
            <a:off x="457200" y="3810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99"/>
                </a:solidFill>
              </a:rPr>
              <a:t>1960 Valdivia, Chile Earthquake &amp; Tsunami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B89870-B7B6-3197-4C02-8534555865FB}"/>
              </a:ext>
            </a:extLst>
          </p:cNvPr>
          <p:cNvSpPr txBox="1"/>
          <p:nvPr/>
        </p:nvSpPr>
        <p:spPr>
          <a:xfrm>
            <a:off x="1019812" y="4556317"/>
            <a:ext cx="6362700" cy="199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studies have placed it at 9.4–9.6 on the moment magnitude scale, making it the strongest earthquake ever recorded</a:t>
            </a: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rupture lasted roughly 10 minutes in some areas</a:t>
            </a: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Tsunami:  Hilo, Hawaii destroyed waterfront areas.</a:t>
            </a: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Waves reached Japan and the Philippines</a:t>
            </a: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Wikipedia images</a:t>
            </a:r>
            <a:br>
              <a:rPr lang="en-US" sz="1400" dirty="0">
                <a:latin typeface="+mj-lt"/>
              </a:rPr>
            </a:br>
            <a:endParaRPr lang="en-US" dirty="0"/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5050D6ED-781D-5833-EA74-2FC9BFC81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91237"/>
            <a:ext cx="314325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562B91-BEF3-3DD9-9552-C96E87942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689" y="1082173"/>
            <a:ext cx="3143250" cy="31161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99784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0A3F3-2F80-72B3-985F-6251882DE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20E38-203C-8DC5-4A15-EBEE0B8F8D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80E843-DC63-9206-DD66-1F6C53E8C852}"/>
              </a:ext>
            </a:extLst>
          </p:cNvPr>
          <p:cNvSpPr/>
          <p:nvPr/>
        </p:nvSpPr>
        <p:spPr>
          <a:xfrm>
            <a:off x="457200" y="3810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99"/>
                </a:solidFill>
              </a:rPr>
              <a:t>1960 Valdivia, Chile Earthquake &amp; Tsunami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E2E76-7197-B5CC-E761-E4D4789FC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67" y="1388197"/>
            <a:ext cx="3779995" cy="2186997"/>
          </a:xfrm>
          <a:prstGeom prst="rect">
            <a:avLst/>
          </a:prstGeom>
        </p:spPr>
      </p:pic>
      <p:pic>
        <p:nvPicPr>
          <p:cNvPr id="4100" name="Picture 4" descr="Photo of two people sitting amid dammage">
            <a:extLst>
              <a:ext uri="{FF2B5EF4-FFF2-40B4-BE49-F238E27FC236}">
                <a16:creationId xmlns:a16="http://schemas.microsoft.com/office/drawing/2014/main" id="{7DB31E1E-484A-F3F5-A829-745BF31DC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83408"/>
            <a:ext cx="2895600" cy="24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94CFFA-8A79-0B2C-1036-5BB5C6AC2EA7}"/>
              </a:ext>
            </a:extLst>
          </p:cNvPr>
          <p:cNvSpPr txBox="1"/>
          <p:nvPr/>
        </p:nvSpPr>
        <p:spPr>
          <a:xfrm>
            <a:off x="4545291" y="1658754"/>
            <a:ext cx="3670955" cy="190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Top:  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Onagawa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Japan</a:t>
            </a: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Bottom:  Hilo, Hawaii</a:t>
            </a: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disaster highlighted the need for basin-wide tsunami detection and warning</a:t>
            </a: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Pacific Tsunami Warning System (PTWS) was strengthened and expanded shortly afterward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3267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BBDBC-0DA0-F8D1-E35F-13DC91D3E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E378FA4C-066B-A081-5D69-F4FB179F8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57101" indent="-214270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57078" indent="-171416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199910" indent="-171416">
              <a:spcBef>
                <a:spcPct val="20000"/>
              </a:spcBef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1542742" indent="-171416">
              <a:spcBef>
                <a:spcPct val="20000"/>
              </a:spcBef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1885573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228405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2571236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2914067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685663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05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685663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5</a:t>
            </a:fld>
            <a:endParaRPr kumimoji="0" lang="en-US" altLang="en-US" sz="105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3560" name="Picture 1037" descr="et">
            <a:extLst>
              <a:ext uri="{FF2B5EF4-FFF2-40B4-BE49-F238E27FC236}">
                <a16:creationId xmlns:a16="http://schemas.microsoft.com/office/drawing/2014/main" id="{FA713B5F-E201-AB4E-AF78-7CE9082B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38" y="990600"/>
            <a:ext cx="3997734" cy="3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027">
            <a:extLst>
              <a:ext uri="{FF2B5EF4-FFF2-40B4-BE49-F238E27FC236}">
                <a16:creationId xmlns:a16="http://schemas.microsoft.com/office/drawing/2014/main" id="{5F01BBBB-C434-C472-771E-BE343C3C73D8}"/>
              </a:ext>
            </a:extLst>
          </p:cNvPr>
          <p:cNvSpPr txBox="1">
            <a:spLocks noChangeArrowheads="1"/>
          </p:cNvSpPr>
          <p:nvPr/>
        </p:nvSpPr>
        <p:spPr>
          <a:xfrm>
            <a:off x="5181600" y="1447800"/>
            <a:ext cx="35052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alt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99"/>
              </a:buClr>
              <a:buSzPct val="80000"/>
            </a:pPr>
            <a:r>
              <a:rPr lang="en-US" alt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Earth experiences seismic vibration</a:t>
            </a:r>
          </a:p>
          <a:p>
            <a:pPr>
              <a:buClr>
                <a:srgbClr val="006699"/>
              </a:buClr>
              <a:buSzPct val="80000"/>
            </a:pPr>
            <a:endParaRPr lang="en-US" alt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99"/>
              </a:buClr>
              <a:buSzPct val="80000"/>
            </a:pPr>
            <a:r>
              <a:rPr lang="en-US" alt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fundamental natural frequency of the Earth is 309.286 micro Hertz</a:t>
            </a:r>
            <a:br>
              <a:rPr lang="en-US" alt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alt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99"/>
              </a:buClr>
              <a:buSzPct val="80000"/>
            </a:pPr>
            <a:r>
              <a:rPr lang="en-US" alt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equivalent to a period of 3233.25 seconds, or approximately 54 minutes</a:t>
            </a:r>
          </a:p>
          <a:p>
            <a:pPr>
              <a:buClr>
                <a:srgbClr val="006699"/>
              </a:buClr>
              <a:buSzPct val="80000"/>
            </a:pPr>
            <a:endParaRPr lang="en-US" alt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99"/>
              </a:buClr>
              <a:buSzPct val="80000"/>
            </a:pPr>
            <a:r>
              <a:rPr lang="en-US" alt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a spherical breathing mode where all points move radially outward and then back inward in-phase</a:t>
            </a:r>
          </a:p>
          <a:p>
            <a:pPr>
              <a:buClr>
                <a:srgbClr val="006699"/>
              </a:buClr>
              <a:buSzPct val="80000"/>
            </a:pPr>
            <a:endParaRPr lang="en-US" alt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99"/>
              </a:buClr>
              <a:buSzPct val="80000"/>
            </a:pPr>
            <a:r>
              <a:rPr lang="en-US" alt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breathing mode is excited by a very large earthquake such as Mw </a:t>
            </a:r>
            <a:r>
              <a:rPr lang="en-US" altLang="en-US" sz="15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alt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8.5</a:t>
            </a:r>
          </a:p>
          <a:p>
            <a:pPr marL="0" indent="0">
              <a:buClr>
                <a:srgbClr val="006699"/>
              </a:buClr>
              <a:buSzPct val="80000"/>
              <a:buFont typeface="Arial" pitchFamily="34" charset="0"/>
              <a:buNone/>
            </a:pPr>
            <a:endParaRPr lang="en-US" alt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99"/>
              </a:buClr>
              <a:buSzPct val="80000"/>
            </a:pPr>
            <a:r>
              <a:rPr lang="en-US" alt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Reference: T. Lay and T. Wallace, Modern Global Seismology, Academic Press, New York, 1995</a:t>
            </a:r>
            <a:br>
              <a:rPr lang="en-US" alt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altLang="en-US" sz="13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668DD8-DE08-1AB5-A801-87EBB5BBEF47}"/>
              </a:ext>
            </a:extLst>
          </p:cNvPr>
          <p:cNvSpPr/>
          <p:nvPr/>
        </p:nvSpPr>
        <p:spPr>
          <a:xfrm>
            <a:off x="5441824" y="844062"/>
            <a:ext cx="2984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Earth’s Natural Frequency</a:t>
            </a:r>
          </a:p>
        </p:txBody>
      </p:sp>
    </p:spTree>
    <p:extLst>
      <p:ext uri="{BB962C8B-B14F-4D97-AF65-F5344CB8AC3E}">
        <p14:creationId xmlns:p14="http://schemas.microsoft.com/office/powerpoint/2010/main" val="22081077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F944C-D09B-3DF2-68E0-03269B1D0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75770-2FDF-2A31-567C-B6B528C4F5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E160EC-9199-C123-0E1B-94BAFBF56D7C}"/>
              </a:ext>
            </a:extLst>
          </p:cNvPr>
          <p:cNvSpPr/>
          <p:nvPr/>
        </p:nvSpPr>
        <p:spPr>
          <a:xfrm>
            <a:off x="457200" y="3810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99"/>
                </a:solidFill>
              </a:rPr>
              <a:t>1960 Valdivia, Chile Earthquake &amp; Tsunami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E1115F-811E-96C2-AD0A-1312F432E433}"/>
              </a:ext>
            </a:extLst>
          </p:cNvPr>
          <p:cNvSpPr txBox="1"/>
          <p:nvPr/>
        </p:nvSpPr>
        <p:spPr>
          <a:xfrm>
            <a:off x="685800" y="4232692"/>
            <a:ext cx="7391400" cy="1821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lesson: Damage accumulates during long-duration shaking even if peak acceleration is moderate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Engineering implications: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Structures must withstand many load cycles, not just peak force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Modern design spectra include duration considerations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influenced research on cumulative damage and hysteretic energy dissipation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concept later became important in ductile seismic design</a:t>
            </a: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D7CBB8-B207-6BB7-EA31-298322247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389" y="1316798"/>
            <a:ext cx="3983961" cy="2581275"/>
          </a:xfrm>
          <a:prstGeom prst="rect">
            <a:avLst/>
          </a:prstGeom>
        </p:spPr>
      </p:pic>
      <p:pic>
        <p:nvPicPr>
          <p:cNvPr id="7" name="Picture 2" descr="CHILE EARTHQUAKE">
            <a:extLst>
              <a:ext uri="{FF2B5EF4-FFF2-40B4-BE49-F238E27FC236}">
                <a16:creationId xmlns:a16="http://schemas.microsoft.com/office/drawing/2014/main" id="{E371E50D-E52A-63CD-8EF8-64C9CFD05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39" y="987106"/>
            <a:ext cx="2438400" cy="300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30963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AAC7C-844A-9F18-9453-AB36BECD7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F13E84-FE45-6A08-31C4-BF80824807D5}"/>
              </a:ext>
            </a:extLst>
          </p:cNvPr>
          <p:cNvSpPr/>
          <p:nvPr/>
        </p:nvSpPr>
        <p:spPr>
          <a:xfrm>
            <a:off x="457200" y="3810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99"/>
                </a:solidFill>
              </a:rPr>
              <a:t>Liquefaction &amp; Sand Boils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34CF3-90B8-52CB-34C1-2C943F958940}"/>
              </a:ext>
            </a:extLst>
          </p:cNvPr>
          <p:cNvSpPr txBox="1"/>
          <p:nvPr/>
        </p:nvSpPr>
        <p:spPr>
          <a:xfrm>
            <a:off x="3886200" y="1143000"/>
            <a:ext cx="4779390" cy="428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Widespread soil liquefaction occurred in the 1960 Chile earthquake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Liquefaction Mechanism: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Occurs in loose, saturated sands or silts during cyclic earthquake loading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Shaking raises pore water pressure, reducing effective stress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Soil temporarily loses shear strength and behaves like a fluid</a:t>
            </a:r>
          </a:p>
          <a:p>
            <a:pPr marL="285750" indent="-285750">
              <a:spcBef>
                <a:spcPts val="1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Observed Ground Effects: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Sand boils / sand vents (water–sand eruption through cracks)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Lateral spreading along riverbanks and coastal plains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Ground settlement causing building tilt and infrastructure damage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Ground fissures and sand-filled cracks</a:t>
            </a:r>
          </a:p>
          <a:p>
            <a:pPr marL="285750" indent="-285750">
              <a:spcBef>
                <a:spcPts val="1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Liquefaction Was Extensive: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Young alluvial and coastal sediments in the Valdivia region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groundwater levels due to rainfall and coastal environment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Long-duration megathrust shaking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AAFFDC-C7E8-8998-0B94-A4949A92D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10" y="1107649"/>
            <a:ext cx="3257867" cy="3845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4297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7B06D-7389-6EA7-9D9D-E425BA2A0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46F9F4-D2E1-56DE-31DD-B72F408B2455}"/>
              </a:ext>
            </a:extLst>
          </p:cNvPr>
          <p:cNvSpPr/>
          <p:nvPr/>
        </p:nvSpPr>
        <p:spPr>
          <a:xfrm>
            <a:off x="457200" y="3810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99"/>
                </a:solidFill>
              </a:rPr>
              <a:t>Liquefaction in 1964 Niigata, Japan Earthquake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B3889-E85A-CB34-AB11-328C852DC114}"/>
              </a:ext>
            </a:extLst>
          </p:cNvPr>
          <p:cNvSpPr txBox="1"/>
          <p:nvPr/>
        </p:nvSpPr>
        <p:spPr>
          <a:xfrm>
            <a:off x="914400" y="4191000"/>
            <a:ext cx="6172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1964 Niigata earthquake is one of the most famous real-world demonstrations of soil liquefaction and is widely used in geotechnical engineering education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Magnitude: Mw ≈ 7.5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Location: offshore near Niigata, a coastal city built on young river-delta sediments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Cyclic shear stresses from the earthquake caused sand grains to rearrange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Pore water pressure increased because water could not drain quickly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Effective stress dropped toward zero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soil lost shear strength and behaved like a fluid</a:t>
            </a:r>
          </a:p>
        </p:txBody>
      </p:sp>
      <p:pic>
        <p:nvPicPr>
          <p:cNvPr id="6146" name="Picture 2" descr="Niigata earthquake 1964">
            <a:extLst>
              <a:ext uri="{FF2B5EF4-FFF2-40B4-BE49-F238E27FC236}">
                <a16:creationId xmlns:a16="http://schemas.microsoft.com/office/drawing/2014/main" id="{1E245219-9CCE-B6E9-59CB-CE581EC4C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480" y="1066800"/>
            <a:ext cx="4291207" cy="284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38517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D77EF6-E60F-4729-A250-7C13CD06D31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533400"/>
            <a:ext cx="6781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Earthquake Engineering Fatigue</a:t>
            </a:r>
          </a:p>
        </p:txBody>
      </p:sp>
      <p:pic>
        <p:nvPicPr>
          <p:cNvPr id="44036" name="Picture 5" descr="Brückeneinsturz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442912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10200" y="1752600"/>
            <a:ext cx="35052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28600" marR="0" lvl="0" indent="-1143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LCF  -  low cycle fatigue</a:t>
            </a:r>
          </a:p>
          <a:p>
            <a:pPr marL="228600" marR="0" lvl="0" indent="-1143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ULCF - ultra low cycle fatigue</a:t>
            </a:r>
          </a:p>
          <a:p>
            <a:pPr marL="228600" marR="0" lvl="0" indent="-1143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228600" marR="0" lvl="0" indent="-1143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Structure subjected to a major earthquake </a:t>
            </a:r>
          </a:p>
          <a:p>
            <a:pPr marL="228600" marR="0" lvl="0" indent="-1143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Or multiple earthquakes including aftershocks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4267200"/>
            <a:ext cx="3733800" cy="569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1994 Northridge Earthquake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88D47-9D51-48EF-A0AB-6B8D9590ADD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609600" y="533400"/>
            <a:ext cx="6781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Reinforced Concrete </a:t>
            </a:r>
          </a:p>
        </p:txBody>
      </p:sp>
      <p:pic>
        <p:nvPicPr>
          <p:cNvPr id="45060" name="Picture 4" descr="Fatigue fra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44291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486400" y="1524000"/>
            <a:ext cx="3200400" cy="19697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286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Fatigue fractures of the steel reinforcement bars in the area of ​​a frame corner</a:t>
            </a:r>
          </a:p>
          <a:p>
            <a:pPr marL="2286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2286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The picture was made by Patrick Fehlmann as part of his dissertation on 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the fatigue of reinforced concrete bridges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43CFF0-6462-4583-BED1-5B9C2BF8488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pic>
        <p:nvPicPr>
          <p:cNvPr id="46083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5927725" cy="444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685800" y="381000"/>
            <a:ext cx="6781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Plastic Hinges in Beam Structures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1800" y="2590800"/>
            <a:ext cx="1981200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Cracks form in the beam plastic hinge zones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5638800"/>
            <a:ext cx="5638800" cy="29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Image courtesy of Canterbury Earthquake Royal Commission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5"/>
          <p:cNvSpPr txBox="1"/>
          <p:nvPr/>
        </p:nvSpPr>
        <p:spPr>
          <a:xfrm>
            <a:off x="6400562" y="5600417"/>
            <a:ext cx="1428564" cy="34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047" tIns="34514" rIns="69047" bIns="34514" anchor="ctr" anchorCtr="0">
            <a:noAutofit/>
          </a:bodyPr>
          <a:lstStyle/>
          <a:p>
            <a:pPr algn="r" defTabSz="685800">
              <a:buClr>
                <a:srgbClr val="010000"/>
              </a:buClr>
              <a:buSzPts val="1400"/>
            </a:pPr>
            <a:fld id="{00000000-1234-1234-1234-123412341234}" type="slidenum">
              <a:rPr lang="en-US" sz="1050" kern="0">
                <a:solidFill>
                  <a:srgbClr val="010000"/>
                </a:solidFill>
                <a:latin typeface="Arial"/>
                <a:ea typeface="Arial"/>
                <a:cs typeface="Arial"/>
                <a:sym typeface="Arial"/>
              </a:rPr>
              <a:pPr algn="r" defTabSz="685800">
                <a:buClr>
                  <a:srgbClr val="010000"/>
                </a:buClr>
                <a:buSzPts val="1400"/>
              </a:pPr>
              <a:t>56</a:t>
            </a:fld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7" name="Google Shape;447;p45"/>
          <p:cNvSpPr txBox="1"/>
          <p:nvPr/>
        </p:nvSpPr>
        <p:spPr>
          <a:xfrm>
            <a:off x="6091573" y="263522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617E0B-5C9F-9273-F3ED-97E7D9196701}"/>
              </a:ext>
            </a:extLst>
          </p:cNvPr>
          <p:cNvSpPr txBox="1"/>
          <p:nvPr/>
        </p:nvSpPr>
        <p:spPr>
          <a:xfrm>
            <a:off x="271937" y="322628"/>
            <a:ext cx="581963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en-US" sz="1650" b="1" dirty="0">
                <a:solidFill>
                  <a:srgbClr val="006699"/>
                </a:solidFill>
                <a:latin typeface="Barlow" panose="00000500000000000000" pitchFamily="2" charset="0"/>
                <a:cs typeface="Arial" pitchFamily="34" charset="0"/>
              </a:rPr>
              <a:t>Transamerica Pyramid Building</a:t>
            </a:r>
            <a:endParaRPr lang="en-US" sz="1650" b="1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F16424-F8D6-82D0-C036-5641A0DBB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6" y="1295400"/>
            <a:ext cx="2370056" cy="33939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93ED21F-ED9A-6385-692D-87B0095AC1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205867"/>
              </p:ext>
            </p:extLst>
          </p:nvPr>
        </p:nvGraphicFramePr>
        <p:xfrm>
          <a:off x="3505200" y="2890900"/>
          <a:ext cx="4183440" cy="1249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8925">
                  <a:extLst>
                    <a:ext uri="{9D8B030D-6E8A-4147-A177-3AD203B41FA5}">
                      <a16:colId xmlns:a16="http://schemas.microsoft.com/office/drawing/2014/main" val="4294254350"/>
                    </a:ext>
                  </a:extLst>
                </a:gridCol>
                <a:gridCol w="819954">
                  <a:extLst>
                    <a:ext uri="{9D8B030D-6E8A-4147-A177-3AD203B41FA5}">
                      <a16:colId xmlns:a16="http://schemas.microsoft.com/office/drawing/2014/main" val="3086556617"/>
                    </a:ext>
                  </a:extLst>
                </a:gridCol>
                <a:gridCol w="711185">
                  <a:extLst>
                    <a:ext uri="{9D8B030D-6E8A-4147-A177-3AD203B41FA5}">
                      <a16:colId xmlns:a16="http://schemas.microsoft.com/office/drawing/2014/main" val="1286745552"/>
                    </a:ext>
                  </a:extLst>
                </a:gridCol>
                <a:gridCol w="836688">
                  <a:extLst>
                    <a:ext uri="{9D8B030D-6E8A-4147-A177-3AD203B41FA5}">
                      <a16:colId xmlns:a16="http://schemas.microsoft.com/office/drawing/2014/main" val="3241889670"/>
                    </a:ext>
                  </a:extLst>
                </a:gridCol>
                <a:gridCol w="836688">
                  <a:extLst>
                    <a:ext uri="{9D8B030D-6E8A-4147-A177-3AD203B41FA5}">
                      <a16:colId xmlns:a16="http://schemas.microsoft.com/office/drawing/2014/main" val="1353472397"/>
                    </a:ext>
                  </a:extLst>
                </a:gridCol>
              </a:tblGrid>
              <a:tr h="3794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Direction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Loma Prieta Earthquake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Ambient Vibration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067522"/>
                  </a:ext>
                </a:extLst>
              </a:tr>
              <a:tr h="2189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fn (Hz)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Damping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fn (Hz)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Damping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9636952"/>
                  </a:ext>
                </a:extLst>
              </a:tr>
              <a:tr h="325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North-South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0.28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4.9%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0.34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0.8%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0685827"/>
                  </a:ext>
                </a:extLst>
              </a:tr>
              <a:tr h="325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East-West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0.28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2.2%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0.32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1.4%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03588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E0ED799-766F-B106-69E1-EA0CD17FAA94}"/>
              </a:ext>
            </a:extLst>
          </p:cNvPr>
          <p:cNvSpPr txBox="1"/>
          <p:nvPr/>
        </p:nvSpPr>
        <p:spPr>
          <a:xfrm>
            <a:off x="3276600" y="1279715"/>
            <a:ext cx="5187187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685834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1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Transamerica Pyramid is built from a steel frame, with a truss system at the base</a:t>
            </a:r>
          </a:p>
          <a:p>
            <a:pPr marL="171450" indent="-171450" defTabSz="685834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125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685834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1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height is 850 ft (260 m)</a:t>
            </a:r>
          </a:p>
          <a:p>
            <a:pPr marL="171450" indent="-171450" defTabSz="685834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125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685834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1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Amplitude-dependent stiffness degradation and increased damping due to joint friction, connection slip, and soil–structure interaction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EBCCB9-B294-117D-03F3-689F4841C4EC}"/>
              </a:ext>
            </a:extLst>
          </p:cNvPr>
          <p:cNvSpPr txBox="1"/>
          <p:nvPr/>
        </p:nvSpPr>
        <p:spPr>
          <a:xfrm>
            <a:off x="3556238" y="4424758"/>
            <a:ext cx="50706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Çelebi, M., </a:t>
            </a:r>
            <a:r>
              <a:rPr lang="en-US" sz="105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“Dynamic Characteristics of the Transamerica Pyramid Building”</a:t>
            </a:r>
            <a:b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Earthquake Spectra, Vol. 7, No. 4, 1991</a:t>
            </a:r>
          </a:p>
        </p:txBody>
      </p:sp>
    </p:spTree>
    <p:extLst>
      <p:ext uri="{BB962C8B-B14F-4D97-AF65-F5344CB8AC3E}">
        <p14:creationId xmlns:p14="http://schemas.microsoft.com/office/powerpoint/2010/main" val="2872840096"/>
      </p:ext>
    </p:extLst>
  </p:cSld>
  <p:clrMapOvr>
    <a:masterClrMapping/>
  </p:clrMapOvr>
  <p:transition spd="slow" advTm="1227576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590AB4-285A-4202-BC4B-8B59984314F1}" type="slidenum">
              <a:rPr lang="en-US" altLang="en-US" smtClean="0"/>
              <a:pPr/>
              <a:t>57</a:t>
            </a:fld>
            <a:endParaRPr lang="en-US" altLang="en-US"/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370332" y="252529"/>
            <a:ext cx="77068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336699"/>
                </a:solidFill>
              </a:rPr>
              <a:t>Steel Moment Frame Connection, Pre-Northridge Earthquake 1994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9222339C-3C1C-EC5C-9140-15679537C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32" y="898860"/>
            <a:ext cx="38290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902FE6-2201-88A3-11AB-75C1B77ADD9E}"/>
              </a:ext>
            </a:extLst>
          </p:cNvPr>
          <p:cNvSpPr txBox="1"/>
          <p:nvPr/>
        </p:nvSpPr>
        <p:spPr>
          <a:xfrm>
            <a:off x="4503040" y="990600"/>
            <a:ext cx="401878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25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ontinuous, joint penetration weld (CJP)</a:t>
            </a:r>
          </a:p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connections were designed to yield under strong shaking and to behave as plastic hinges to dissipate earthquake energy without loss of strength</a:t>
            </a:r>
          </a:p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yielding without fracturing is intended to achieve the ductility requirement so building occupants may exit safely</a:t>
            </a:r>
            <a:endParaRPr lang="en-US" sz="12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D9266E-3D95-3963-E1B0-2E8A4F6B3F85}"/>
              </a:ext>
            </a:extLst>
          </p:cNvPr>
          <p:cNvSpPr txBox="1"/>
          <p:nvPr/>
        </p:nvSpPr>
        <p:spPr>
          <a:xfrm>
            <a:off x="578360" y="4638675"/>
            <a:ext cx="787984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stress concentration at welded joints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Flawed welding was unable to achieve the intended design strength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Poorly designed and under-sized bolts that were unable to withstand the forces after the failure of the welded section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defects resulted in the unexpectedly early yielding and brittle fractures of these connections</a:t>
            </a:r>
          </a:p>
        </p:txBody>
      </p:sp>
    </p:spTree>
    <p:extLst>
      <p:ext uri="{BB962C8B-B14F-4D97-AF65-F5344CB8AC3E}">
        <p14:creationId xmlns:p14="http://schemas.microsoft.com/office/powerpoint/2010/main" val="32082600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0B75D-7F72-407D-BE9C-41D3E158848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43870"/>
            <a:ext cx="8229600" cy="67053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6699"/>
                </a:solidFill>
              </a:rPr>
              <a:t>Kobe Japan Earthquake, 1995</a:t>
            </a:r>
          </a:p>
        </p:txBody>
      </p:sp>
      <p:sp>
        <p:nvSpPr>
          <p:cNvPr id="7171" name="Slide Number Placeholder 2">
            <a:extLst>
              <a:ext uri="{FF2B5EF4-FFF2-40B4-BE49-F238E27FC236}">
                <a16:creationId xmlns:a16="http://schemas.microsoft.com/office/drawing/2014/main" id="{BFE80597-25FF-4D77-93CD-1A13042BD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362900-1296-4528-9B36-CB6509A7C637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A5CF57-039E-4D49-8DC2-C01F8689A7FA}"/>
              </a:ext>
            </a:extLst>
          </p:cNvPr>
          <p:cNvSpPr txBox="1"/>
          <p:nvPr/>
        </p:nvSpPr>
        <p:spPr>
          <a:xfrm>
            <a:off x="381000" y="4621715"/>
            <a:ext cx="8229600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0513" indent="-174625" eaLnBrk="1" hangingPunct="1">
              <a:spcBef>
                <a:spcPts val="600"/>
              </a:spcBef>
              <a:spcAft>
                <a:spcPts val="600"/>
              </a:spcAft>
              <a:buClr>
                <a:srgbClr val="33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Steel is strong in tension and ductile after reaching its yield stress</a:t>
            </a:r>
          </a:p>
          <a:p>
            <a:pPr marL="290513" indent="-174625" eaLnBrk="1" hangingPunct="1">
              <a:spcBef>
                <a:spcPts val="600"/>
              </a:spcBef>
              <a:spcAft>
                <a:spcPts val="600"/>
              </a:spcAft>
              <a:buClr>
                <a:srgbClr val="33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material can dissipate large hysteretic energy under cyclic loading</a:t>
            </a:r>
          </a:p>
          <a:p>
            <a:pPr marL="290513" indent="-174625" eaLnBrk="1" hangingPunct="1">
              <a:spcBef>
                <a:spcPts val="600"/>
              </a:spcBef>
              <a:spcAft>
                <a:spcPts val="600"/>
              </a:spcAft>
              <a:buClr>
                <a:srgbClr val="33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the welded connection may not be as ductile as the steel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45CF6-CC4D-01B9-14E5-FF3A7B578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994908"/>
            <a:ext cx="4077053" cy="3177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51C37A-C09F-185C-2867-D25246058803}"/>
              </a:ext>
            </a:extLst>
          </p:cNvPr>
          <p:cNvSpPr txBox="1"/>
          <p:nvPr/>
        </p:nvSpPr>
        <p:spPr>
          <a:xfrm>
            <a:off x="4953000" y="1143000"/>
            <a:ext cx="3733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Failure of steel structure at welded connection due to poor design</a:t>
            </a:r>
          </a:p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6551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590AB4-285A-4202-BC4B-8B59984314F1}" type="slidenum">
              <a:rPr lang="en-US" altLang="en-US" smtClean="0"/>
              <a:pPr/>
              <a:t>59</a:t>
            </a:fld>
            <a:endParaRPr lang="en-US" altLang="en-US"/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609600" y="489757"/>
            <a:ext cx="769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336699"/>
                </a:solidFill>
              </a:rPr>
              <a:t>Corrective Actions Based on Northridge &amp; Kobe Earthquakes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E18B4-B4A1-D598-7F33-2842E83679D6}"/>
              </a:ext>
            </a:extLst>
          </p:cNvPr>
          <p:cNvSpPr txBox="1"/>
          <p:nvPr/>
        </p:nvSpPr>
        <p:spPr>
          <a:xfrm>
            <a:off x="838200" y="1295400"/>
            <a:ext cx="6248400" cy="236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Inspection, repair and retrofit of buildings in active earthquake zones</a:t>
            </a:r>
          </a:p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codes &amp; inspection practices changed to require</a:t>
            </a:r>
            <a:b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Stronger materials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Higher quality welds to increase metal-weld toughness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rigorous testing for new designs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rgbClr val="11101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250" b="0" i="0" dirty="0">
                <a:solidFill>
                  <a:srgbClr val="11101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odes also moved away from using a prescriptive detail and moved toward performance-based criteria</a:t>
            </a:r>
          </a:p>
        </p:txBody>
      </p:sp>
    </p:spTree>
    <p:extLst>
      <p:ext uri="{BB962C8B-B14F-4D97-AF65-F5344CB8AC3E}">
        <p14:creationId xmlns:p14="http://schemas.microsoft.com/office/powerpoint/2010/main" val="1053158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63001-4A16-2A6B-05BA-3D1133E98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B60FDE-87BB-9BBB-3F09-EFCFFBC1D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9528B4-5204-3FDD-D685-8BDB65DB2024}"/>
              </a:ext>
            </a:extLst>
          </p:cNvPr>
          <p:cNvSpPr/>
          <p:nvPr/>
        </p:nvSpPr>
        <p:spPr>
          <a:xfrm>
            <a:off x="1524000" y="193295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spcBef>
                <a:spcPts val="150"/>
              </a:spcBef>
              <a:spcAft>
                <a:spcPts val="150"/>
              </a:spcAft>
            </a:pPr>
            <a:r>
              <a:rPr lang="en-US" dirty="0">
                <a:solidFill>
                  <a:srgbClr val="006699"/>
                </a:solidFill>
              </a:rPr>
              <a:t>Major Earthquakes (6.0+ M</a:t>
            </a:r>
            <a:r>
              <a:rPr lang="en-US" baseline="-25000" dirty="0">
                <a:solidFill>
                  <a:srgbClr val="006699"/>
                </a:solidFill>
              </a:rPr>
              <a:t>w</a:t>
            </a:r>
            <a:r>
              <a:rPr lang="en-US" dirty="0">
                <a:solidFill>
                  <a:srgbClr val="006699"/>
                </a:solidFill>
              </a:rPr>
              <a:t>) between 1900 and 2017</a:t>
            </a:r>
            <a:endParaRPr lang="en-US" sz="2000" b="1" dirty="0">
              <a:solidFill>
                <a:srgbClr val="006699"/>
              </a:solidFill>
              <a:cs typeface="Arial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E0FC7BF-03BB-7702-6BDA-55014590F5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9200" y="901564"/>
            <a:ext cx="7143030" cy="50548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7F4F37-10B4-413A-CE51-0E722D492A42}"/>
              </a:ext>
            </a:extLst>
          </p:cNvPr>
          <p:cNvSpPr txBox="1"/>
          <p:nvPr/>
        </p:nvSpPr>
        <p:spPr>
          <a:xfrm>
            <a:off x="3505200" y="6248400"/>
            <a:ext cx="1981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33177470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590AB4-285A-4202-BC4B-8B59984314F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609600" y="489757"/>
            <a:ext cx="6324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U.S. Nuclear Regulatory Commission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Damping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97C4E5E-EDDE-4730-B43C-6FD64E4A7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558406"/>
            <a:ext cx="7848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itchFamily="34" charset="0"/>
              </a:rPr>
              <a:t>Some interfacial friction damping effects also occur in welded joints, but welded joints are much stiffer than the bolted joints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U.S. Nuclear Regulatory Commission gives the damping ratios for nuclear plant structures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The values are intended for analysis purposes when measured damping values are unavailable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alt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ED97369-D94F-4DB8-A986-1F668DFE7190}"/>
              </a:ext>
            </a:extLst>
          </p:cNvPr>
          <p:cNvGraphicFramePr>
            <a:graphicFrameLocks noGrp="1"/>
          </p:cNvGraphicFramePr>
          <p:nvPr/>
        </p:nvGraphicFramePr>
        <p:xfrm>
          <a:off x="1828799" y="3917898"/>
          <a:ext cx="4114802" cy="1202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1">
                  <a:extLst>
                    <a:ext uri="{9D8B030D-6E8A-4147-A177-3AD203B41FA5}">
                      <a16:colId xmlns:a16="http://schemas.microsoft.com/office/drawing/2014/main" val="4184841445"/>
                    </a:ext>
                  </a:extLst>
                </a:gridCol>
                <a:gridCol w="2057401">
                  <a:extLst>
                    <a:ext uri="{9D8B030D-6E8A-4147-A177-3AD203B41FA5}">
                      <a16:colId xmlns:a16="http://schemas.microsoft.com/office/drawing/2014/main" val="538952851"/>
                    </a:ext>
                  </a:extLst>
                </a:gridCol>
              </a:tblGrid>
              <a:tr h="4610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Joint Type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Damping Ratio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3799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Welded Joints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2%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8053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Bolted Joints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5%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425917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D53075E-0D7E-4832-91AD-965DC73FBCEF}"/>
              </a:ext>
            </a:extLst>
          </p:cNvPr>
          <p:cNvSpPr txBox="1"/>
          <p:nvPr/>
        </p:nvSpPr>
        <p:spPr>
          <a:xfrm>
            <a:off x="1295400" y="3429000"/>
            <a:ext cx="5486400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Damping Values for Steel Buildings, Operating-Basis Earthquake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9715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32930A28-B2C1-466B-290C-4C2DC9A46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54" y="1600200"/>
            <a:ext cx="3081035" cy="315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16F913-A780-7906-3EE6-549E875EF8D5}"/>
              </a:ext>
            </a:extLst>
          </p:cNvPr>
          <p:cNvSpPr txBox="1"/>
          <p:nvPr/>
        </p:nvSpPr>
        <p:spPr>
          <a:xfrm>
            <a:off x="1295400" y="5334000"/>
            <a:ext cx="19049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https://www.toda.co.jp/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8BA29-C902-34A2-C67D-C8FBC1BFB120}"/>
              </a:ext>
            </a:extLst>
          </p:cNvPr>
          <p:cNvSpPr txBox="1"/>
          <p:nvPr/>
        </p:nvSpPr>
        <p:spPr>
          <a:xfrm>
            <a:off x="4419600" y="2133600"/>
            <a:ext cx="3738446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soft support is placed between the building and the ground</a:t>
            </a:r>
          </a:p>
          <a:p>
            <a:pPr marL="214313" indent="-214313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Softening the anchorage to the ground makes the natural shaking period of the building longer and reduces the seismic force input to the building</a:t>
            </a:r>
            <a:br>
              <a:rPr lang="en-US" sz="12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931859-61A2-BB44-E785-CD145AF1BC3D}"/>
              </a:ext>
            </a:extLst>
          </p:cNvPr>
          <p:cNvSpPr/>
          <p:nvPr/>
        </p:nvSpPr>
        <p:spPr>
          <a:xfrm>
            <a:off x="533400" y="457200"/>
            <a:ext cx="38862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en-US" sz="1500" b="1" dirty="0">
                <a:solidFill>
                  <a:srgbClr val="0066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Building Isolation</a:t>
            </a:r>
            <a:endParaRPr lang="en-US" sz="1500" b="1" dirty="0">
              <a:solidFill>
                <a:srgbClr val="006699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" name="Google Shape;447;p45">
            <a:extLst>
              <a:ext uri="{FF2B5EF4-FFF2-40B4-BE49-F238E27FC236}">
                <a16:creationId xmlns:a16="http://schemas.microsoft.com/office/drawing/2014/main" id="{464059DC-C749-4A4C-7C38-89B4427E1B44}"/>
              </a:ext>
            </a:extLst>
          </p:cNvPr>
          <p:cNvSpPr txBox="1"/>
          <p:nvPr/>
        </p:nvSpPr>
        <p:spPr>
          <a:xfrm>
            <a:off x="5715000" y="457200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182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>
            <a:extLst>
              <a:ext uri="{FF2B5EF4-FFF2-40B4-BE49-F238E27FC236}">
                <a16:creationId xmlns:a16="http://schemas.microsoft.com/office/drawing/2014/main" id="{1087EA8B-A119-8CEF-6FF5-0DECBDB23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94293-B9A7-44AD-8707-DC2A5FD2735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7E7E56F0-D207-BC3E-A354-67020E837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5187" y="314326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15364" name="Rectangle 7">
            <a:extLst>
              <a:ext uri="{FF2B5EF4-FFF2-40B4-BE49-F238E27FC236}">
                <a16:creationId xmlns:a16="http://schemas.microsoft.com/office/drawing/2014/main" id="{407C2BD8-39C2-B9AA-6947-E2869937FE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48006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800" dirty="0"/>
              <a:t>Taipei City Hospital</a:t>
            </a:r>
          </a:p>
        </p:txBody>
      </p:sp>
      <p:sp>
        <p:nvSpPr>
          <p:cNvPr id="15366" name="Rectangle 13">
            <a:extLst>
              <a:ext uri="{FF2B5EF4-FFF2-40B4-BE49-F238E27FC236}">
                <a16:creationId xmlns:a16="http://schemas.microsoft.com/office/drawing/2014/main" id="{4680038E-43B4-641F-C11E-297E93B84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67" name="Rectangle 378">
            <a:extLst>
              <a:ext uri="{FF2B5EF4-FFF2-40B4-BE49-F238E27FC236}">
                <a16:creationId xmlns:a16="http://schemas.microsoft.com/office/drawing/2014/main" id="{33435776-BEAB-14E8-BE25-CCA904584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tapei_bldg">
            <a:extLst>
              <a:ext uri="{FF2B5EF4-FFF2-40B4-BE49-F238E27FC236}">
                <a16:creationId xmlns:a16="http://schemas.microsoft.com/office/drawing/2014/main" id="{B049A028-329F-7113-5A3D-80F702581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142998"/>
            <a:ext cx="4107179" cy="200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refsheet-shock-absorber">
            <a:extLst>
              <a:ext uri="{FF2B5EF4-FFF2-40B4-BE49-F238E27FC236}">
                <a16:creationId xmlns:a16="http://schemas.microsoft.com/office/drawing/2014/main" id="{98E56617-5818-8E45-0FDC-BACF631EE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074" y="920531"/>
            <a:ext cx="3756815" cy="281327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9B5EEBC-3074-AC28-4B79-2D1475B00A25}"/>
                  </a:ext>
                </a:extLst>
              </p:cNvPr>
              <p:cNvSpPr txBox="1"/>
              <p:nvPr/>
            </p:nvSpPr>
            <p:spPr>
              <a:xfrm>
                <a:off x="609600" y="4147793"/>
                <a:ext cx="7772400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66C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7373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shock absorbers are viscous dampers, designed to limit the building’s lateral seismic response 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66C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7373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absorbers and diagonal bracing frames were installed as a seismic retrofit</a:t>
                </a:r>
              </a:p>
              <a:p>
                <a:pPr marL="285750" lvl="0" indent="-285750" eaLnBrk="0" fontAlgn="base" hangingPunct="0">
                  <a:spcBef>
                    <a:spcPts val="600"/>
                  </a:spcBef>
                  <a:spcAft>
                    <a:spcPts val="600"/>
                  </a:spcAft>
                  <a:buClr>
                    <a:srgbClr val="0066CC"/>
                  </a:buClr>
                  <a:buSzPct val="80000"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7373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Should be modeled as dashpots</a:t>
                </a:r>
                <a:r>
                  <a:rPr lang="en-US" sz="1250" dirty="0">
                    <a:solidFill>
                      <a:srgbClr val="373737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with force  </a:t>
                </a:r>
                <a14:m>
                  <m:oMath xmlns:m="http://schemas.openxmlformats.org/officeDocument/2006/math">
                    <m:r>
                      <a:rPr lang="en-US" sz="1250" b="0" i="1" smtClean="0">
                        <a:solidFill>
                          <a:srgbClr val="373737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𝐹</m:t>
                    </m:r>
                  </m:oMath>
                </a14:m>
                <a:endParaRPr lang="en-US" sz="1400" dirty="0"/>
              </a:p>
              <a:p>
                <a:pPr eaLnBrk="0" fontAlgn="base" hangingPunct="0">
                  <a:spcBef>
                    <a:spcPts val="600"/>
                  </a:spcBef>
                  <a:spcAft>
                    <a:spcPts val="600"/>
                  </a:spcAft>
                  <a:buClr>
                    <a:srgbClr val="0066CC"/>
                  </a:buClr>
                  <a:buSzPct val="80000"/>
                  <a:defRPr/>
                </a:pPr>
                <a:r>
                  <a:rPr lang="en-US" sz="1400" dirty="0"/>
                  <a:t>	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l-GR" sz="1400" b="0" i="1" smtClean="0">
                            <a:latin typeface="Cambria Math" panose="02040503050406030204" pitchFamily="18" charset="0"/>
                          </a:rPr>
                          <m:t>α</m:t>
                        </m:r>
                      </m:sup>
                    </m:sSup>
                  </m:oMath>
                </a14:m>
                <a:endParaRPr lang="en-US" sz="1400" dirty="0"/>
              </a:p>
              <a:p>
                <a:pPr eaLnBrk="0" fontAlgn="base" hangingPunct="0">
                  <a:spcBef>
                    <a:spcPts val="600"/>
                  </a:spcBef>
                  <a:spcAft>
                    <a:spcPts val="600"/>
                  </a:spcAft>
                  <a:buClr>
                    <a:srgbClr val="0066CC"/>
                  </a:buClr>
                  <a:buSzPct val="80000"/>
                  <a:defRPr/>
                </a:pPr>
                <a:r>
                  <a:rPr lang="en-US" sz="1400" dirty="0"/>
                  <a:t>       </a:t>
                </a: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the viscous damping coefficient,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velocity, and the exponent </a:t>
                </a:r>
                <a:r>
                  <a:rPr lang="el-GR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α</a:t>
                </a: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=1 is for linear damping</a:t>
                </a:r>
              </a:p>
              <a:p>
                <a:pPr eaLnBrk="0" fontAlgn="base" hangingPunct="0">
                  <a:spcBef>
                    <a:spcPts val="600"/>
                  </a:spcBef>
                  <a:spcAft>
                    <a:spcPts val="600"/>
                  </a:spcAft>
                  <a:buClr>
                    <a:srgbClr val="0066CC"/>
                  </a:buClr>
                  <a:buSzPct val="80000"/>
                  <a:defRPr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                    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9B5EEBC-3074-AC28-4B79-2D1475B00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147793"/>
                <a:ext cx="7772400" cy="20621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28553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C83F6-DE32-FC41-63CF-8C15DD0D6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>
            <a:extLst>
              <a:ext uri="{FF2B5EF4-FFF2-40B4-BE49-F238E27FC236}">
                <a16:creationId xmlns:a16="http://schemas.microsoft.com/office/drawing/2014/main" id="{76686534-63C8-CC25-3B2E-2378CBDBE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590AB4-285A-4202-BC4B-8B59984314F1}" type="slidenum">
              <a:rPr lang="en-US" altLang="en-US" smtClean="0"/>
              <a:pPr/>
              <a:t>63</a:t>
            </a:fld>
            <a:endParaRPr lang="en-US" altLang="en-US"/>
          </a:p>
        </p:txBody>
      </p:sp>
      <p:sp>
        <p:nvSpPr>
          <p:cNvPr id="40964" name="TextBox 4">
            <a:extLst>
              <a:ext uri="{FF2B5EF4-FFF2-40B4-BE49-F238E27FC236}">
                <a16:creationId xmlns:a16="http://schemas.microsoft.com/office/drawing/2014/main" id="{D2A92DD8-1620-E6FB-041F-B27BBB6B7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769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336699"/>
                </a:solidFill>
              </a:rPr>
              <a:t>Beam &amp; Frame Hysteresis</a:t>
            </a:r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499B17-D759-31BE-52F6-B4A5DB14562B}"/>
              </a:ext>
            </a:extLst>
          </p:cNvPr>
          <p:cNvSpPr txBox="1"/>
          <p:nvPr/>
        </p:nvSpPr>
        <p:spPr>
          <a:xfrm>
            <a:off x="381001" y="1045395"/>
            <a:ext cx="388619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36699"/>
              </a:buClr>
              <a:buSzPct val="80000"/>
            </a:pPr>
            <a:b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indent="-22860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Hysteresis describes the path-dependent, non-linear relationship between force (moment) and deformation (rotation) in a structural element under cyclic loading</a:t>
            </a:r>
          </a:p>
          <a:p>
            <a:pPr marL="228600" lvl="1" indent="-22860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indent="-22860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earthquakes, beams experience repeated load reversals that cause yielding at plastic hinge regions</a:t>
            </a:r>
          </a:p>
          <a:p>
            <a:pPr marL="228600" lvl="1" indent="-22860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indent="-22860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structural response depends on loading history, not just peak demand</a:t>
            </a:r>
          </a:p>
          <a:p>
            <a:pPr marL="228600" lvl="1" indent="-22860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indent="-22860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Stable hysteretic behavior allows controlled inelastic deformation without brittle failure</a:t>
            </a:r>
          </a:p>
          <a:p>
            <a:pPr marL="228600" lvl="1" indent="-22860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indent="-22860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area enclosed by the hysteresis loop represents the energy dissipated through inelastic deformation (plastic hinging)</a:t>
            </a:r>
          </a:p>
          <a:p>
            <a:pPr marL="228600" lvl="1" indent="-22860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hyster2">
            <a:extLst>
              <a:ext uri="{FF2B5EF4-FFF2-40B4-BE49-F238E27FC236}">
                <a16:creationId xmlns:a16="http://schemas.microsoft.com/office/drawing/2014/main" id="{71E0E182-9C6A-1564-7421-D15F037F7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592" y="728115"/>
            <a:ext cx="3617615" cy="365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A50BEA-CC5A-3087-9A1A-2E66E16D8FF3}"/>
              </a:ext>
            </a:extLst>
          </p:cNvPr>
          <p:cNvSpPr/>
          <p:nvPr/>
        </p:nvSpPr>
        <p:spPr>
          <a:xfrm>
            <a:off x="5323684" y="4724400"/>
            <a:ext cx="3579684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63"/>
            <a:r>
              <a:rPr lang="en-US" sz="1250" i="1" dirty="0">
                <a:solidFill>
                  <a:srgbClr val="3737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friction and heat generation cause a deviation from perfect elasticity, resulting in the hysteresis loop in the stress-strain curve</a:t>
            </a:r>
            <a:endParaRPr lang="en-US" sz="125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477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921A-80C0-6507-E70A-4FC672106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>
            <a:extLst>
              <a:ext uri="{FF2B5EF4-FFF2-40B4-BE49-F238E27FC236}">
                <a16:creationId xmlns:a16="http://schemas.microsoft.com/office/drawing/2014/main" id="{C2528B22-C336-CA5A-E7E2-596D5E053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590AB4-285A-4202-BC4B-8B59984314F1}" type="slidenum">
              <a:rPr lang="en-US" altLang="en-US" smtClean="0"/>
              <a:pPr/>
              <a:t>64</a:t>
            </a:fld>
            <a:endParaRPr lang="en-US" altLang="en-US"/>
          </a:p>
        </p:txBody>
      </p:sp>
      <p:sp>
        <p:nvSpPr>
          <p:cNvPr id="40964" name="TextBox 4">
            <a:extLst>
              <a:ext uri="{FF2B5EF4-FFF2-40B4-BE49-F238E27FC236}">
                <a16:creationId xmlns:a16="http://schemas.microsoft.com/office/drawing/2014/main" id="{9D0E21FF-158C-A0BE-AD9B-9B1987998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769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336699"/>
                </a:solidFill>
              </a:rPr>
              <a:t>Beam &amp; Frame Hysteresis</a:t>
            </a:r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AF79C5-8C1C-E7A0-91CD-627A9AD5B1FE}"/>
              </a:ext>
            </a:extLst>
          </p:cNvPr>
          <p:cNvSpPr txBox="1"/>
          <p:nvPr/>
        </p:nvSpPr>
        <p:spPr>
          <a:xfrm>
            <a:off x="384545" y="1233387"/>
            <a:ext cx="3581399" cy="490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Hysteresis in seismic moment frames, this energy is dissipated primarily through reinforcement yielding, concrete cracking, and microstructural friction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mechanism reduces seismic force demands transmitted to the rest of the structure and is the fundamental reason ductile systems are assigned larger response modification factors (R) in ASCE 7</a:t>
            </a:r>
            <a:b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“internal friction” is the primary mechanism that prevents buildings from collapsing during major seismic events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Hysteretic energy dissipation acts as an equivalent viscous damping mechanism (often increasing effective damping from ~5% in elastic systems to 10–20%+ in yielding systems)</a:t>
            </a:r>
            <a:b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Proper detailing ensures stable, full hysteresis loops rather than degrading or pinched behavior, which can lead to strength loss and potential collapse</a:t>
            </a:r>
          </a:p>
          <a:p>
            <a:pPr marL="228600" lvl="1" indent="-22860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04DBEA-1E5E-AA60-C1BC-3A8FA8C60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917" y="723271"/>
            <a:ext cx="4339956" cy="325496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2AAC07-3524-D7C5-E36B-76E87DD45229}"/>
              </a:ext>
            </a:extLst>
          </p:cNvPr>
          <p:cNvCxnSpPr>
            <a:cxnSpLocks/>
            <a:endCxn id="2" idx="3"/>
          </p:cNvCxnSpPr>
          <p:nvPr/>
        </p:nvCxnSpPr>
        <p:spPr>
          <a:xfrm flipH="1">
            <a:off x="3965944" y="1201077"/>
            <a:ext cx="460643" cy="24829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A839E1-5BC1-2C33-EF8D-42DE13135DBA}"/>
              </a:ext>
            </a:extLst>
          </p:cNvPr>
          <p:cNvCxnSpPr/>
          <p:nvPr/>
        </p:nvCxnSpPr>
        <p:spPr>
          <a:xfrm>
            <a:off x="4204240" y="1045395"/>
            <a:ext cx="0" cy="5159115"/>
          </a:xfrm>
          <a:prstGeom prst="line">
            <a:avLst/>
          </a:prstGeom>
          <a:ln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C472B5D-F0D9-07AB-2389-E402161F058B}"/>
              </a:ext>
            </a:extLst>
          </p:cNvPr>
          <p:cNvSpPr txBox="1"/>
          <p:nvPr/>
        </p:nvSpPr>
        <p:spPr>
          <a:xfrm>
            <a:off x="4572000" y="4311153"/>
            <a:ext cx="4038598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Nonlinear yielding behavior: The response transitions from an initial elastic slope to a reduced post-yield stiffness, representing inelastic deformation after the yield rotation is exceeded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Path-dependent response: The loading and unloading branches differ, demonstrating memory effects and realistic cyclic behavior typical of structural elements under earthquake excitation</a:t>
            </a:r>
          </a:p>
        </p:txBody>
      </p:sp>
    </p:spTree>
    <p:extLst>
      <p:ext uri="{BB962C8B-B14F-4D97-AF65-F5344CB8AC3E}">
        <p14:creationId xmlns:p14="http://schemas.microsoft.com/office/powerpoint/2010/main" val="14986564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BB6E4-94B8-E05D-C60C-620BE0DE8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2FC8FA-F185-219E-A3E1-9B77374077DF}"/>
              </a:ext>
            </a:extLst>
          </p:cNvPr>
          <p:cNvSpPr txBox="1"/>
          <p:nvPr/>
        </p:nvSpPr>
        <p:spPr>
          <a:xfrm>
            <a:off x="4419600" y="1219200"/>
            <a:ext cx="4343400" cy="503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Hysteretic steel dampers, often called U-shaped steel dampers or steel yielding dampers, used for seismic energy dissipation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red elements are ductile steel bars formed into large loops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an earthquake they deform plastically (yield) and absorb energy, reducing the forces transmitted into the concrete frame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seismic motion: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structure moves laterally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red steel loops bend cyclically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bending causes plastic deformation in the steel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deformation dissipates energy as hysteretic damping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Instead of the concrete column or beam cracking, the damper absorbs the damage</a:t>
            </a:r>
          </a:p>
          <a:p>
            <a:pPr marL="285750" indent="-285750">
              <a:spcBef>
                <a:spcPts val="400"/>
              </a:spcBef>
              <a:spcAft>
                <a:spcPts val="1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Widely used in Japan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https://www.ijfmr.com/papers/2025/6/64282.pdf</a:t>
            </a:r>
          </a:p>
          <a:p>
            <a:pPr>
              <a:buClr>
                <a:srgbClr val="006699"/>
              </a:buClr>
              <a:buSzPct val="80000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F80F2F-FF0D-B888-F3B8-46260051966E}"/>
              </a:ext>
            </a:extLst>
          </p:cNvPr>
          <p:cNvSpPr/>
          <p:nvPr/>
        </p:nvSpPr>
        <p:spPr>
          <a:xfrm>
            <a:off x="533400" y="457200"/>
            <a:ext cx="38862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en-US" sz="1500" b="1" dirty="0">
                <a:solidFill>
                  <a:srgbClr val="006699"/>
                </a:solidFill>
                <a:latin typeface="Arial" panose="020B0604020202020204" pitchFamily="34" charset="0"/>
                <a:cs typeface="Arial" pitchFamily="34" charset="0"/>
              </a:rPr>
              <a:t>Building Dampers, RC Columns</a:t>
            </a:r>
          </a:p>
        </p:txBody>
      </p:sp>
      <p:sp>
        <p:nvSpPr>
          <p:cNvPr id="2" name="Google Shape;447;p45">
            <a:extLst>
              <a:ext uri="{FF2B5EF4-FFF2-40B4-BE49-F238E27FC236}">
                <a16:creationId xmlns:a16="http://schemas.microsoft.com/office/drawing/2014/main" id="{996382D5-DA7E-148B-D206-E640D49771F5}"/>
              </a:ext>
            </a:extLst>
          </p:cNvPr>
          <p:cNvSpPr txBox="1"/>
          <p:nvPr/>
        </p:nvSpPr>
        <p:spPr>
          <a:xfrm>
            <a:off x="5715000" y="457200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14D1BA25-A825-BBC5-863C-B9FB30151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1"/>
            <a:ext cx="3733800" cy="350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3766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057900" y="5624514"/>
            <a:ext cx="1600200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84842E-5D5F-47DB-8A50-E3874C6A64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779" y="647562"/>
            <a:ext cx="38862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Bhuj Hospital,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highlight>
                  <a:srgbClr val="FFFFFF"/>
                </a:highlight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Gujarat Province,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India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pic>
        <p:nvPicPr>
          <p:cNvPr id="3" name="Picture 2" descr="A picture containing outdoor, building, urban design, mixed-use&#10;&#10;Description automatically generated">
            <a:extLst>
              <a:ext uri="{FF2B5EF4-FFF2-40B4-BE49-F238E27FC236}">
                <a16:creationId xmlns:a16="http://schemas.microsoft.com/office/drawing/2014/main" id="{711E81D3-3045-BDA0-8A83-BCA67F7E0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199" y="2057400"/>
            <a:ext cx="2811780" cy="1743075"/>
          </a:xfrm>
          <a:prstGeom prst="rect">
            <a:avLst/>
          </a:prstGeom>
        </p:spPr>
      </p:pic>
      <p:pic>
        <p:nvPicPr>
          <p:cNvPr id="8" name="Picture 7" descr="A picture containing line&#10;&#10;Description automatically generated">
            <a:extLst>
              <a:ext uri="{FF2B5EF4-FFF2-40B4-BE49-F238E27FC236}">
                <a16:creationId xmlns:a16="http://schemas.microsoft.com/office/drawing/2014/main" id="{4B655E1B-1FD8-A5F3-8869-19D228F7D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022" y="1943100"/>
            <a:ext cx="2988945" cy="2143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C8F4AE-3B63-2839-EE00-AD59D310C08D}"/>
              </a:ext>
            </a:extLst>
          </p:cNvPr>
          <p:cNvSpPr txBox="1"/>
          <p:nvPr/>
        </p:nvSpPr>
        <p:spPr>
          <a:xfrm>
            <a:off x="1314450" y="4421959"/>
            <a:ext cx="5543551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itchFamily="34" charset="0"/>
              </a:rPr>
              <a:t>The isolators are Lead Rubber Bearings (LRB) which are stiff and strong in the vertical direction but flexible in the horizontal direction</a:t>
            </a: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Isolation frequency is typically 0.4 to 1.0 Hz with a period T ≈ 1–2.5 seconds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Provide energy dissipation through yielding of the lead core</a:t>
            </a: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The lead recrystallizes after each hysteresis cycle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62223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>
          <a:extLst>
            <a:ext uri="{FF2B5EF4-FFF2-40B4-BE49-F238E27FC236}">
              <a16:creationId xmlns:a16="http://schemas.microsoft.com/office/drawing/2014/main" id="{39BF6BEA-FFA8-E1C2-8AA7-351540322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>
            <a:extLst>
              <a:ext uri="{FF2B5EF4-FFF2-40B4-BE49-F238E27FC236}">
                <a16:creationId xmlns:a16="http://schemas.microsoft.com/office/drawing/2014/main" id="{2D5BAC13-EDFC-AFDA-8EFA-551300C3EEF9}"/>
              </a:ext>
            </a:extLst>
          </p:cNvPr>
          <p:cNvSpPr txBox="1"/>
          <p:nvPr/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67</a:t>
            </a:fld>
            <a:endParaRPr dirty="0"/>
          </a:p>
        </p:txBody>
      </p:sp>
      <p:sp>
        <p:nvSpPr>
          <p:cNvPr id="199" name="Google Shape;199;p24">
            <a:extLst>
              <a:ext uri="{FF2B5EF4-FFF2-40B4-BE49-F238E27FC236}">
                <a16:creationId xmlns:a16="http://schemas.microsoft.com/office/drawing/2014/main" id="{3E0C03E3-F241-669A-CA7A-AA5337CD81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37" y="549275"/>
            <a:ext cx="4873748" cy="61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006699"/>
                </a:solidFill>
                <a:latin typeface="+mn-lt"/>
                <a:ea typeface="Helvetica Neue"/>
              </a:rPr>
              <a:t> Earthquake Simulation Shaker</a:t>
            </a:r>
            <a:r>
              <a:rPr lang="en-US" sz="2000" b="1" i="0" u="none" dirty="0">
                <a:solidFill>
                  <a:srgbClr val="006699"/>
                </a:solidFill>
                <a:latin typeface="+mn-lt"/>
                <a:ea typeface="Helvetica Neue"/>
                <a:cs typeface="Helvetica Neue"/>
                <a:sym typeface="Helvetica Neue"/>
              </a:rPr>
              <a:t> </a:t>
            </a:r>
            <a:endParaRPr sz="2000" b="1" dirty="0">
              <a:solidFill>
                <a:srgbClr val="006699"/>
              </a:solidFill>
              <a:latin typeface="+mn-lt"/>
            </a:endParaRPr>
          </a:p>
        </p:txBody>
      </p:sp>
      <p:sp>
        <p:nvSpPr>
          <p:cNvPr id="200" name="Google Shape;200;p24">
            <a:extLst>
              <a:ext uri="{FF2B5EF4-FFF2-40B4-BE49-F238E27FC236}">
                <a16:creationId xmlns:a16="http://schemas.microsoft.com/office/drawing/2014/main" id="{6A10E624-39E1-3C12-CF78-30C3F3FAED8A}"/>
              </a:ext>
            </a:extLst>
          </p:cNvPr>
          <p:cNvSpPr txBox="1"/>
          <p:nvPr/>
        </p:nvSpPr>
        <p:spPr>
          <a:xfrm>
            <a:off x="6335712" y="404812"/>
            <a:ext cx="2130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Arial"/>
              <a:buNone/>
            </a:pPr>
            <a:r>
              <a:rPr lang="en-US" sz="2400" b="1" i="0" u="none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dirty="0"/>
          </a:p>
        </p:txBody>
      </p:sp>
      <p:cxnSp>
        <p:nvCxnSpPr>
          <p:cNvPr id="201" name="Google Shape;201;p24">
            <a:extLst>
              <a:ext uri="{FF2B5EF4-FFF2-40B4-BE49-F238E27FC236}">
                <a16:creationId xmlns:a16="http://schemas.microsoft.com/office/drawing/2014/main" id="{FE048763-D0A8-F2E0-C8E4-D866DE956B96}"/>
              </a:ext>
            </a:extLst>
          </p:cNvPr>
          <p:cNvCxnSpPr/>
          <p:nvPr/>
        </p:nvCxnSpPr>
        <p:spPr>
          <a:xfrm>
            <a:off x="395287" y="1016000"/>
            <a:ext cx="81009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02" name="Google Shape;202;p24">
            <a:extLst>
              <a:ext uri="{FF2B5EF4-FFF2-40B4-BE49-F238E27FC236}">
                <a16:creationId xmlns:a16="http://schemas.microsoft.com/office/drawing/2014/main" id="{C671519B-5AE7-B410-76D8-271FA983E085}"/>
              </a:ext>
            </a:extLst>
          </p:cNvPr>
          <p:cNvSpPr txBox="1"/>
          <p:nvPr/>
        </p:nvSpPr>
        <p:spPr>
          <a:xfrm>
            <a:off x="1277353" y="4975067"/>
            <a:ext cx="5883738" cy="127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“E-Defense,” Miki City, Hyogo Prefecture, Japan  </a:t>
            </a:r>
          </a:p>
          <a:p>
            <a:pPr marL="285750" lvl="0" indent="-285750" algn="just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Hydraulic actuators</a:t>
            </a:r>
          </a:p>
          <a:p>
            <a:pPr marL="285750" lvl="0" indent="-285750" algn="just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Designed for full-sized models</a:t>
            </a:r>
          </a:p>
          <a:p>
            <a:pPr marL="285750" lvl="0" indent="-285750" algn="just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Horizontal (X and Y): ±100 cm  &amp;  Vertical (Z): ±50 cm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A695F-5B0D-3D55-3129-DBE05D9D0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33" y="1328737"/>
            <a:ext cx="6067778" cy="34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683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84842E-5D5F-47DB-8A50-E3874C6A648E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1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609600"/>
            <a:ext cx="27530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Generator Test Video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5200" y="554349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Click to play</a:t>
            </a:r>
          </a:p>
        </p:txBody>
      </p:sp>
      <p:pic>
        <p:nvPicPr>
          <p:cNvPr id="2" name="A high-range Cummins Generator in a Seismic Shaker Test">
            <a:hlinkClick r:id="" action="ppaction://media"/>
            <a:extLst>
              <a:ext uri="{FF2B5EF4-FFF2-40B4-BE49-F238E27FC236}">
                <a16:creationId xmlns:a16="http://schemas.microsoft.com/office/drawing/2014/main" id="{F3EDAE2C-A66B-F8E2-A7AA-89A3E6A26B5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1600" y="1828800"/>
            <a:ext cx="5418666" cy="304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86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D9773-2D18-26EE-8168-AA4037DB7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3CE50A-79A3-9B0C-5426-CA1D12F7CFA8}"/>
              </a:ext>
            </a:extLst>
          </p:cNvPr>
          <p:cNvSpPr txBox="1"/>
          <p:nvPr/>
        </p:nvSpPr>
        <p:spPr>
          <a:xfrm>
            <a:off x="4572000" y="1269094"/>
            <a:ext cx="38862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seiche is a standing wave oscillation in an enclosed or partially enclosed body of water (lake, reservoir, harbor, swimming pool)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can be triggered by earthquakes, atmospheric pressure changes, or strong winds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earthquakes, the oscillation occurs because ground shaking tilts or accelerates the water basin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Horizontal ground motion causes the water mass to slosh back and forth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the forcing frequency is close to the natural sloshing period of the basin, the motion can be amplified.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the earthquake stops, the water may continue oscillating for minutes to hours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Seiches were observed in swimming pools across the U.S. during the 1964 Alaska earthquake</a:t>
            </a: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B797D0-F31E-2C79-036D-1BCABC8C1217}"/>
              </a:ext>
            </a:extLst>
          </p:cNvPr>
          <p:cNvSpPr/>
          <p:nvPr/>
        </p:nvSpPr>
        <p:spPr>
          <a:xfrm>
            <a:off x="533400" y="457200"/>
            <a:ext cx="38862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en-US" sz="1500" b="1" dirty="0">
                <a:solidFill>
                  <a:srgbClr val="006699"/>
                </a:solidFill>
                <a:latin typeface="Arial" panose="020B0604020202020204" pitchFamily="34" charset="0"/>
                <a:cs typeface="Arial" pitchFamily="34" charset="0"/>
              </a:rPr>
              <a:t>Seiche</a:t>
            </a:r>
          </a:p>
        </p:txBody>
      </p:sp>
      <p:sp>
        <p:nvSpPr>
          <p:cNvPr id="2" name="Google Shape;447;p45">
            <a:extLst>
              <a:ext uri="{FF2B5EF4-FFF2-40B4-BE49-F238E27FC236}">
                <a16:creationId xmlns:a16="http://schemas.microsoft.com/office/drawing/2014/main" id="{1A33D37B-4F1F-320A-A938-B41FC74FB7B3}"/>
              </a:ext>
            </a:extLst>
          </p:cNvPr>
          <p:cNvSpPr txBox="1"/>
          <p:nvPr/>
        </p:nvSpPr>
        <p:spPr>
          <a:xfrm>
            <a:off x="5715000" y="457200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BE15DC0-7C26-C25B-B68B-756248BE4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77" y="1183849"/>
            <a:ext cx="4002994" cy="331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85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3178A-8164-98E8-365B-CC7C1DDDC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49B3AB1F-BE04-B5DE-0ECF-33577F045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57101" indent="-214270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57078" indent="-171416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199910" indent="-171416">
              <a:spcBef>
                <a:spcPct val="20000"/>
              </a:spcBef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1542742" indent="-171416">
              <a:spcBef>
                <a:spcPct val="20000"/>
              </a:spcBef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1885573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228405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2571236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2914067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685663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05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685663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7</a:t>
            </a:fld>
            <a:endParaRPr kumimoji="0" lang="en-US" altLang="en-US" sz="105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4AA0F8B-B037-7257-D3BA-5F23A91315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853" y="857250"/>
            <a:ext cx="66562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990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2BA4A-4755-077D-B878-7E6CF4D8E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162408-F031-4F1E-9C55-F095A6F0DCA2}"/>
              </a:ext>
            </a:extLst>
          </p:cNvPr>
          <p:cNvSpPr txBox="1"/>
          <p:nvPr/>
        </p:nvSpPr>
        <p:spPr>
          <a:xfrm>
            <a:off x="4343400" y="1269094"/>
            <a:ext cx="43434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Concern for LNG tanks, petroleum tanks, large reservoirs, harbors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 freeboard to prevent overtopping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Freeboard is the vertical distance between the normal liquid surface and the top edge of a container or structure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Install internal baffles to dissipate wave energy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Modify basin geometry to avoid resonance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Strengthen walls and tank shells for sloshing loads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anchorage and strong foundations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 harbors with wave-damping geometry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Perform dynamic sloshing analysis during seismic design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/>
              <a:t>Design codes include formulas for seismic sloshing height</a:t>
            </a:r>
          </a:p>
          <a:p>
            <a:pPr marL="742950" lvl="1" indent="-285750">
              <a:spcBef>
                <a:spcPts val="3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/>
              <a:t>API 650 Appendix E</a:t>
            </a:r>
          </a:p>
          <a:p>
            <a:pPr marL="742950" lvl="1" indent="-285750">
              <a:spcBef>
                <a:spcPts val="3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/>
              <a:t>Eurocode 8 Part 4</a:t>
            </a:r>
            <a:endParaRPr lang="en-US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0C8AE4-5609-17E6-806B-75E24388F804}"/>
              </a:ext>
            </a:extLst>
          </p:cNvPr>
          <p:cNvSpPr/>
          <p:nvPr/>
        </p:nvSpPr>
        <p:spPr>
          <a:xfrm>
            <a:off x="533400" y="457200"/>
            <a:ext cx="38862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en-US" sz="1500" b="1" dirty="0">
                <a:solidFill>
                  <a:srgbClr val="006699"/>
                </a:solidFill>
                <a:latin typeface="Arial" panose="020B0604020202020204" pitchFamily="34" charset="0"/>
                <a:cs typeface="Arial" pitchFamily="34" charset="0"/>
              </a:rPr>
              <a:t>Seiche &amp; Slosh Mitigation</a:t>
            </a:r>
          </a:p>
        </p:txBody>
      </p:sp>
      <p:sp>
        <p:nvSpPr>
          <p:cNvPr id="2" name="Google Shape;447;p45">
            <a:extLst>
              <a:ext uri="{FF2B5EF4-FFF2-40B4-BE49-F238E27FC236}">
                <a16:creationId xmlns:a16="http://schemas.microsoft.com/office/drawing/2014/main" id="{9472E6CD-6758-FE04-DD2B-7AF96F2F1056}"/>
              </a:ext>
            </a:extLst>
          </p:cNvPr>
          <p:cNvSpPr txBox="1"/>
          <p:nvPr/>
        </p:nvSpPr>
        <p:spPr>
          <a:xfrm>
            <a:off x="5715000" y="457200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EAF162-7E4D-4C29-49DC-FEE7147B1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07" y="1371600"/>
            <a:ext cx="3575326" cy="190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08A005-E265-7925-EED9-3FB2E731FEE2}"/>
              </a:ext>
            </a:extLst>
          </p:cNvPr>
          <p:cNvSpPr txBox="1"/>
          <p:nvPr/>
        </p:nvSpPr>
        <p:spPr>
          <a:xfrm>
            <a:off x="304800" y="3733800"/>
            <a:ext cx="3048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/>
              <a:t>Buckling of the top part of a liquid storage tank caused by liquid sloshing during an earthquake, Turkey 1999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100" dirty="0"/>
              <a:t>https://shellbuckling.com/presentations/compoundStructures/pages/page_93.html</a:t>
            </a:r>
          </a:p>
        </p:txBody>
      </p:sp>
    </p:spTree>
    <p:extLst>
      <p:ext uri="{BB962C8B-B14F-4D97-AF65-F5344CB8AC3E}">
        <p14:creationId xmlns:p14="http://schemas.microsoft.com/office/powerpoint/2010/main" val="3618259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F7962C-0FAE-0541-19D1-17DD75A9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6" descr="http://www.geo.mtu.edu/UPSeis/pwave_web.jpg">
            <a:extLst>
              <a:ext uri="{FF2B5EF4-FFF2-40B4-BE49-F238E27FC236}">
                <a16:creationId xmlns:a16="http://schemas.microsoft.com/office/drawing/2014/main" id="{8A95F74C-59D8-B511-3D0A-8BE98F978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325" y="1326960"/>
            <a:ext cx="3828551" cy="197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C4B8C595-4631-38C8-2150-C7D226990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207" y="3800238"/>
            <a:ext cx="6857106" cy="242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SzPct val="50000"/>
              <a:buFont typeface="Monotype Sorts" pitchFamily="2" charset="2"/>
              <a:buChar char="n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SzPct val="75000"/>
              <a:buFont typeface="Monotype Sorts" pitchFamily="2" charset="2"/>
              <a:buChar char="u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Monotype Sorts" pitchFamily="2" charset="2"/>
              <a:buChar char="F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100000"/>
              <a:buChar char="•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35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primary wave, or P-wave, is a body wave that can propagate through the Earth’s core</a:t>
            </a:r>
          </a:p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35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wave can also travel through water</a:t>
            </a:r>
          </a:p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35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P-wave is also a sound wave</a:t>
            </a:r>
          </a:p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35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thus has longitudinal motion</a:t>
            </a:r>
          </a:p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35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 that the P-wave is the fastest of the four waveforms</a:t>
            </a:r>
          </a:p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5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Typical P-wave velocity 5 to 8 km/s</a:t>
            </a:r>
          </a:p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35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Airborne sound speed is 0.34 km/s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125" b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81FA1A-7D8B-EC53-B410-18693BD6CEE4}"/>
              </a:ext>
            </a:extLst>
          </p:cNvPr>
          <p:cNvSpPr/>
          <p:nvPr/>
        </p:nvSpPr>
        <p:spPr>
          <a:xfrm>
            <a:off x="457200" y="351252"/>
            <a:ext cx="342855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Seismic P-Wave</a:t>
            </a:r>
          </a:p>
        </p:txBody>
      </p:sp>
    </p:spTree>
    <p:extLst>
      <p:ext uri="{BB962C8B-B14F-4D97-AF65-F5344CB8AC3E}">
        <p14:creationId xmlns:p14="http://schemas.microsoft.com/office/powerpoint/2010/main" val="2393432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F7962C-0FAE-0541-19D1-17DD75A9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84842E-5D5F-47DB-8A50-E3874C6A648E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4D27828-A1C8-A831-F264-F92D8226C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725" y="1029013"/>
            <a:ext cx="5542828" cy="1371421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SzPct val="50000"/>
              <a:buFont typeface="Monotype Sorts" pitchFamily="2" charset="2"/>
              <a:buChar char="n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SzPct val="75000"/>
              <a:buFont typeface="Monotype Sorts" pitchFamily="2" charset="2"/>
              <a:buChar char="u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Monotype Sorts" pitchFamily="2" charset="2"/>
              <a:buChar char="F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100000"/>
              <a:buChar char="•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08B409CC-D8EF-8E19-F8D4-A0E3BE4A0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6432" y="3831973"/>
            <a:ext cx="6860004" cy="20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SzPct val="50000"/>
              <a:buFont typeface="Monotype Sorts" pitchFamily="2" charset="2"/>
              <a:buChar char="n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SzPct val="75000"/>
              <a:buFont typeface="Monotype Sorts" pitchFamily="2" charset="2"/>
              <a:buChar char="u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Monotype Sorts" pitchFamily="2" charset="2"/>
              <a:buChar char="F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100000"/>
              <a:buChar char="•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350" b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secondary wave, or S-wave, is a shear wave</a:t>
            </a:r>
          </a:p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350" b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a type of body wave</a:t>
            </a:r>
          </a:p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350" b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S-wave produces an amplitude disturbance that is at right angles to the direction of propagation</a:t>
            </a:r>
          </a:p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350" b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 that water cannot withstand a shear force  </a:t>
            </a:r>
          </a:p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350" b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S-waves thus do not propagate in water</a:t>
            </a:r>
          </a:p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5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 waves travel about 60% the speed of P waves</a:t>
            </a:r>
            <a:endParaRPr lang="en-US" altLang="en-US" sz="1350" b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 descr="http://www.geo.mtu.edu/UPSeis/swave_web.jpg">
            <a:extLst>
              <a:ext uri="{FF2B5EF4-FFF2-40B4-BE49-F238E27FC236}">
                <a16:creationId xmlns:a16="http://schemas.microsoft.com/office/drawing/2014/main" id="{4B7D1547-E09A-A13F-5392-85D0E7847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438" y="1470996"/>
            <a:ext cx="3657124" cy="182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970E0A-AE10-326C-3FFE-7CD69CB7BBF5}"/>
              </a:ext>
            </a:extLst>
          </p:cNvPr>
          <p:cNvSpPr/>
          <p:nvPr/>
        </p:nvSpPr>
        <p:spPr>
          <a:xfrm>
            <a:off x="304800" y="278058"/>
            <a:ext cx="342855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Seismic S-Wave</a:t>
            </a:r>
          </a:p>
        </p:txBody>
      </p:sp>
    </p:spTree>
    <p:extLst>
      <p:ext uri="{BB962C8B-B14F-4D97-AF65-F5344CB8AC3E}">
        <p14:creationId xmlns:p14="http://schemas.microsoft.com/office/powerpoint/2010/main" val="6576042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VIDEO_FILES_RECORD" val="&lt;Videos&gt;&lt;Video Name=&quot;HS_SRS_421_1_09937.flv&quot; Position=&quot;1&quot; SlideID=&quot;421&quot;/&gt;&lt;/Videos&gt;&#10;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Unit 21 SRS Classical Pulses&quot;/&gt;&lt;property id=&quot;20144&quot; value=&quot;1&quot;/&gt;&lt;property id=&quot;20146&quot; value=&quot;0&quot;/&gt;&lt;property id=&quot;20147&quot; value=&quot;0&quot;/&gt;&lt;property id=&quot;20148&quot; value=&quot;5&quot;/&gt;&lt;property id=&quot;20184&quot; value=&quot;7&quot;/&gt;&lt;property id=&quot;20224&quot; value=&quot;C:\Users\Tom Irvine\Documents\My Adobe Presentations\u3&quot;/&gt;&lt;property id=&quot;20226&quot; value=&quot;C:\unit_21\NA_Unit_21_PP.pptx&quot;/&gt;&lt;property id=&quot;20250&quot; value=&quot;7&quot;/&gt;&lt;property id=&quot;20251&quot; value=&quot;0&quot;/&gt;&lt;property id=&quot;20259&quot; value=&quot;0&quot;/&gt;&lt;property id=&quot;20501&quot; value=&quot;C:\Unit_21\&quot;/&gt;&lt;object type=&quot;8&quot; unique_id=&quot;10122&quot;&gt;&lt;/object&gt;&lt;object type=&quot;2&quot; unique_id=&quot;10123&quot;&gt;&lt;object type=&quot;3&quot; unique_id=&quot;10124&quot;&gt;&lt;property id=&quot;20148&quot; value=&quot;5&quot;/&gt;&lt;property id=&quot;20300&quot; value=&quot;Slide 1&quot;/&gt;&lt;property id=&quot;20301&quot; value=&quot;Title Page&quot;/&gt;&lt;property id=&quot;20303&quot; value=&quot;-1&quot;/&gt;&lt;property id=&quot;20307&quot; value=&quot;256&quot;/&gt;&lt;property id=&quot;20309&quot; value=&quot;-1&quot;/&gt;&lt;/object&gt;&lt;object type=&quot;3&quot; unique_id=&quot;10357&quot;&gt;&lt;property id=&quot;20148&quot; value=&quot;5&quot;/&gt;&lt;property id=&quot;20300&quot; value=&quot;Slide 2 - &amp;quot;This presentation is sponsored by&amp;quot;&quot;/&gt;&lt;property id=&quot;20301&quot; value=&quot;Sponsor&quot;/&gt;&lt;property id=&quot;20303&quot; value=&quot;-1&quot;/&gt;&lt;property id=&quot;20307&quot; value=&quot;275&quot;/&gt;&lt;property id=&quot;20309&quot; value=&quot;-1&quot;/&gt;&lt;/object&gt;&lt;object type=&quot;3&quot; unique_id=&quot;10358&quot;&gt;&lt;property id=&quot;20148&quot; value=&quot;5&quot;/&gt;&lt;property id=&quot;20300&quot; value=&quot;Slide 3 - &amp;quot;      Contact Information&amp;quot;&quot;/&gt;&lt;property id=&quot;20301&quot; value=&quot;Contact&quot;/&gt;&lt;property id=&quot;20303&quot; value=&quot;-1&quot;/&gt;&lt;property id=&quot;20307&quot; value=&quot;276&quot;/&gt;&lt;property id=&quot;20309&quot; value=&quot;-1&quot;/&gt;&lt;/object&gt;&lt;object type=&quot;3&quot; unique_id=&quot;41685&quot;&gt;&lt;property id=&quot;20148&quot; value=&quot;5&quot;/&gt;&lt;property id=&quot;20300&quot; value=&quot;Slide 4&quot;/&gt;&lt;property id=&quot;20301&quot; value=&quot;Classical Pulse Introduction &quot;/&gt;&lt;property id=&quot;20303&quot; value=&quot;-1&quot;/&gt;&lt;property id=&quot;20307&quot; value=&quot;405&quot;/&gt;&lt;property id=&quot;20309&quot; value=&quot;-1&quot;/&gt;&lt;/object&gt;&lt;object type=&quot;3&quot; unique_id=&quot;47517&quot;&gt;&lt;property id=&quot;20148&quot; value=&quot;5&quot;/&gt;&lt;property id=&quot;20300&quot; value=&quot;Slide 15&quot;/&gt;&lt;property id=&quot;20301&quot; value=&quot;SDOF System &quot;/&gt;&lt;property id=&quot;20303&quot; value=&quot;-1&quot;/&gt;&lt;property id=&quot;20307&quot; value=&quot;407&quot;/&gt;&lt;property id=&quot;20309&quot; value=&quot;-1&quot;/&gt;&lt;/object&gt;&lt;object type=&quot;3&quot; unique_id=&quot;47683&quot;&gt;&lt;property id=&quot;20148&quot; value=&quot;5&quot;/&gt;&lt;property id=&quot;20300&quot; value=&quot;Slide 16&quot;/&gt;&lt;property id=&quot;20301&quot; value=&quot;Free Body Diagram &quot;/&gt;&lt;property id=&quot;20303&quot; value=&quot;-1&quot;/&gt;&lt;property id=&quot;20307&quot; value=&quot;410&quot;/&gt;&lt;property id=&quot;20309&quot; value=&quot;-1&quot;/&gt;&lt;/object&gt;&lt;object type=&quot;3&quot; unique_id=&quot;47684&quot;&gt;&lt;property id=&quot;20148&quot; value=&quot;5&quot;/&gt;&lt;property id=&quot;20300&quot; value=&quot;Slide 17&quot;/&gt;&lt;property id=&quot;20301&quot; value=&quot;Derivation&quot;/&gt;&lt;property id=&quot;20303&quot; value=&quot;-1&quot;/&gt;&lt;property id=&quot;20307&quot; value=&quot;412&quot;/&gt;&lt;property id=&quot;20309&quot; value=&quot;-1&quot;/&gt;&lt;/object&gt;&lt;object type=&quot;3&quot; unique_id=&quot;47685&quot;&gt;&lt;property id=&quot;20148&quot; value=&quot;5&quot;/&gt;&lt;property id=&quot;20300&quot; value=&quot;Slide 19&quot;/&gt;&lt;property id=&quot;20301&quot; value=&quot;Base Excitation &quot;/&gt;&lt;property id=&quot;20303&quot; value=&quot;-1&quot;/&gt;&lt;property id=&quot;20307&quot; value=&quot;413&quot;/&gt;&lt;property id=&quot;20309&quot; value=&quot;-1&quot;/&gt;&lt;/object&gt;&lt;object type=&quot;3&quot; unique_id=&quot;47686&quot;&gt;&lt;property id=&quot;20148&quot; value=&quot;5&quot;/&gt;&lt;property id=&quot;20300&quot; value=&quot;Slide 5&quot;/&gt;&lt;property id=&quot;20301&quot; value=&quot;Shock Test Machine &quot;/&gt;&lt;property id=&quot;20303&quot; value=&quot;-1&quot;/&gt;&lt;property id=&quot;20307&quot; value=&quot;414&quot;/&gt;&lt;property id=&quot;20309&quot; value=&quot;-1&quot;/&gt;&lt;/object&gt;&lt;object type=&quot;3&quot; unique_id=&quot;47687&quot;&gt;&lt;property id=&quot;20148&quot; value=&quot;5&quot;/&gt;&lt;property id=&quot;20300&quot; value=&quot;Slide 28&quot;/&gt;&lt;property id=&quot;20301&quot; value=&quot;Program Summary &quot;/&gt;&lt;property id=&quot;20303&quot; value=&quot;-1&quot;/&gt;&lt;property id=&quot;20307&quot; value=&quot;411&quot;/&gt;&lt;property id=&quot;20309&quot; value=&quot;-1&quot;/&gt;&lt;/object&gt;&lt;object type=&quot;3&quot; unique_id=&quot;47824&quot;&gt;&lt;property id=&quot;20148&quot; value=&quot;5&quot;/&gt;&lt;property id=&quot;20300&quot; value=&quot;Slide 22&quot;/&gt;&lt;property id=&quot;20301&quot; value=&quot;SDOF Response 10 Hz&quot;/&gt;&lt;property id=&quot;20303&quot; value=&quot;-1&quot;/&gt;&lt;property id=&quot;20307&quot; value=&quot;415&quot;/&gt;&lt;property id=&quot;20309&quot; value=&quot;-1&quot;/&gt;&lt;/object&gt;&lt;object type=&quot;3&quot; unique_id=&quot;47825&quot;&gt;&lt;property id=&quot;20148&quot; value=&quot;5&quot;/&gt;&lt;property id=&quot;20300&quot; value=&quot;Slide 26&quot;/&gt;&lt;property id=&quot;20301&quot; value=&quot;halfsine.m - SRS&quot;/&gt;&lt;property id=&quot;20303&quot; value=&quot;-1&quot;/&gt;&lt;property id=&quot;20307&quot; value=&quot;416&quot;/&gt;&lt;property id=&quot;20309&quot; value=&quot;-1&quot;/&gt;&lt;/object&gt;&lt;object type=&quot;3&quot; unique_id=&quot;48282&quot;&gt;&lt;property id=&quot;20148&quot; value=&quot;5&quot;/&gt;&lt;property id=&quot;20300&quot; value=&quot;Slide 6&quot;/&gt;&lt;property id=&quot;20301&quot; value=&quot;Half-sine Base Input &quot;/&gt;&lt;property id=&quot;20303&quot; value=&quot;-1&quot;/&gt;&lt;property id=&quot;20307&quot; value=&quot;420&quot;/&gt;&lt;property id=&quot;20309&quot; value=&quot;-1&quot;/&gt;&lt;/object&gt;&lt;object type=&quot;3&quot; unique_id=&quot;48284&quot;&gt;&lt;property id=&quot;20148&quot; value=&quot;5&quot;/&gt;&lt;property id=&quot;20300&quot; value=&quot;Slide 9&quot;/&gt;&lt;property id=&quot;20301&quot; value=&quot;SDOF Systems at Rest&quot;/&gt;&lt;property id=&quot;20303&quot; value=&quot;-1&quot;/&gt;&lt;property id=&quot;20307&quot; value=&quot;422&quot;/&gt;&lt;property id=&quot;20309&quot; value=&quot;-1&quot;/&gt;&lt;/object&gt;&lt;object type=&quot;3&quot; unique_id=&quot;48285&quot;&gt;&lt;property id=&quot;20148&quot; value=&quot;5&quot;/&gt;&lt;property id=&quot;20300&quot; value=&quot;Slide 10&quot;/&gt;&lt;property id=&quot;20301&quot; value=&quot;SDOF Responses at Peak Input&quot;/&gt;&lt;property id=&quot;20303&quot; value=&quot;-1&quot;/&gt;&lt;property id=&quot;20307&quot; value=&quot;423&quot;/&gt;&lt;property id=&quot;20309&quot; value=&quot;-1&quot;/&gt;&lt;/object&gt;&lt;object type=&quot;3&quot; unique_id=&quot;48286&quot;&gt;&lt;property id=&quot;20148&quot; value=&quot;5&quot;/&gt;&lt;property id=&quot;20300&quot; value=&quot;Slide 11&quot;/&gt;&lt;property id=&quot;20301&quot; value=&quot;SDOF Responses Near End&quot;/&gt;&lt;property id=&quot;20303&quot; value=&quot;-1&quot;/&gt;&lt;property id=&quot;20307&quot; value=&quot;424&quot;/&gt;&lt;property id=&quot;20309&quot; value=&quot;-1&quot;/&gt;&lt;/object&gt;&lt;object type=&quot;3&quot; unique_id=&quot;48287&quot;&gt;&lt;property id=&quot;20148&quot; value=&quot;5&quot;/&gt;&lt;property id=&quot;20300&quot; value=&quot;Slide 12&quot;/&gt;&lt;property id=&quot;20301&quot; value=&quot;Soft Mounted Systems &quot;/&gt;&lt;property id=&quot;20303&quot; value=&quot;-1&quot;/&gt;&lt;property id=&quot;20307&quot; value=&quot;425&quot;/&gt;&lt;property id=&quot;20309&quot; value=&quot;-1&quot;/&gt;&lt;/object&gt;&lt;object type=&quot;3&quot; unique_id=&quot;49090&quot;&gt;&lt;property id=&quot;20148&quot; value=&quot;5&quot;/&gt;&lt;property id=&quot;20300&quot; value=&quot;Slide 7&quot;/&gt;&lt;property id=&quot;20301&quot; value=&quot;SDOF Systems at Rest&quot;/&gt;&lt;property id=&quot;20303&quot; value=&quot;-1&quot;/&gt;&lt;property id=&quot;20307&quot; value=&quot;428&quot;/&gt;&lt;property id=&quot;20309&quot; value=&quot;-1&quot;/&gt;&lt;/object&gt;&lt;object type=&quot;3&quot; unique_id=&quot;49533&quot;&gt;&lt;property id=&quot;20148&quot; value=&quot;5&quot;/&gt;&lt;property id=&quot;20300&quot; value=&quot;Slide 13&quot;/&gt;&lt;property id=&quot;20301&quot; value=&quot;Isolated Avionics Box&quot;/&gt;&lt;property id=&quot;20303&quot; value=&quot;-1&quot;/&gt;&lt;property id=&quot;20307&quot; value=&quot;429&quot;/&gt;&lt;property id=&quot;20309&quot; value=&quot;-1&quot;/&gt;&lt;/object&gt;&lt;object type=&quot;3&quot; unique_id=&quot;49534&quot;&gt;&lt;property id=&quot;20148&quot; value=&quot;5&quot;/&gt;&lt;property id=&quot;20300&quot; value=&quot;Slide 14&quot;/&gt;&lt;property id=&quot;20301&quot; value=&quot;Hardmounted Systems&quot;/&gt;&lt;property id=&quot;20303&quot; value=&quot;-1&quot;/&gt;&lt;property id=&quot;20307&quot; value=&quot;430&quot;/&gt;&lt;property id=&quot;20309&quot; value=&quot;-1&quot;/&gt;&lt;/object&gt;&lt;object type=&quot;3&quot; unique_id=&quot;49685&quot;&gt;&lt;property id=&quot;20148&quot; value=&quot;5&quot;/&gt;&lt;property id=&quot;20300&quot; value=&quot;Slide 18&quot;/&gt;&lt;property id=&quot;20301&quot; value=&quot;Derivation (cont.) &quot;/&gt;&lt;property id=&quot;20303&quot; value=&quot;-1&quot;/&gt;&lt;property id=&quot;20307&quot; value=&quot;431&quot;/&gt;&lt;property id=&quot;20309&quot; value=&quot;-1&quot;/&gt;&lt;/object&gt;&lt;object type=&quot;3&quot; unique_id=&quot;50609&quot;&gt;&lt;property id=&quot;20148&quot; value=&quot;5&quot;/&gt;&lt;property id=&quot;20300&quot; value=&quot;Slide 20&quot;/&gt;&lt;property id=&quot;20301&quot; value=&quot;SDOF Example &quot;/&gt;&lt;property id=&quot;20303&quot; value=&quot;-1&quot;/&gt;&lt;property id=&quot;20307&quot; value=&quot;432&quot;/&gt;&lt;property id=&quot;20309&quot; value=&quot;-1&quot;/&gt;&lt;/object&gt;&lt;object type=&quot;3&quot; unique_id=&quot;50611&quot;&gt;&lt;property id=&quot;20148&quot; value=&quot;5&quot;/&gt;&lt;property id=&quot;20300&quot; value=&quot;Slide 25&quot;/&gt;&lt;property id=&quot;20301&quot; value=&quot;Summary of Three Cases&quot;/&gt;&lt;property id=&quot;20303&quot; value=&quot;-1&quot;/&gt;&lt;property id=&quot;20307&quot; value=&quot;434&quot;/&gt;&lt;property id=&quot;20309&quot; value=&quot;-1&quot;/&gt;&lt;/object&gt;&lt;object type=&quot;3&quot; unique_id=&quot;50612&quot;&gt;&lt;property id=&quot;20148&quot; value=&quot;5&quot;/&gt;&lt;property id=&quot;20300&quot; value=&quot;Slide 27&quot;/&gt;&lt;property id=&quot;20301&quot; value=&quot;SRS Plot&quot;/&gt;&lt;property id=&quot;20303&quot; value=&quot;-1&quot;/&gt;&lt;property id=&quot;20307&quot; value=&quot;435&quot;/&gt;&lt;property id=&quot;20309&quot; value=&quot;-1&quot;/&gt;&lt;/object&gt;&lt;object type=&quot;3&quot; unique_id=&quot;50684&quot;&gt;&lt;property id=&quot;20148&quot; value=&quot;5&quot;/&gt;&lt;property id=&quot;20300&quot; value=&quot;Slide 23&quot;/&gt;&lt;property id=&quot;20301&quot; value=&quot;SDOF Response 80 Hz&quot;/&gt;&lt;property id=&quot;20303&quot; value=&quot;-1&quot;/&gt;&lt;property id=&quot;20307&quot; value=&quot;436&quot;/&gt;&lt;property id=&quot;20309&quot; value=&quot;-1&quot;/&gt;&lt;/object&gt;&lt;object type=&quot;3&quot; unique_id=&quot;50685&quot;&gt;&lt;property id=&quot;20148&quot; value=&quot;5&quot;/&gt;&lt;property id=&quot;20300&quot; value=&quot;Slide 24&quot;/&gt;&lt;property id=&quot;20301&quot; value=&quot;SDOF Response 500 Hz&quot;/&gt;&lt;property id=&quot;20303&quot; value=&quot;-1&quot;/&gt;&lt;property id=&quot;20307&quot; value=&quot;437&quot;/&gt;&lt;property id=&quot;20309&quot; value=&quot;-1&quot;/&gt;&lt;/object&gt;&lt;object type=&quot;3&quot; unique_id=&quot;51212&quot;&gt;&lt;property id=&quot;20148&quot; value=&quot;5&quot;/&gt;&lt;property id=&quot;20300&quot; value=&quot;Slide 21&quot;/&gt;&lt;property id=&quot;20301&quot; value=&quot;halfsine.m - time history&quot;/&gt;&lt;property id=&quot;20303&quot; value=&quot;-1&quot;/&gt;&lt;property id=&quot;20307&quot; value=&quot;439&quot;/&gt;&lt;property id=&quot;20309&quot; value=&quot;-1&quot;/&gt;&lt;/object&gt;&lt;object type=&quot;3&quot; unique_id=&quot;51463&quot;&gt;&lt;property id=&quot;20148&quot; value=&quot;5&quot;/&gt;&lt;property id=&quot;20300&quot; value=&quot;Slide 8&quot;/&gt;&lt;property id=&quot;20301&quot; value=&quot;SDOF Response Video&quot;/&gt;&lt;property id=&quot;20303&quot; value=&quot;-1&quot;/&gt;&lt;property id=&quot;20307&quot; value=&quot;440&quot;/&gt;&lt;property id=&quot;20309&quot; value=&quot;-1&quot;/&gt;&lt;/object&gt;&lt;/object&gt;&lt;object type=&quot;10&quot; unique_id=&quot;10469&quot;&gt;&lt;object type=&quot;11&quot; unique_id=&quot;10470&quot;&gt;&lt;property id=&quot;20180&quot; value=&quot;0&quot;/&gt;&lt;property id=&quot;20181&quot; value=&quot;1浥䘌಍⻀శ⌐&quot;/&gt;&lt;property id=&quot;20182&quot; value=&quot;0&quot;/&gt;&lt;property id=&quot;20183&quot; value=&quot;1&quot;/&gt;&lt;/object&gt;&lt;object type=&quot;13&quot; unique_id=&quot;10840&quot;&gt;&lt;/object&gt;&lt;object type=&quot;12&quot; unique_id=&quot;15016&quot;&gt;&lt;/object&gt;&lt;/object&gt;&lt;object type=&quot;4&quot; unique_id=&quot;10471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1c.mp3"/>
  <p:tag name="PPSNARRATION" val="100,1126764742,C:\unit_21\NA_Unit_21_PP_pptx\Media.ppcx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3c.mp3"/>
  <p:tag name="PPSNARRATION" val="102,1126764742,C:\unit_21\NA_Unit_21_PP_pptx\Media.ppcx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6CB7C7C-6957-4A80-89ED-F6A67CBE89B0}&quot;/&gt;&lt;filename val=&quot;C:\Users\TOMIRV~1\AppData\Local\Temp\PR\data\asimages\{36CB7C7C-6957-4A80-89ED-F6A67CBE89B0}.png&quot;/&gt;&lt;hasEffects val=&quot;1&quot;/&gt;&lt;left val=&quot;35.28&quot;/&gt;&lt;top val=&quot;21&quot;/&gt;&lt;width val=&quot;650.64&quot;/&gt;&lt;height val=&quot;92.64&quot;/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12c .mp3"/>
  <p:tag name="PPSNARRATION" val="185,1126764742,C:\unit_21\NA_Unit_21_PP_pptx\Media.ppcx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1c.mp3"/>
  <p:tag name="PPSNARRATION" val="100,1126764742,C:\unit_21\NA_Unit_21_PP_pptx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3C43E05-7142-4312-AC50-E27107F3EF30}&quot;/&gt;&lt;filename val=&quot;C:\Users\TOMIRV~1\AppData\Local\Temp\PR\data\asimages\{C3C43E05-7142-4312-AC50-E27107F3EF30}.png&quot;/&gt;&lt;hasEffects val=&quot;1&quot;/&gt;&lt;left val=&quot;89.28&quot;/&gt;&lt;top val=&quot;171.72&quot;/&gt;&lt;width val=&quot;502.8&quot;/&gt;&lt;height val=&quot;222.36&quot;/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Generic (Standard)">
  <a:themeElements>
    <a:clrScheme name="Generic (Standard) 4">
      <a:dk1>
        <a:srgbClr val="000000"/>
      </a:dk1>
      <a:lt1>
        <a:srgbClr val="FFFFFF"/>
      </a:lt1>
      <a:dk2>
        <a:srgbClr val="000000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E-9">
  <a:themeElements>
    <a:clrScheme name="6E-9 4">
      <a:dk1>
        <a:srgbClr val="000000"/>
      </a:dk1>
      <a:lt1>
        <a:srgbClr val="FFFFFF"/>
      </a:lt1>
      <a:dk2>
        <a:srgbClr val="000000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6E-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6E-9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E-9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E-9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E-9 4">
        <a:dk1>
          <a:srgbClr val="000000"/>
        </a:dk1>
        <a:lt1>
          <a:srgbClr val="FFFFFF"/>
        </a:lt1>
        <a:dk2>
          <a:srgbClr val="000000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33593</TotalTime>
  <Words>5183</Words>
  <Application>Microsoft Office PowerPoint</Application>
  <PresentationFormat>On-screen Show (4:3)</PresentationFormat>
  <Paragraphs>876</Paragraphs>
  <Slides>70</Slides>
  <Notes>62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70</vt:i4>
      </vt:variant>
    </vt:vector>
  </HeadingPairs>
  <TitlesOfParts>
    <vt:vector size="85" baseType="lpstr">
      <vt:lpstr>.AppleSystemUIFont</vt:lpstr>
      <vt:lpstr>Aptos Narrow</vt:lpstr>
      <vt:lpstr>Arial</vt:lpstr>
      <vt:lpstr>Barlow</vt:lpstr>
      <vt:lpstr>Barlow ExtraBold</vt:lpstr>
      <vt:lpstr>Calibri</vt:lpstr>
      <vt:lpstr>Cambria Math</vt:lpstr>
      <vt:lpstr>Helvetica</vt:lpstr>
      <vt:lpstr>Monotype Sorts</vt:lpstr>
      <vt:lpstr>Times New Roman</vt:lpstr>
      <vt:lpstr>Office Theme</vt:lpstr>
      <vt:lpstr>1_Generic (Standard)</vt:lpstr>
      <vt:lpstr>1_Office Theme</vt:lpstr>
      <vt:lpstr>3_Office Theme</vt:lpstr>
      <vt:lpstr>6E-9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Resonance </vt:lpstr>
      <vt:lpstr>PowerPoint Presentation</vt:lpstr>
      <vt:lpstr> Earthquake Engineering Metrics </vt:lpstr>
      <vt:lpstr> Earthquake Engineering Metrics (cont) </vt:lpstr>
      <vt:lpstr> Arias Intensity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Kobe Japan Earthquake, 1995</vt:lpstr>
      <vt:lpstr>PowerPoint Presentation</vt:lpstr>
      <vt:lpstr>PowerPoint Presentation</vt:lpstr>
      <vt:lpstr>PowerPoint Presentation</vt:lpstr>
      <vt:lpstr>Taipei City Hospital</vt:lpstr>
      <vt:lpstr>PowerPoint Presentation</vt:lpstr>
      <vt:lpstr>PowerPoint Presentation</vt:lpstr>
      <vt:lpstr>PowerPoint Presentation</vt:lpstr>
      <vt:lpstr>PowerPoint Presentation</vt:lpstr>
      <vt:lpstr> Earthquake Simulation Shaker 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Irvine</dc:creator>
  <cp:lastModifiedBy>Tom Irvine</cp:lastModifiedBy>
  <cp:revision>1003</cp:revision>
  <dcterms:created xsi:type="dcterms:W3CDTF">2010-11-01T13:18:21Z</dcterms:created>
  <dcterms:modified xsi:type="dcterms:W3CDTF">2026-03-14T14:11:04Z</dcterms:modified>
</cp:coreProperties>
</file>