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267" r:id="rId3"/>
    <p:sldId id="457" r:id="rId4"/>
    <p:sldId id="458" r:id="rId5"/>
    <p:sldId id="709" r:id="rId6"/>
    <p:sldId id="707" r:id="rId7"/>
    <p:sldId id="708" r:id="rId8"/>
    <p:sldId id="477" r:id="rId9"/>
    <p:sldId id="462" r:id="rId10"/>
    <p:sldId id="706" r:id="rId11"/>
    <p:sldId id="459" r:id="rId12"/>
    <p:sldId id="724" r:id="rId13"/>
    <p:sldId id="460" r:id="rId14"/>
    <p:sldId id="465" r:id="rId15"/>
    <p:sldId id="470" r:id="rId16"/>
    <p:sldId id="471" r:id="rId17"/>
    <p:sldId id="474" r:id="rId18"/>
    <p:sldId id="475" r:id="rId19"/>
    <p:sldId id="472" r:id="rId20"/>
    <p:sldId id="501" r:id="rId21"/>
    <p:sldId id="722" r:id="rId22"/>
    <p:sldId id="469" r:id="rId23"/>
    <p:sldId id="485" r:id="rId24"/>
    <p:sldId id="486" r:id="rId25"/>
    <p:sldId id="728" r:id="rId26"/>
    <p:sldId id="487" r:id="rId27"/>
    <p:sldId id="488" r:id="rId28"/>
    <p:sldId id="492" r:id="rId29"/>
    <p:sldId id="493" r:id="rId30"/>
    <p:sldId id="494" r:id="rId31"/>
    <p:sldId id="495" r:id="rId32"/>
    <p:sldId id="496" r:id="rId33"/>
    <p:sldId id="498" r:id="rId34"/>
    <p:sldId id="499" r:id="rId35"/>
    <p:sldId id="500" r:id="rId36"/>
    <p:sldId id="489" r:id="rId37"/>
    <p:sldId id="491" r:id="rId38"/>
    <p:sldId id="490" r:id="rId39"/>
    <p:sldId id="503" r:id="rId40"/>
    <p:sldId id="726" r:id="rId41"/>
    <p:sldId id="505" r:id="rId42"/>
    <p:sldId id="502" r:id="rId43"/>
    <p:sldId id="705" r:id="rId44"/>
    <p:sldId id="696" r:id="rId45"/>
    <p:sldId id="695" r:id="rId46"/>
    <p:sldId id="698" r:id="rId47"/>
    <p:sldId id="699" r:id="rId48"/>
    <p:sldId id="701" r:id="rId49"/>
    <p:sldId id="504" r:id="rId50"/>
    <p:sldId id="700" r:id="rId51"/>
    <p:sldId id="710" r:id="rId52"/>
    <p:sldId id="711" r:id="rId53"/>
    <p:sldId id="720" r:id="rId54"/>
    <p:sldId id="713" r:id="rId55"/>
    <p:sldId id="727" r:id="rId56"/>
    <p:sldId id="716" r:id="rId57"/>
    <p:sldId id="714" r:id="rId58"/>
    <p:sldId id="721" r:id="rId59"/>
    <p:sldId id="725" r:id="rId60"/>
    <p:sldId id="506" r:id="rId61"/>
    <p:sldId id="507" r:id="rId62"/>
    <p:sldId id="479" r:id="rId63"/>
    <p:sldId id="702" r:id="rId64"/>
    <p:sldId id="703" r:id="rId65"/>
    <p:sldId id="46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9A1E2-A79D-4A64-95E6-DCD9E42EF522}" v="6" dt="2026-03-24T20:07:41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Irvine" userId="262373fcfcd015cf" providerId="LiveId" clId="{3C89AC9C-B2C6-431B-938B-B7A22FB5427C}"/>
    <pc:docChg chg="custSel addSld delSld modSld">
      <pc:chgData name="Tom Irvine" userId="262373fcfcd015cf" providerId="LiveId" clId="{3C89AC9C-B2C6-431B-938B-B7A22FB5427C}" dt="2026-03-24T20:23:04.185" v="51" actId="1076"/>
      <pc:docMkLst>
        <pc:docMk/>
      </pc:docMkLst>
      <pc:sldChg chg="modSp mod">
        <pc:chgData name="Tom Irvine" userId="262373fcfcd015cf" providerId="LiveId" clId="{3C89AC9C-B2C6-431B-938B-B7A22FB5427C}" dt="2026-03-24T19:57:50.898" v="1" actId="20577"/>
        <pc:sldMkLst>
          <pc:docMk/>
          <pc:sldMk cId="2409895935" sldId="267"/>
        </pc:sldMkLst>
        <pc:spChg chg="mod">
          <ac:chgData name="Tom Irvine" userId="262373fcfcd015cf" providerId="LiveId" clId="{3C89AC9C-B2C6-431B-938B-B7A22FB5427C}" dt="2026-03-24T19:57:50.898" v="1" actId="20577"/>
          <ac:spMkLst>
            <pc:docMk/>
            <pc:sldMk cId="2409895935" sldId="267"/>
            <ac:spMk id="2" creationId="{00000000-0000-0000-0000-000000000000}"/>
          </ac:spMkLst>
        </pc:spChg>
      </pc:sldChg>
      <pc:sldChg chg="del">
        <pc:chgData name="Tom Irvine" userId="262373fcfcd015cf" providerId="LiveId" clId="{3C89AC9C-B2C6-431B-938B-B7A22FB5427C}" dt="2026-03-24T20:07:45.831" v="37" actId="2696"/>
        <pc:sldMkLst>
          <pc:docMk/>
          <pc:sldMk cId="3743537046" sldId="478"/>
        </pc:sldMkLst>
      </pc:sldChg>
      <pc:sldChg chg="modSp add del mod">
        <pc:chgData name="Tom Irvine" userId="262373fcfcd015cf" providerId="LiveId" clId="{3C89AC9C-B2C6-431B-938B-B7A22FB5427C}" dt="2026-03-24T19:58:47.601" v="12" actId="1076"/>
        <pc:sldMkLst>
          <pc:docMk/>
          <pc:sldMk cId="813213571" sldId="479"/>
        </pc:sldMkLst>
        <pc:spChg chg="mod">
          <ac:chgData name="Tom Irvine" userId="262373fcfcd015cf" providerId="LiveId" clId="{3C89AC9C-B2C6-431B-938B-B7A22FB5427C}" dt="2026-03-24T19:58:36.478" v="9" actId="255"/>
          <ac:spMkLst>
            <pc:docMk/>
            <pc:sldMk cId="813213571" sldId="479"/>
            <ac:spMk id="5" creationId="{7F6BC75A-C87D-8897-F04B-47404D44196C}"/>
          </ac:spMkLst>
        </pc:spChg>
        <pc:spChg chg="mod">
          <ac:chgData name="Tom Irvine" userId="262373fcfcd015cf" providerId="LiveId" clId="{3C89AC9C-B2C6-431B-938B-B7A22FB5427C}" dt="2026-03-24T19:58:47.601" v="12" actId="1076"/>
          <ac:spMkLst>
            <pc:docMk/>
            <pc:sldMk cId="813213571" sldId="479"/>
            <ac:spMk id="27654" creationId="{8614574F-B59F-4D8B-2D08-3C1CF8012477}"/>
          </ac:spMkLst>
        </pc:spChg>
        <pc:picChg chg="mod">
          <ac:chgData name="Tom Irvine" userId="262373fcfcd015cf" providerId="LiveId" clId="{3C89AC9C-B2C6-431B-938B-B7A22FB5427C}" dt="2026-03-24T19:58:24.164" v="6" actId="1076"/>
          <ac:picMkLst>
            <pc:docMk/>
            <pc:sldMk cId="813213571" sldId="479"/>
            <ac:picMk id="3" creationId="{D3784EDF-6659-3F7E-D654-78E74F8A54D4}"/>
          </ac:picMkLst>
        </pc:picChg>
      </pc:sldChg>
      <pc:sldChg chg="addSp delSp modSp mod">
        <pc:chgData name="Tom Irvine" userId="262373fcfcd015cf" providerId="LiveId" clId="{3C89AC9C-B2C6-431B-938B-B7A22FB5427C}" dt="2026-03-24T20:08:43.112" v="40" actId="1076"/>
        <pc:sldMkLst>
          <pc:docMk/>
          <pc:sldMk cId="941183253" sldId="487"/>
        </pc:sldMkLst>
        <pc:picChg chg="add mod">
          <ac:chgData name="Tom Irvine" userId="262373fcfcd015cf" providerId="LiveId" clId="{3C89AC9C-B2C6-431B-938B-B7A22FB5427C}" dt="2026-03-24T20:08:43.112" v="40" actId="1076"/>
          <ac:picMkLst>
            <pc:docMk/>
            <pc:sldMk cId="941183253" sldId="487"/>
            <ac:picMk id="3" creationId="{820380A9-ED36-BAE3-8DE4-B4DC6C175206}"/>
          </ac:picMkLst>
        </pc:picChg>
        <pc:picChg chg="del">
          <ac:chgData name="Tom Irvine" userId="262373fcfcd015cf" providerId="LiveId" clId="{3C89AC9C-B2C6-431B-938B-B7A22FB5427C}" dt="2026-03-24T20:08:12.248" v="38" actId="21"/>
          <ac:picMkLst>
            <pc:docMk/>
            <pc:sldMk cId="941183253" sldId="487"/>
            <ac:picMk id="4" creationId="{CD149BE1-2D66-9F6C-4F55-477AE7F0304D}"/>
          </ac:picMkLst>
        </pc:picChg>
      </pc:sldChg>
      <pc:sldChg chg="addSp delSp modSp mod">
        <pc:chgData name="Tom Irvine" userId="262373fcfcd015cf" providerId="LiveId" clId="{3C89AC9C-B2C6-431B-938B-B7A22FB5427C}" dt="2026-03-24T20:11:08.048" v="43" actId="1076"/>
        <pc:sldMkLst>
          <pc:docMk/>
          <pc:sldMk cId="3825693228" sldId="488"/>
        </pc:sldMkLst>
        <pc:picChg chg="add mod">
          <ac:chgData name="Tom Irvine" userId="262373fcfcd015cf" providerId="LiveId" clId="{3C89AC9C-B2C6-431B-938B-B7A22FB5427C}" dt="2026-03-24T20:11:08.048" v="43" actId="1076"/>
          <ac:picMkLst>
            <pc:docMk/>
            <pc:sldMk cId="3825693228" sldId="488"/>
            <ac:picMk id="3" creationId="{31A8744F-D369-2CA6-FD71-C3110B2FC456}"/>
          </ac:picMkLst>
        </pc:picChg>
        <pc:picChg chg="del">
          <ac:chgData name="Tom Irvine" userId="262373fcfcd015cf" providerId="LiveId" clId="{3C89AC9C-B2C6-431B-938B-B7A22FB5427C}" dt="2026-03-24T20:08:56.865" v="41" actId="21"/>
          <ac:picMkLst>
            <pc:docMk/>
            <pc:sldMk cId="3825693228" sldId="488"/>
            <ac:picMk id="4" creationId="{87E988BA-6A86-C929-5F31-0120795C90B3}"/>
          </ac:picMkLst>
        </pc:picChg>
      </pc:sldChg>
      <pc:sldChg chg="addSp delSp modSp mod">
        <pc:chgData name="Tom Irvine" userId="262373fcfcd015cf" providerId="LiveId" clId="{3C89AC9C-B2C6-431B-938B-B7A22FB5427C}" dt="2026-03-24T20:12:02.026" v="46" actId="1076"/>
        <pc:sldMkLst>
          <pc:docMk/>
          <pc:sldMk cId="3932163934" sldId="493"/>
        </pc:sldMkLst>
        <pc:picChg chg="del">
          <ac:chgData name="Tom Irvine" userId="262373fcfcd015cf" providerId="LiveId" clId="{3C89AC9C-B2C6-431B-938B-B7A22FB5427C}" dt="2026-03-24T20:11:17.674" v="44" actId="21"/>
          <ac:picMkLst>
            <pc:docMk/>
            <pc:sldMk cId="3932163934" sldId="493"/>
            <ac:picMk id="3" creationId="{A6B4A448-4C61-930E-22E0-65CFAE449889}"/>
          </ac:picMkLst>
        </pc:picChg>
        <pc:picChg chg="add mod">
          <ac:chgData name="Tom Irvine" userId="262373fcfcd015cf" providerId="LiveId" clId="{3C89AC9C-B2C6-431B-938B-B7A22FB5427C}" dt="2026-03-24T20:12:02.026" v="46" actId="1076"/>
          <ac:picMkLst>
            <pc:docMk/>
            <pc:sldMk cId="3932163934" sldId="493"/>
            <ac:picMk id="4" creationId="{8E275BC1-620E-990E-2685-FAC30308E827}"/>
          </ac:picMkLst>
        </pc:picChg>
      </pc:sldChg>
      <pc:sldChg chg="addSp delSp modSp mod">
        <pc:chgData name="Tom Irvine" userId="262373fcfcd015cf" providerId="LiveId" clId="{3C89AC9C-B2C6-431B-938B-B7A22FB5427C}" dt="2026-03-24T20:23:04.185" v="51" actId="1076"/>
        <pc:sldMkLst>
          <pc:docMk/>
          <pc:sldMk cId="901333759" sldId="495"/>
        </pc:sldMkLst>
        <pc:picChg chg="del">
          <ac:chgData name="Tom Irvine" userId="262373fcfcd015cf" providerId="LiveId" clId="{3C89AC9C-B2C6-431B-938B-B7A22FB5427C}" dt="2026-03-24T20:21:45.862" v="49" actId="21"/>
          <ac:picMkLst>
            <pc:docMk/>
            <pc:sldMk cId="901333759" sldId="495"/>
            <ac:picMk id="3" creationId="{53024A7E-F9B6-92B9-FFC3-F1326E170708}"/>
          </ac:picMkLst>
        </pc:picChg>
        <pc:picChg chg="add mod">
          <ac:chgData name="Tom Irvine" userId="262373fcfcd015cf" providerId="LiveId" clId="{3C89AC9C-B2C6-431B-938B-B7A22FB5427C}" dt="2026-03-24T20:23:04.185" v="51" actId="1076"/>
          <ac:picMkLst>
            <pc:docMk/>
            <pc:sldMk cId="901333759" sldId="495"/>
            <ac:picMk id="4" creationId="{162C0223-AEEE-3E71-3996-D3E410579010}"/>
          </ac:picMkLst>
        </pc:picChg>
      </pc:sldChg>
      <pc:sldChg chg="addSp delSp mod">
        <pc:chgData name="Tom Irvine" userId="262373fcfcd015cf" providerId="LiveId" clId="{3C89AC9C-B2C6-431B-938B-B7A22FB5427C}" dt="2026-03-24T20:13:26.719" v="48" actId="22"/>
        <pc:sldMkLst>
          <pc:docMk/>
          <pc:sldMk cId="1468122985" sldId="498"/>
        </pc:sldMkLst>
        <pc:picChg chg="del">
          <ac:chgData name="Tom Irvine" userId="262373fcfcd015cf" providerId="LiveId" clId="{3C89AC9C-B2C6-431B-938B-B7A22FB5427C}" dt="2026-03-24T20:12:57.639" v="47" actId="21"/>
          <ac:picMkLst>
            <pc:docMk/>
            <pc:sldMk cId="1468122985" sldId="498"/>
            <ac:picMk id="3" creationId="{F8B4241C-443F-40C8-9CFC-09D3AA965139}"/>
          </ac:picMkLst>
        </pc:picChg>
        <pc:picChg chg="add">
          <ac:chgData name="Tom Irvine" userId="262373fcfcd015cf" providerId="LiveId" clId="{3C89AC9C-B2C6-431B-938B-B7A22FB5427C}" dt="2026-03-24T20:13:26.719" v="48" actId="22"/>
          <ac:picMkLst>
            <pc:docMk/>
            <pc:sldMk cId="1468122985" sldId="498"/>
            <ac:picMk id="4" creationId="{9A73D50E-0F01-85DB-A42C-015FCB0DD664}"/>
          </ac:picMkLst>
        </pc:picChg>
      </pc:sldChg>
      <pc:sldChg chg="addSp delSp modSp mod">
        <pc:chgData name="Tom Irvine" userId="262373fcfcd015cf" providerId="LiveId" clId="{3C89AC9C-B2C6-431B-938B-B7A22FB5427C}" dt="2026-03-24T20:00:20.978" v="18" actId="1076"/>
        <pc:sldMkLst>
          <pc:docMk/>
          <pc:sldMk cId="263102136" sldId="711"/>
        </pc:sldMkLst>
        <pc:picChg chg="add mod">
          <ac:chgData name="Tom Irvine" userId="262373fcfcd015cf" providerId="LiveId" clId="{3C89AC9C-B2C6-431B-938B-B7A22FB5427C}" dt="2026-03-24T20:00:20.978" v="18" actId="1076"/>
          <ac:picMkLst>
            <pc:docMk/>
            <pc:sldMk cId="263102136" sldId="711"/>
            <ac:picMk id="2" creationId="{CDDA772A-E9B2-8D1C-0F98-386937465B44}"/>
          </ac:picMkLst>
        </pc:picChg>
        <pc:picChg chg="del">
          <ac:chgData name="Tom Irvine" userId="262373fcfcd015cf" providerId="LiveId" clId="{3C89AC9C-B2C6-431B-938B-B7A22FB5427C}" dt="2026-03-24T19:59:43.021" v="13" actId="21"/>
          <ac:picMkLst>
            <pc:docMk/>
            <pc:sldMk cId="263102136" sldId="711"/>
            <ac:picMk id="5" creationId="{2FEC6F10-7A14-8DD1-3EE3-73BF42C5373C}"/>
          </ac:picMkLst>
        </pc:picChg>
      </pc:sldChg>
      <pc:sldChg chg="addSp delSp modSp mod">
        <pc:chgData name="Tom Irvine" userId="262373fcfcd015cf" providerId="LiveId" clId="{3C89AC9C-B2C6-431B-938B-B7A22FB5427C}" dt="2026-03-24T20:02:38.290" v="23" actId="1076"/>
        <pc:sldMkLst>
          <pc:docMk/>
          <pc:sldMk cId="2029359082" sldId="713"/>
        </pc:sldMkLst>
        <pc:picChg chg="add mod">
          <ac:chgData name="Tom Irvine" userId="262373fcfcd015cf" providerId="LiveId" clId="{3C89AC9C-B2C6-431B-938B-B7A22FB5427C}" dt="2026-03-24T20:02:38.290" v="23" actId="1076"/>
          <ac:picMkLst>
            <pc:docMk/>
            <pc:sldMk cId="2029359082" sldId="713"/>
            <ac:picMk id="3" creationId="{A7B6AF49-168C-C958-BAE0-EC418574B914}"/>
          </ac:picMkLst>
        </pc:picChg>
        <pc:picChg chg="del">
          <ac:chgData name="Tom Irvine" userId="262373fcfcd015cf" providerId="LiveId" clId="{3C89AC9C-B2C6-431B-938B-B7A22FB5427C}" dt="2026-03-24T20:02:03.062" v="21" actId="21"/>
          <ac:picMkLst>
            <pc:docMk/>
            <pc:sldMk cId="2029359082" sldId="713"/>
            <ac:picMk id="5" creationId="{62794747-E842-5DCF-65C3-E2A8BCC35B90}"/>
          </ac:picMkLst>
        </pc:picChg>
      </pc:sldChg>
      <pc:sldChg chg="addSp delSp modSp mod">
        <pc:chgData name="Tom Irvine" userId="262373fcfcd015cf" providerId="LiveId" clId="{3C89AC9C-B2C6-431B-938B-B7A22FB5427C}" dt="2026-03-24T20:06:45.911" v="35" actId="1076"/>
        <pc:sldMkLst>
          <pc:docMk/>
          <pc:sldMk cId="1948746762" sldId="716"/>
        </pc:sldMkLst>
        <pc:picChg chg="del">
          <ac:chgData name="Tom Irvine" userId="262373fcfcd015cf" providerId="LiveId" clId="{3C89AC9C-B2C6-431B-938B-B7A22FB5427C}" dt="2026-03-24T20:05:49.226" v="29" actId="21"/>
          <ac:picMkLst>
            <pc:docMk/>
            <pc:sldMk cId="1948746762" sldId="716"/>
            <ac:picMk id="3" creationId="{6D0BD98D-03E8-EC0C-574E-0AA7932E124C}"/>
          </ac:picMkLst>
        </pc:picChg>
        <pc:picChg chg="add mod ord">
          <ac:chgData name="Tom Irvine" userId="262373fcfcd015cf" providerId="LiveId" clId="{3C89AC9C-B2C6-431B-938B-B7A22FB5427C}" dt="2026-03-24T20:06:42.322" v="34" actId="1076"/>
          <ac:picMkLst>
            <pc:docMk/>
            <pc:sldMk cId="1948746762" sldId="716"/>
            <ac:picMk id="4" creationId="{80A669B6-A89D-FF56-04DA-E3EA2CC5EC5F}"/>
          </ac:picMkLst>
        </pc:picChg>
        <pc:picChg chg="mod">
          <ac:chgData name="Tom Irvine" userId="262373fcfcd015cf" providerId="LiveId" clId="{3C89AC9C-B2C6-431B-938B-B7A22FB5427C}" dt="2026-03-24T20:06:45.911" v="35" actId="1076"/>
          <ac:picMkLst>
            <pc:docMk/>
            <pc:sldMk cId="1948746762" sldId="716"/>
            <ac:picMk id="5" creationId="{1D1115BC-AD16-AC91-DA8A-9886D560D7DE}"/>
          </ac:picMkLst>
        </pc:picChg>
      </pc:sldChg>
      <pc:sldChg chg="addSp delSp mod">
        <pc:chgData name="Tom Irvine" userId="262373fcfcd015cf" providerId="LiveId" clId="{3C89AC9C-B2C6-431B-938B-B7A22FB5427C}" dt="2026-03-24T20:01:40.586" v="20" actId="22"/>
        <pc:sldMkLst>
          <pc:docMk/>
          <pc:sldMk cId="700135823" sldId="720"/>
        </pc:sldMkLst>
        <pc:picChg chg="del">
          <ac:chgData name="Tom Irvine" userId="262373fcfcd015cf" providerId="LiveId" clId="{3C89AC9C-B2C6-431B-938B-B7A22FB5427C}" dt="2026-03-24T20:01:09.399" v="19" actId="21"/>
          <ac:picMkLst>
            <pc:docMk/>
            <pc:sldMk cId="700135823" sldId="720"/>
            <ac:picMk id="3" creationId="{720D3AB4-78A4-DA0D-E9FD-F4D817FF9CD9}"/>
          </ac:picMkLst>
        </pc:picChg>
        <pc:picChg chg="add">
          <ac:chgData name="Tom Irvine" userId="262373fcfcd015cf" providerId="LiveId" clId="{3C89AC9C-B2C6-431B-938B-B7A22FB5427C}" dt="2026-03-24T20:01:40.586" v="20" actId="22"/>
          <ac:picMkLst>
            <pc:docMk/>
            <pc:sldMk cId="700135823" sldId="720"/>
            <ac:picMk id="4" creationId="{7734E92A-CBEA-E896-1732-6EF0528C4A6B}"/>
          </ac:picMkLst>
        </pc:picChg>
      </pc:sldChg>
      <pc:sldChg chg="addSp delSp modSp add mod">
        <pc:chgData name="Tom Irvine" userId="262373fcfcd015cf" providerId="LiveId" clId="{3C89AC9C-B2C6-431B-938B-B7A22FB5427C}" dt="2026-03-24T20:04:43.219" v="28" actId="1076"/>
        <pc:sldMkLst>
          <pc:docMk/>
          <pc:sldMk cId="1219375370" sldId="727"/>
        </pc:sldMkLst>
        <pc:picChg chg="del">
          <ac:chgData name="Tom Irvine" userId="262373fcfcd015cf" providerId="LiveId" clId="{3C89AC9C-B2C6-431B-938B-B7A22FB5427C}" dt="2026-03-24T20:03:36.550" v="25" actId="21"/>
          <ac:picMkLst>
            <pc:docMk/>
            <pc:sldMk cId="1219375370" sldId="727"/>
            <ac:picMk id="3" creationId="{B946AA71-FA56-7D92-A07A-989710172E73}"/>
          </ac:picMkLst>
        </pc:picChg>
        <pc:picChg chg="add mod">
          <ac:chgData name="Tom Irvine" userId="262373fcfcd015cf" providerId="LiveId" clId="{3C89AC9C-B2C6-431B-938B-B7A22FB5427C}" dt="2026-03-24T20:04:43.219" v="28" actId="1076"/>
          <ac:picMkLst>
            <pc:docMk/>
            <pc:sldMk cId="1219375370" sldId="727"/>
            <ac:picMk id="4" creationId="{5962B7B4-E6B4-FDA9-4254-13FC92B35B54}"/>
          </ac:picMkLst>
        </pc:picChg>
      </pc:sldChg>
      <pc:sldChg chg="add">
        <pc:chgData name="Tom Irvine" userId="262373fcfcd015cf" providerId="LiveId" clId="{3C89AC9C-B2C6-431B-938B-B7A22FB5427C}" dt="2026-03-24T20:07:41.144" v="36"/>
        <pc:sldMkLst>
          <pc:docMk/>
          <pc:sldMk cId="4283479276" sldId="7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C0E05-2171-4992-9C55-3745DA7221C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D223E-6853-4911-A37A-CE8953466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1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228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F950E-1606-9CF5-ECA2-3C8F144A5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71C1A42-5EDE-F389-E945-07C2B851D3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4E507BC-01FC-2ADC-AA02-050C40A7C4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16A0DD6-9F1B-A72A-72A2-53643E322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72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6E149-AF8F-BF5D-E6AD-2A9695AE5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0EAF9DA-74CD-4B81-87C8-19BE085257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73BED1B-B4B4-EBA7-8FBE-5D557BBA1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2DC64F3-A7AE-2483-F569-8FC16E676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060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C4A2F-91BD-FC5A-B9A9-E3F998B4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B3DD55C-9C64-105E-DFA5-49ADC47C71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3567E51-088F-33B9-9D44-8C8B40025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60BFDC0-FD77-2010-AAAC-2F46D2B78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801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8F10F-A8E8-E471-4960-B0193400D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67873A3-567C-7BBE-7494-5695466BE0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1623AA1-EB9D-3F93-79F0-7C6F6C5EA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69B57EA-E72F-F61E-1DFA-DCE021E80E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77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86827-74C7-ABD4-0A13-18AD7DBBA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933CFB4-2FBC-4270-3A6A-7F09526C03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587CE31-CE91-D9D5-06BF-30C9EC9A3D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63D1C3D-6C66-28DF-B6AC-D94AF265F1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180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7E912-861C-8E05-12FD-D8DD20687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3B592A4-1BB2-AB48-BFF3-D8A00389B4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3F80D18-8D5B-D244-9256-2D8EB61D1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DEB0005-FAA1-B635-4526-D1619F050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433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9E44-DF08-69ED-652C-56912AB9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A1EBE36-05A2-B392-DC98-9591A1D5D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22DECF6-EF78-3CED-1A86-EDEBA3081D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ED89170-36E4-1F05-FE1D-76206927A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979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0615-5DCD-4124-F846-9EC706E9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344BF91-077D-334B-5128-880271EEAC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60A1B15-ACA5-01D6-039F-9026B70F26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885073A-3F82-6524-A7B4-E3829A358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438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FCF5-13D3-B0B0-9C4C-2FFBD3ABB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45DE3C8-B4F9-01BE-BBBF-E0DD1FD745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E24B94E-7B45-295C-433D-FD7A2F15F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BA76A98-629C-ADC3-66C2-A404020D0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466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07D06-B121-4D90-8BC7-CF1B0A965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8671A8D-ED5C-2509-9E61-AAA37ECD1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A63AF84-2A36-5B67-D1ED-A43CA9748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6E56B4F-E5E3-6BB8-5BDE-45C4F984D8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25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8C700-1C3D-16DB-9E62-5EB60D799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1C6AC54-C8CB-5065-04F1-5C2351FA22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4EC1CAA-D144-9653-5E52-FB7DAB7E8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118CC7F-D3AD-9F5E-4940-7F5F4791D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31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B98DD-4EF0-897D-E56C-7180F522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1D158C5-9FDE-4145-BEA8-BC40ED675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B0081A3-945E-E031-35A8-CD9E76BB0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8DC081A-9DFE-9B7B-3159-C93B98238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768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5351C-A659-B216-12D7-6B2AE79CA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7C56441-78EF-22E2-521A-5BCB479711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00015E8-370A-D7EF-0236-8CC3E37731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11CAB82-6CD6-CD52-E5ED-BB962F389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380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FFB2D-F4FF-44F1-4A2B-6140C578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50B2678-E8AF-7892-CF57-4245ADA526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DF7D54D-6E53-1155-FC99-F8D8FB7FA0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84F2973-218F-605E-7A27-87C9DFAEDE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663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117E6-DC8B-D10D-91A6-D41E5BC45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500D351-5066-2DEE-8610-322101B376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ECA005A-53E3-0CFC-1A1E-B7D46440B6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371E8F2-64C3-3EBC-2734-DDE19F568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615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CDFFA-45F7-2643-753F-C3F519991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96B1F88-8C46-8529-6928-E59E87861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360DFB9-C39E-C99C-F048-A53002678C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298CDDE-ED38-287B-1BB1-6DD8F6F95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708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7465-DB6C-A18B-C916-881AC2BFB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5C48DCE-2B6A-B192-620B-75A4E58068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55BF057-0CA4-697D-AB36-E3B20048B3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677933C-7B8F-81A4-5A9C-5B6934F8D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314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CCC1C-A940-AD99-0DA9-4CE90CAE3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B06D3D5-EB18-77F0-DE71-08E0ED6479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435C0DE-E218-0291-240E-66DF64ED7E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CAAE163-A279-347A-8461-E26E9BE8B9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134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C90B0-8084-A31F-B6DD-DC47BF330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0F38AD9-C035-6554-2396-AD6405F3E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366BE2E-2243-8A7F-C91F-A3463BC71B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CA54D6E-94FF-DD13-DB50-7EF4CB7DF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966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97305-2164-2438-374B-D9DE9B680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015AE5C-B666-B6FE-5356-CC3D366AFD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420CE4D-5629-0517-F1B3-ABAA6FDE5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A2C2A29-CC49-A9AD-5318-D815FD1B6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761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2247A-D6E5-E9FC-FD08-4DE11D7AA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8B63D8F-3FC2-B43B-1AB3-05A349A7FA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20ABA71-19E4-5A51-3F21-F2452E13A5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A977C66-FD10-1199-CC87-217D95FC5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34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D5316-B288-01F8-010E-90361DEE9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ED15B6F-8C58-95C8-BA5B-6123F5AC8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F4502F2-68C2-C60C-0022-09D9B6796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BC56D8F-CED3-A7B2-322B-73F174F3A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0434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38885-5199-A282-7F5C-C52B701A4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5EF727C-D016-9D66-AB86-01882D709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2C40FB5-77E6-C819-D79A-AA9E726B3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6DB2F25-1E75-A164-DED8-5D4317308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504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8CEAD-109F-9729-7AD0-6EF2FDCD4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56E0EBA-FED6-D51C-B975-C995B93A74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020E997-2302-8AFA-35CB-38AC25E7B3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20B0BD5-8AAA-C5A8-A2FE-3077469C1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391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3BBBE-BE40-1CFE-36DC-C13073BD0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DBB46B2-7481-8881-A9CE-BCD2889DD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DCD4C37-33A4-55D8-F1CC-7C0905D1A2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304282C-F264-E233-A71E-2034A2052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605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C07E1-15A5-B419-B15F-ACADE72F0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8EAD544-C8EF-EE19-B421-69F11771B6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742D780-81B0-7A1E-F931-0FED3B4D0E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B28C864-E756-749C-7A49-5E90F3361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5427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4506F-2CC7-ED56-2876-29BE48EB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6C78F5F-7EF5-2D5A-6292-26359D32E8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74D42BC-E58A-49FE-347D-66323E967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CC1D0D8-6429-83B5-18DB-C2A43B09A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667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AE142-AD33-5761-04CC-4AF782B6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01CCE5F-9E82-B0E9-7F78-19CEE7092C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7795F85-5350-EA18-217D-10286944CE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91FD4D9-558F-6628-736B-31B1CA19B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6908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3731-4584-BDBC-6B6D-FA426E15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0755698-C7D3-EEA6-D3FB-823F2B33CF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456E791-1C0C-9D5A-ADA9-71AD996D8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142E7A3-A058-DDCA-C17B-36044F9C7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0779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E6263-2250-6A62-1F9F-1863139DD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7F6BABB-38D8-58CE-0DF9-0183472039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8A5E16D-4F90-F760-99BF-623706AAB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5706428-A80F-AC9B-F8DB-39060631C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684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36486-3AE3-09C7-93FA-E74B9DF79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B42D91B-2CAA-623F-B498-3ED15ABB00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BF6183F-BFCC-8487-1720-1528065EF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BB58E39-0415-F48F-709C-4E6134F63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3422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E1D41-DE98-7BC6-0EA1-57B52A65F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D2AA4EB-BCCE-C676-1BC3-F3C9454DDD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07FA63D-4745-0967-8D45-3745072873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5850D13-F1AF-E69D-0AAB-335B91214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56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4B291-0BDB-2BF3-9FB3-AF56E9033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E750C80-37C3-6332-11F5-71E9671A28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4E27E1C-9535-7A38-B3D8-226FC41D2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0A4BB38-4721-8BED-8F06-C50F0E67D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994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1AB07-3F1C-525A-D357-C929C8174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B26CC2B-7108-E692-4BAF-36075D4675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608D8B7-AC15-DADF-5182-0DEB04F7CB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76C241A-7460-E766-9F43-41C957314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4737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1C7E0-3955-EFE4-975E-FFE9E4D1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4B21F95-A888-D6EE-6E90-B247D6025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7AAB4FD-5808-FC58-1555-8813364445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C604339-637B-EB18-5575-B5988D82E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2968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0F5D5-D2AC-2631-B68A-82C0119D3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60E1938-E42A-43C1-F790-C98BB20F46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052519D-B97F-F978-EBD2-FB7DC7387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083CCFE-48A6-E228-7911-D8D7435273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3586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A0861-3E73-F6CF-9392-2FFE6A935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0976C89-A166-7510-45DD-73BE74B0B2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D39DD6E-880A-8B54-0DF1-474D844BC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D81FD59-5128-2CA5-A8B3-423A0A6F3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865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894A9-1B0F-96AB-F97F-C1F9E4ABB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2C3DE86-FDD8-CC37-67E5-F0E72D0EBA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BAAAE82-ECB3-6BB6-D2DC-F2B1D21B2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D854661-1445-CCD5-D5BB-76D6D5083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7661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06501-190B-2CF7-D3EA-67924E769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5CD9582-0606-32DE-BB7D-E7E838BCB7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8607FAE-00F3-2EDA-5DC6-6A75B6F34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E523180-E2E9-37B8-37E7-2A70BD026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166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66B8C-693E-9B80-F97E-E0501F41A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CD301E8-E654-5975-46EB-B3BB1E7DDD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ED0DDB5-FD25-1B78-7893-1056FE04D7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B203657-0144-7BAB-631A-9E9A0E060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1119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6C4C4-AD62-4EEC-94D6-8C0BC498A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9818714-CA1B-929F-3A71-C6828D61D6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E08EE83-5E0E-0894-630D-0EEB92AA8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AEC1D64-6D45-DC88-3DC5-27C259301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3758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B31DB-7AEE-2D80-3C85-DC572F6B7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DF6789A-139B-FC44-F236-95158FE959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69275E8-0D50-0EEC-CAFD-0D5B9B47EA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7443001-AA41-89DD-23A0-03F52F3E3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3108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C3C74-580C-201E-6765-3618F8CCD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51BE77A-6797-E6C0-5F55-E04EA0EAFE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C268E37-5A0E-48F5-D334-CF1E2EBB80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C28215B-DF06-FD47-7B98-4A603C16F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67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3CF6D-864D-0C98-A08B-28E27D87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69D81ED-27E8-2DBC-4D39-0B0B2D16CE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09A31E6-9E3D-0D16-A4C6-94BE7418C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9A9913A-32B4-8485-9274-BEF467A3B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2571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0AB8E-7928-43DF-D321-877650993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FF9AE1C-5F4A-33B8-63EB-67E90678E5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EBAD961-5244-0137-E5A0-0231B99046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DFC2C3E-4DAB-D358-70EE-C13827014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5191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8193E-411D-25D4-EF5B-CD28F78E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F3DBE12-1CCB-8CE1-E4A4-E40CD22B32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BC91C76-A9FD-045C-02E1-E54674A04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C559-3E3B-7371-2726-F7FD206C1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9235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EEBF5-B669-05CE-7B73-EC02667CA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EDEE927-9C47-AF04-EB11-4C4B7C775F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7ED6379-08BF-965C-434A-1EC8F9E32A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79E4262-42B2-B36A-743D-AD49DADAD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9502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878CB-F917-DF3D-B18B-D2E75D172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C6CDE4C-FCA9-3FC0-A0E9-1B025340C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D301D63-BCCE-72A1-13BC-95D63EA632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82B51C8-7532-242B-137A-78B9D1B8B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4427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0129-BF47-B64F-19AC-5D4828FF5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14B9EBC-26D5-16E0-C82F-47328CDA10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E293F76-A324-5E71-78EF-9A67A87EB4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7C7B001-C438-863E-0399-DC7E83011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0479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138D-CB04-791E-975F-08153FA5F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64DFE18-6CE1-D566-3E77-5787028DA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46860A8-2803-6345-77EE-7F491E587B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4EEE9E4-8D6E-B6E0-6418-EFB3A18C3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1763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529DB-C4E3-51FD-110E-7EAB830D4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C5A12C3-7B83-4D54-C84C-BFBCDCE5C2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59B61B1-620F-F542-4CAD-AF54DB5E79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9E3EC32-60C6-40A4-96B8-747399E6E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0486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A732-B0CB-0040-0704-F21634EDA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BA7E699-BDA5-A0B1-9D16-D25B5095F0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233C262-9884-D98D-7EE5-4F96FFE1E4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5EF3FCE-0167-F168-003B-B5C74AE978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9863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4DB65-B7DD-2C50-11C6-B95CD03D9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AFC143C-3E8F-940A-9BAA-2874CA1B3E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DE070AC-E38D-4EA2-C881-EF015C58BB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C76C878-FDA1-C11A-DDAA-F06D55B53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5724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88481-C485-9051-CD8B-077BE1130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F265CA2-ABE0-28BF-E3A6-39C1C4FC2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92F5811-6403-03EA-867C-FD1F90B4F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BB4C9EB-A7AB-EF70-2128-F0B3E7677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549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B4716-3F4D-6038-B496-D570BFB3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477075F-8EDE-1376-4275-54A3889106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E3EEE18-1288-52FD-C7D5-1422BF3CA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20BEEB-EB73-8C64-3154-D5D51D822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5949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7BD9B-5E3D-F5AB-E594-BD32D2D48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8F18F88-1FBA-F81B-7BD6-D7A1CB515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1F02EC3-F2EA-28BB-2F96-0F183B6AC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EF783F4-8E57-A5CB-BBFD-642256346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88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20E30-A803-4DF9-B06F-B627EF1EE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0A3CEF8-39FE-5558-E275-13AED98633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E4B4488-364D-249B-A5E0-56B5BA2D78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4A7BF32-45AB-220C-CF84-85B731EB2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743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37B5F-5982-FF8C-A392-504040B27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C9445CA-64F8-FFF4-170F-087FF36D6F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5A98ED7-4A3E-A52F-AEE7-E45A650CC5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407A509-3277-5008-7AD3-6BD321427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918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60EF5-0C29-296F-1CBC-456B23BF5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3FF0A46-64B9-D6AC-C1DC-803B1B56B1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953CA05-BC79-CEB7-F3D9-15D9F71AE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FEE8EE5-313E-79DC-0152-A829346FB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82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FE33-AB85-8A92-C1B6-E44A7210B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1664D-438A-B575-50CB-16563755A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86B6F-8715-61C4-ACC3-9A4F8940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65C48-3D20-F96B-2B4E-3876AB03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117FD-9C2E-F7BC-3A52-329585C7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CF6C-CEAB-4528-1CEC-90D1EF83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CB740-FBD3-8874-B07D-C1B43311A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D7742-AB8F-FE9B-A356-C6F47AC7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703D4-2089-35C1-4859-5587F775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36D4C-17D7-CDD0-4B01-12452498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0473-7F32-0ED9-E61E-44BA07002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33EA8-9DCD-9DF8-53D4-B4E75ACD6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EC48E-E7C9-EB56-F631-E1C2B518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CA94-2E39-5F23-B127-43A695AF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47E3C-FA8A-34ED-7A2D-6B913F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5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31200" y="618310"/>
            <a:ext cx="214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Vibrationdata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1143000"/>
            <a:ext cx="1087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25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B1DB-BFE6-417A-9527-F12AB64AEF19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9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7F17-1707-40C1-8FD0-66E15FCC425C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2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B78A-F45E-48A4-B637-73FE7D73D083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06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78EE-90CE-41ED-B614-010AB857BACA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00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8EC8-265A-430B-88BB-81A15A759DA4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15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5D47-54B1-4232-9C0A-F58863ADCDAB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85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2047-296F-4344-AB8F-1E7C9CC852D9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7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E8CE-FAA6-FD67-49F3-B98D08C9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950B-296C-CF37-E6F7-F1F8F30D3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183BC-C5AA-1935-F91F-3E45B4EA6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94B89-7D06-EB40-81F3-92726556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7D66C-64C3-18B4-79CB-39BDF378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4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B628-9958-4832-BAA0-3578FE88725F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34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A0D6-F7DA-477A-9F33-2A99A73AE9F2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70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414-C7DA-4A20-BA83-378325457251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6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9C0B-AD9A-8BAA-3543-1D1EEE5F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53810-BD49-60F4-13BF-B2AF63FF2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DCDB2-6DB0-7D78-B563-1E95F3F7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4AF03-E241-720C-C749-4EA0EB7B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94EEE-EBD7-D0F9-C756-C910502D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BE3E-80EC-6D6B-1108-2B4930BA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7D685-EAA7-8706-1989-FF444FD6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08775-7A1E-F21F-907F-D4EA139A8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947BB-2E80-AD4D-4F00-557B4879F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37D5-81E3-7130-3656-5DB433DE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5F5E3-ADBD-275D-15C5-BE9C2AC6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3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73F2-8406-1923-6F56-E7EC29D4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8DC5F-7F4A-57C1-4C7A-CB3A182FB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F5ADC-57B5-AA78-9B22-DFFD3781D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9E2E8-C0C4-51EF-B2E7-F93A8E5AC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C7258-C1E1-1A58-EB5A-65F991470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04FD66-1526-8575-43A6-BB0AF261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118C9E-29F6-C710-FD85-C3A8B60A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F7C9F3-1C75-1BD3-409A-1A1D8EC8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8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E2D8-F323-5409-C193-A8AB9F30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8E76E-3062-6DC1-D268-02014AF8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B4D86-331B-76EE-4041-C768D5C0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E3C7F-6AB4-6B57-D7F6-3CC2CCA6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D3FA3A-FB71-167D-CA1F-70C493D25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8AB51-39D2-2BF9-015E-8BE2E122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3E63-1D5D-84F4-1F1A-BB6E8C3F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9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391A-082C-E37B-F51E-E1E86AEE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2178C-59C8-9CF1-56F2-E481FF83B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4B59B-E922-BF06-655F-250D656E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92A6C-EFDA-4AB4-265A-3B52E8AA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B762E-D023-6BD8-D4B0-AB56300B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CDF1E-61BA-F01A-A690-E9B0A9D4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4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D4C0-669C-AC3E-5F82-4924662E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0E0FC-AFEC-233A-4CC0-023418C9F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DDAF7-E35E-F2F7-7D16-D7AFED795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787D3-9CDC-EAA4-58E3-1A05A046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18411-A1FE-5279-2F27-5FB621BE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E4CDB-F38A-E3CA-A3F7-E5F40F9C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4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E2D07A-8569-24F2-581D-1BC22168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5A2CF-22AA-21E4-39AF-A856E0A5C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29728-660D-ED9A-AAC4-98D339C21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F1CB35-2F4A-4C1C-BD88-594184A77CB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61660-F476-48D3-4831-DF7A41464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4379D-4568-51F4-D588-800C017CB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A1A61B-109D-43A3-8A83-2657FB7B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89764-537F-4C54-83BE-B754A5236A51}" type="datetime1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1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3842" y="1820867"/>
            <a:ext cx="659309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</a:rPr>
              <a:t>ASCE 7-22, Chapter 11,  </a:t>
            </a:r>
            <a:br>
              <a:rPr lang="en-US" sz="2400" b="1" dirty="0">
                <a:solidFill>
                  <a:srgbClr val="006699"/>
                </a:solidFill>
              </a:rPr>
            </a:br>
            <a:r>
              <a:rPr lang="en-US" sz="2400" b="1" dirty="0">
                <a:solidFill>
                  <a:srgbClr val="006699"/>
                </a:solidFill>
              </a:rPr>
              <a:t>Seismic Design Criteria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6699"/>
                </a:solidFill>
              </a:rPr>
              <a:t>Revision C</a:t>
            </a:r>
            <a:br>
              <a:rPr lang="en-US" sz="3200" b="1" dirty="0">
                <a:solidFill>
                  <a:srgbClr val="006699"/>
                </a:solidFill>
              </a:rPr>
            </a:br>
            <a:endParaRPr lang="en-US" sz="3200" b="1" dirty="0">
              <a:solidFill>
                <a:srgbClr val="006699"/>
              </a:solidFill>
            </a:endParaRPr>
          </a:p>
          <a:p>
            <a:pPr algn="ctr"/>
            <a:r>
              <a:rPr lang="en-US" sz="1600" b="1" dirty="0">
                <a:solidFill>
                  <a:srgbClr val="006699"/>
                </a:solidFill>
              </a:rPr>
              <a:t>By Tom Irvine</a:t>
            </a:r>
          </a:p>
          <a:p>
            <a:pPr algn="ctr"/>
            <a:endParaRPr lang="en-US" sz="2400" b="1" dirty="0">
              <a:solidFill>
                <a:srgbClr val="006699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FA8E8A-46D8-4C0D-9BDA-0041AA402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553" y="358317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Vibrationdata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12E4-6E1A-4108-81E8-E129F56AAD2F}"/>
              </a:ext>
            </a:extLst>
          </p:cNvPr>
          <p:cNvCxnSpPr/>
          <p:nvPr/>
        </p:nvCxnSpPr>
        <p:spPr>
          <a:xfrm>
            <a:off x="442856" y="1047184"/>
            <a:ext cx="11306287" cy="0"/>
          </a:xfrm>
          <a:prstGeom prst="line">
            <a:avLst/>
          </a:prstGeom>
          <a:ln w="3175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95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AEEE8-448B-1AA8-BCC1-E5D7D4B5D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3B851-0500-D831-AB15-193B5F4B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10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525DD31C-E7DE-475D-2AFF-A401C5035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80F18-5C65-0BA6-124E-F2D832EB18B9}"/>
              </a:ext>
            </a:extLst>
          </p:cNvPr>
          <p:cNvSpPr/>
          <p:nvPr/>
        </p:nvSpPr>
        <p:spPr>
          <a:xfrm>
            <a:off x="836674" y="452679"/>
            <a:ext cx="29306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Seismic Exemptions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3F6C5-5AD5-27D7-D585-6F82B8E46832}"/>
              </a:ext>
            </a:extLst>
          </p:cNvPr>
          <p:cNvSpPr/>
          <p:nvPr/>
        </p:nvSpPr>
        <p:spPr>
          <a:xfrm>
            <a:off x="494697" y="1351903"/>
            <a:ext cx="7374074" cy="483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Not all structures must comply with ASCE 7-22 seismic requirements; several categories are explicitly exempted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Detached Dwellings: One- and two-family dwellings in SDC A or B are fully exempt; those in SDC C with Ss &lt; 0.35g are exempt from most Chapter 12 detailing requirements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Agriculture: Storage structures intended only for incidental human occupancy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Public Access: Piers and wharves not accessible to the general public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Structures with Dedicated Codes: Vehicular bridges, electrical transmission towers, hydraulic structures, buried utility pipelines, and nuclear reactors are governed by their own regulatory frameworks and are exempt from ASCE 7 seismic provisions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SDC A Structures: Buildings assigned to Seismic Design Category A need only meet the minimum structural integrity requirements of §11.7 and are not required to perform a full seismic analysis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itchFamily="34" charset="0"/>
              </a:rPr>
              <a:t>Important Note: Exemption from ASCE 7 seismic provisions does not override other governing codes (e.g., state building codes or federal regulations) that may still impose seismic requirements on those structures</a:t>
            </a: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  <p:pic>
        <p:nvPicPr>
          <p:cNvPr id="1026" name="Picture 2" descr="The Red Barn Farm - Reviews, Photos &amp; Deals 2026 - Redmond, WA - WeddingWire">
            <a:extLst>
              <a:ext uri="{FF2B5EF4-FFF2-40B4-BE49-F238E27FC236}">
                <a16:creationId xmlns:a16="http://schemas.microsoft.com/office/drawing/2014/main" id="{F432A64C-4A9C-266D-DC75-CE3F7A21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670" y="1351903"/>
            <a:ext cx="2385060" cy="15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braska Houses With Land for Sale - 230 Properties - LandSearch">
            <a:extLst>
              <a:ext uri="{FF2B5EF4-FFF2-40B4-BE49-F238E27FC236}">
                <a16:creationId xmlns:a16="http://schemas.microsoft.com/office/drawing/2014/main" id="{A3C1DFCE-7402-0EA3-A56D-761C88D5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670" y="3293529"/>
            <a:ext cx="2385060" cy="178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87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81C43-4F0E-A04A-EB63-54A180766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FABD30B3-9123-D007-7C1B-EADC901E3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FDA97-4571-5301-87B5-BA0CA05241FC}"/>
              </a:ext>
            </a:extLst>
          </p:cNvPr>
          <p:cNvSpPr/>
          <p:nvPr/>
        </p:nvSpPr>
        <p:spPr>
          <a:xfrm>
            <a:off x="470914" y="245491"/>
            <a:ext cx="25234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Building Diagram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9DD75-3D4A-52D6-F3D7-4BF893511A22}"/>
              </a:ext>
            </a:extLst>
          </p:cNvPr>
          <p:cNvSpPr/>
          <p:nvPr/>
        </p:nvSpPr>
        <p:spPr>
          <a:xfrm>
            <a:off x="470914" y="6312427"/>
            <a:ext cx="1012088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350" kern="0" noProof="1">
                <a:solidFill>
                  <a:srgbClr val="010000"/>
                </a:solidFill>
                <a:latin typeface="Calibri" pitchFamily="34" charset="0"/>
              </a:rPr>
              <a:t>https://www.linkedin.com/posts/engr-nurislam-gazi_why-diaphragms-are-used-in-buildings-what-activity-7319215231379849216-3nD6/</a:t>
            </a:r>
          </a:p>
        </p:txBody>
      </p:sp>
      <p:pic>
        <p:nvPicPr>
          <p:cNvPr id="3074" name="Picture 2" descr="diagram, engineering drawing">
            <a:extLst>
              <a:ext uri="{FF2B5EF4-FFF2-40B4-BE49-F238E27FC236}">
                <a16:creationId xmlns:a16="http://schemas.microsoft.com/office/drawing/2014/main" id="{E1E1E0B3-6BD4-3DEE-DAE6-B9055F71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691144"/>
            <a:ext cx="744855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8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22EEB-563D-9175-8AD3-73C516168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BBA969FC-FDE9-9D40-F875-5E465F1E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12</a:t>
            </a:fld>
            <a:endParaRPr kumimoji="0" lang="en-US" altLang="en-US" sz="1400" b="0" dirty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DC5F9A8-8482-39A9-966F-A343DA5FE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E6EB5F-9029-1812-7508-8E79CBA4B5AB}"/>
              </a:ext>
            </a:extLst>
          </p:cNvPr>
          <p:cNvSpPr/>
          <p:nvPr/>
        </p:nvSpPr>
        <p:spPr>
          <a:xfrm>
            <a:off x="836674" y="452679"/>
            <a:ext cx="36551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Key Structural Definitions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B87C0B-8680-6054-94E0-5460B6107A3D}"/>
              </a:ext>
            </a:extLst>
          </p:cNvPr>
          <p:cNvSpPr/>
          <p:nvPr/>
        </p:nvSpPr>
        <p:spPr>
          <a:xfrm>
            <a:off x="676170" y="1663243"/>
            <a:ext cx="7934430" cy="4383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Understanding these terms is critical for the design process: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Base: The level where horizontal seismic ground motions are imparted to the structure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Base Shear </a:t>
            </a:r>
            <a:r>
              <a:rPr kumimoji="1" lang="en-US" sz="1550" kern="0" dirty="0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kumimoji="1" lang="en-US" sz="1550" i="1" kern="0" dirty="0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 </a:t>
            </a:r>
            <a:r>
              <a:rPr kumimoji="1" lang="en-US" sz="1550" kern="0" dirty="0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): 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total design lateral force or shear at the base of the structure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Diaphragm: Roof, floor, or other membranes that transfer lateral forces to the vertical resisting elements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Seismic Force-Resisting System (SFRS): The specific part of the structural system designed to resist prescribed seismic forces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Boundary Elements: Portions along wall and diaphragm edges for transferring/resisting forces. Includes chords, collectors, diaphragm and shear wall perimeter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Building: Any structure whose intended use includes shelter for human occupants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Component: Part of architectural, electrical, or mechanical system within or without a building or nonbuilding structure (can be rigid, flexible, or nonstructural)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05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065DA-614E-9FBF-CA17-5962E918F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92BA6F2-A6AD-95D5-60BA-5BA63C2F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AA51A29A-89A2-DB95-6DD4-A3DB390B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C72372-90C3-247C-AF60-C5B5208FC54D}"/>
              </a:ext>
            </a:extLst>
          </p:cNvPr>
          <p:cNvSpPr/>
          <p:nvPr/>
        </p:nvSpPr>
        <p:spPr>
          <a:xfrm>
            <a:off x="836674" y="452679"/>
            <a:ext cx="26500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Spectra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37353-D8E3-8179-C2E0-52613700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5" y="1199420"/>
            <a:ext cx="5798796" cy="520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CEB850-6545-6D26-9E53-FDFFB591FB3A}"/>
              </a:ext>
            </a:extLst>
          </p:cNvPr>
          <p:cNvSpPr/>
          <p:nvPr/>
        </p:nvSpPr>
        <p:spPr>
          <a:xfrm>
            <a:off x="6968435" y="1072900"/>
            <a:ext cx="4385365" cy="2223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parameters in the following slides are used to derive the response spectrum curves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Multi-Period Response Spectrum (MPRS)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ASCE response spectrum curves typically do not show damping but imply 5% damping</a:t>
            </a:r>
          </a:p>
          <a:p>
            <a:pPr marL="169863" indent="-169863" defTabSz="914263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x-axis label is “Period (sec)” which is the inverse of “Natural Frequency (Hz)”</a:t>
            </a:r>
          </a:p>
        </p:txBody>
      </p:sp>
    </p:spTree>
    <p:extLst>
      <p:ext uri="{BB962C8B-B14F-4D97-AF65-F5344CB8AC3E}">
        <p14:creationId xmlns:p14="http://schemas.microsoft.com/office/powerpoint/2010/main" val="1335156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4C8F0-E7EA-B16C-9CF7-CAC87A6C4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351245B3-A5D4-323E-230B-6336546E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D45EE21B-AA54-318C-1E2D-3A6042DB5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91CD19-EA20-CF3F-40CB-2D6BAC9B3585}"/>
              </a:ext>
            </a:extLst>
          </p:cNvPr>
          <p:cNvSpPr/>
          <p:nvPr/>
        </p:nvSpPr>
        <p:spPr>
          <a:xfrm>
            <a:off x="836674" y="452679"/>
            <a:ext cx="18485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Site Classes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285C999-5223-6363-32B5-936F99BED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91586"/>
              </p:ext>
            </p:extLst>
          </p:nvPr>
        </p:nvGraphicFramePr>
        <p:xfrm>
          <a:off x="3792159" y="1399275"/>
          <a:ext cx="7295911" cy="435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855">
                  <a:extLst>
                    <a:ext uri="{9D8B030D-6E8A-4147-A177-3AD203B41FA5}">
                      <a16:colId xmlns:a16="http://schemas.microsoft.com/office/drawing/2014/main" val="3403641292"/>
                    </a:ext>
                  </a:extLst>
                </a:gridCol>
                <a:gridCol w="1979510">
                  <a:extLst>
                    <a:ext uri="{9D8B030D-6E8A-4147-A177-3AD203B41FA5}">
                      <a16:colId xmlns:a16="http://schemas.microsoft.com/office/drawing/2014/main" val="4097988016"/>
                    </a:ext>
                  </a:extLst>
                </a:gridCol>
                <a:gridCol w="1459182">
                  <a:extLst>
                    <a:ext uri="{9D8B030D-6E8A-4147-A177-3AD203B41FA5}">
                      <a16:colId xmlns:a16="http://schemas.microsoft.com/office/drawing/2014/main" val="944824741"/>
                    </a:ext>
                  </a:extLst>
                </a:gridCol>
                <a:gridCol w="1459182">
                  <a:extLst>
                    <a:ext uri="{9D8B030D-6E8A-4147-A177-3AD203B41FA5}">
                      <a16:colId xmlns:a16="http://schemas.microsoft.com/office/drawing/2014/main" val="2000535095"/>
                    </a:ext>
                  </a:extLst>
                </a:gridCol>
                <a:gridCol w="1459182">
                  <a:extLst>
                    <a:ext uri="{9D8B030D-6E8A-4147-A177-3AD203B41FA5}">
                      <a16:colId xmlns:a16="http://schemas.microsoft.com/office/drawing/2014/main" val="1243859564"/>
                    </a:ext>
                  </a:extLst>
                </a:gridCol>
              </a:tblGrid>
              <a:tr h="3626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 Class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Ground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 Trend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Velocity (m/sec)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509208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Hard Rock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stiff, little amplification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high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 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1500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074700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Medium Hard Rock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Competent rock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760 &lt; 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1500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63570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Dense Soil / Soft Rock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Dense soils, hard clays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360 &lt; 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760</a:t>
                      </a:r>
                    </a:p>
                    <a:p>
                      <a:pPr algn="ctr" fontAlgn="ctr">
                        <a:buNone/>
                      </a:pP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330560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Stiff Soil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Medium dense soils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Lower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180 &lt; 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360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872355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Soft Soil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loose sands, soft clays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55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180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592785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Soils requiring response analysis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Liquefiable or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complex soils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Highly variable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 Specific Evaluation</a:t>
                      </a:r>
                    </a:p>
                  </a:txBody>
                  <a:tcPr marL="7554" marR="7554" marT="75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1523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F70ECBD-B53A-0D0A-5BC2-DF60A089D51E}"/>
              </a:ext>
            </a:extLst>
          </p:cNvPr>
          <p:cNvSpPr txBox="1"/>
          <p:nvPr/>
        </p:nvSpPr>
        <p:spPr>
          <a:xfrm>
            <a:off x="598022" y="6066767"/>
            <a:ext cx="960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 or Vs30 is shorthand for average shear-wave velocity to 30 m depth, a key metric used in site classification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 courtesy of Johnson 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F8CBCC-6CAA-9ADF-2F7A-8690B444E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2" y="1586480"/>
            <a:ext cx="2508509" cy="368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1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A70EB-1E65-EF48-8B92-18E9D99A9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673E76F-00C5-3FFD-8D5F-4FB01FB0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0AC9BD3-8312-6F3E-9B7F-CCE519950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8349C3-64C3-5DD5-79F6-5FE73D9895C7}"/>
              </a:ext>
            </a:extLst>
          </p:cNvPr>
          <p:cNvSpPr/>
          <p:nvPr/>
        </p:nvSpPr>
        <p:spPr>
          <a:xfrm>
            <a:off x="836674" y="452679"/>
            <a:ext cx="23198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Risk Categories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03E8FB4-C30D-A436-DBBF-7A6672A64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674043"/>
              </p:ext>
            </p:extLst>
          </p:nvPr>
        </p:nvGraphicFramePr>
        <p:xfrm>
          <a:off x="3843867" y="883566"/>
          <a:ext cx="7366002" cy="4725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1756853647"/>
                    </a:ext>
                  </a:extLst>
                </a:gridCol>
                <a:gridCol w="1362303">
                  <a:extLst>
                    <a:ext uri="{9D8B030D-6E8A-4147-A177-3AD203B41FA5}">
                      <a16:colId xmlns:a16="http://schemas.microsoft.com/office/drawing/2014/main" val="4047790931"/>
                    </a:ext>
                  </a:extLst>
                </a:gridCol>
                <a:gridCol w="1638393">
                  <a:extLst>
                    <a:ext uri="{9D8B030D-6E8A-4147-A177-3AD203B41FA5}">
                      <a16:colId xmlns:a16="http://schemas.microsoft.com/office/drawing/2014/main" val="2504474969"/>
                    </a:ext>
                  </a:extLst>
                </a:gridCol>
                <a:gridCol w="1239709">
                  <a:extLst>
                    <a:ext uri="{9D8B030D-6E8A-4147-A177-3AD203B41FA5}">
                      <a16:colId xmlns:a16="http://schemas.microsoft.com/office/drawing/2014/main" val="363346652"/>
                    </a:ext>
                  </a:extLst>
                </a:gridCol>
                <a:gridCol w="2160397">
                  <a:extLst>
                    <a:ext uri="{9D8B030D-6E8A-4147-A177-3AD203B41FA5}">
                      <a16:colId xmlns:a16="http://schemas.microsoft.com/office/drawing/2014/main" val="1034050529"/>
                    </a:ext>
                  </a:extLst>
                </a:gridCol>
              </a:tblGrid>
              <a:tr h="5221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Risk Category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Examples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Importance Factor 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</a:t>
                      </a:r>
                      <a:r>
                        <a:rPr lang="en-US" sz="155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Interstory</a:t>
                      </a: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Lateral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Drift Limit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66494"/>
                  </a:ext>
                </a:extLst>
              </a:tr>
              <a:tr h="10443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 risk to life if failure occurs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Barns, sheds,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low-occupancy storage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0.020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40480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  <a:endParaRPr lang="en-US" sz="15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Ordinary risk structures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(most buildings)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Homes, offices, retail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0.020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985870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Substantial hazard to </a:t>
                      </a:r>
                      <a:b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life &amp; community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Schools, assembly buildings, prisons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0.015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39980"/>
                  </a:ext>
                </a:extLst>
              </a:tr>
              <a:tr h="104432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  <a:endParaRPr lang="en-US" sz="1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Essential facilities — must remain operational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Hospitals, fire/police stations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0.010 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16720"/>
                  </a:ext>
                </a:extLst>
              </a:tr>
            </a:tbl>
          </a:graphicData>
        </a:graphic>
      </p:graphicFrame>
      <p:pic>
        <p:nvPicPr>
          <p:cNvPr id="8194" name="Picture 2" descr="Iconic soft-story failure of Olive View Hospital during 1971 San... |  Download Scientific Diagram">
            <a:extLst>
              <a:ext uri="{FF2B5EF4-FFF2-40B4-BE49-F238E27FC236}">
                <a16:creationId xmlns:a16="http://schemas.microsoft.com/office/drawing/2014/main" id="{67BFF0AC-7EC7-7F7F-6ECE-9F7F6B04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1606771"/>
            <a:ext cx="3062288" cy="203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D3775A-017A-728D-7242-CB9D213EC6EA}"/>
              </a:ext>
            </a:extLst>
          </p:cNvPr>
          <p:cNvSpPr txBox="1"/>
          <p:nvPr/>
        </p:nvSpPr>
        <p:spPr>
          <a:xfrm>
            <a:off x="471488" y="4229100"/>
            <a:ext cx="29289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Olive View Hospital, Los Angeles, San Fernando earthquake 1971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0BC56-F69A-48D3-EF59-2FFDB35D8080}"/>
              </a:ext>
            </a:extLst>
          </p:cNvPr>
          <p:cNvSpPr txBox="1"/>
          <p:nvPr/>
        </p:nvSpPr>
        <p:spPr>
          <a:xfrm>
            <a:off x="5008098" y="5785138"/>
            <a:ext cx="4557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 is the story height measured between floor levels</a:t>
            </a:r>
          </a:p>
        </p:txBody>
      </p:sp>
    </p:spTree>
    <p:extLst>
      <p:ext uri="{BB962C8B-B14F-4D97-AF65-F5344CB8AC3E}">
        <p14:creationId xmlns:p14="http://schemas.microsoft.com/office/powerpoint/2010/main" val="1172537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4AD62-B42F-4499-6D40-AFA939CF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67646CFB-BCAA-386F-DFE3-5A6D3CD2B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2252C426-71C7-5053-E5B4-8E786F84B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3EAC6-71D8-7B12-6151-DA2F8FF5A041}"/>
              </a:ext>
            </a:extLst>
          </p:cNvPr>
          <p:cNvSpPr/>
          <p:nvPr/>
        </p:nvSpPr>
        <p:spPr>
          <a:xfrm>
            <a:off x="836674" y="452679"/>
            <a:ext cx="2316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Key Parameters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09217E-1CC3-D328-F50B-CBA555149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471960"/>
              </p:ext>
            </p:extLst>
          </p:nvPr>
        </p:nvGraphicFramePr>
        <p:xfrm>
          <a:off x="582032" y="1090612"/>
          <a:ext cx="9592116" cy="458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9755">
                  <a:extLst>
                    <a:ext uri="{9D8B030D-6E8A-4147-A177-3AD203B41FA5}">
                      <a16:colId xmlns:a16="http://schemas.microsoft.com/office/drawing/2014/main" val="2410768526"/>
                    </a:ext>
                  </a:extLst>
                </a:gridCol>
                <a:gridCol w="2534856">
                  <a:extLst>
                    <a:ext uri="{9D8B030D-6E8A-4147-A177-3AD203B41FA5}">
                      <a16:colId xmlns:a16="http://schemas.microsoft.com/office/drawing/2014/main" val="3162348423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3490312385"/>
                    </a:ext>
                  </a:extLst>
                </a:gridCol>
                <a:gridCol w="4201611">
                  <a:extLst>
                    <a:ext uri="{9D8B030D-6E8A-4147-A177-3AD203B41FA5}">
                      <a16:colId xmlns:a16="http://schemas.microsoft.com/office/drawing/2014/main" val="947553834"/>
                    </a:ext>
                  </a:extLst>
                </a:gridCol>
              </a:tblGrid>
              <a:tr h="5853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756818"/>
                  </a:ext>
                </a:extLst>
              </a:tr>
              <a:tr h="64851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Mapped MCER short-period (for Site Class B/C)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From USGS seismic hazard maps (MCER)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41036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Mapped MCER at 1 sec (for Site Class B/C)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From USGS seismic hazard maps (MCER)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551433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Short-period site coefficient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ₛ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for local site effects (soil)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15054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Long-period site coefficient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₁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for local site effects (soil)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270471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Site-adjusted MCER spectral response acceleration, short periods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ₐ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×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ₛ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(in editions where this applies)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95393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Site-adjusted MCER spectral response acceleration at 1 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ᵥ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×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₁</a:t>
                      </a: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(in editions where this applies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7843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7A917B-7D03-B4CA-304B-6DCDE98C9231}"/>
              </a:ext>
            </a:extLst>
          </p:cNvPr>
          <p:cNvSpPr txBox="1"/>
          <p:nvPr/>
        </p:nvSpPr>
        <p:spPr>
          <a:xfrm>
            <a:off x="708148" y="5887103"/>
            <a:ext cx="946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“B/C” represents the boundary between Site Class B (rock) and Site Class C (very dense soil / soft rock)</a:t>
            </a:r>
          </a:p>
        </p:txBody>
      </p:sp>
    </p:spTree>
    <p:extLst>
      <p:ext uri="{BB962C8B-B14F-4D97-AF65-F5344CB8AC3E}">
        <p14:creationId xmlns:p14="http://schemas.microsoft.com/office/powerpoint/2010/main" val="3631080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F4D5A-9B53-F8ED-CC58-204CB72FC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9796287-C834-FFD9-4F7D-77F5B7D9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6F2B7E9-F3FE-92B9-64EB-286FAF1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44387-D174-3E6A-3CCD-DF67EF3AF679}"/>
              </a:ext>
            </a:extLst>
          </p:cNvPr>
          <p:cNvSpPr/>
          <p:nvPr/>
        </p:nvSpPr>
        <p:spPr>
          <a:xfrm>
            <a:off x="836674" y="452679"/>
            <a:ext cx="2316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Key Parameters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8E8E73-837F-9D32-4469-1C61AE865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885"/>
              </p:ext>
            </p:extLst>
          </p:nvPr>
        </p:nvGraphicFramePr>
        <p:xfrm>
          <a:off x="930879" y="1326383"/>
          <a:ext cx="8573542" cy="34802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6018">
                  <a:extLst>
                    <a:ext uri="{9D8B030D-6E8A-4147-A177-3AD203B41FA5}">
                      <a16:colId xmlns:a16="http://schemas.microsoft.com/office/drawing/2014/main" val="2410768526"/>
                    </a:ext>
                  </a:extLst>
                </a:gridCol>
                <a:gridCol w="3126158">
                  <a:extLst>
                    <a:ext uri="{9D8B030D-6E8A-4147-A177-3AD203B41FA5}">
                      <a16:colId xmlns:a16="http://schemas.microsoft.com/office/drawing/2014/main" val="3162348423"/>
                    </a:ext>
                  </a:extLst>
                </a:gridCol>
                <a:gridCol w="977697">
                  <a:extLst>
                    <a:ext uri="{9D8B030D-6E8A-4147-A177-3AD203B41FA5}">
                      <a16:colId xmlns:a16="http://schemas.microsoft.com/office/drawing/2014/main" val="3490312385"/>
                    </a:ext>
                  </a:extLst>
                </a:gridCol>
                <a:gridCol w="2893669">
                  <a:extLst>
                    <a:ext uri="{9D8B030D-6E8A-4147-A177-3AD203B41FA5}">
                      <a16:colId xmlns:a16="http://schemas.microsoft.com/office/drawing/2014/main" val="947553834"/>
                    </a:ext>
                  </a:extLst>
                </a:gridCol>
              </a:tblGrid>
              <a:tr h="58534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1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  <a:endParaRPr lang="en-US" sz="1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756818"/>
                  </a:ext>
                </a:extLst>
              </a:tr>
              <a:tr h="53480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spectral acceleration, short periods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= 2/3 ×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41036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D1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spectral acceleration, 1 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= 2/3 ×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551433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Transition 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=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D1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15054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 × Tₛ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Defines lower bound 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270471"/>
                  </a:ext>
                </a:extLst>
              </a:tr>
              <a:tr h="5827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TL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Long-period transition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Used in design spectrum shape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9539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0953101-94A5-3FAA-3BAD-C43B82460ED9}"/>
              </a:ext>
            </a:extLst>
          </p:cNvPr>
          <p:cNvSpPr txBox="1"/>
          <p:nvPr/>
        </p:nvSpPr>
        <p:spPr>
          <a:xfrm>
            <a:off x="741424" y="5249427"/>
            <a:ext cx="9380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TL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 is the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corner period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response spectrum that marks the transition between the “constant velocity” segment and the “constant displacement” segment of the design spectrum</a:t>
            </a:r>
          </a:p>
          <a:p>
            <a:pPr marL="285750" indent="-285750"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kumimoji="1" lang="en-US" sz="1600" kern="0" baseline="-2500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transition period between the constant-acceleration and constant-velocity regions of the design response spectrum</a:t>
            </a: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58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DC7F2-793D-2FC7-359C-9E761ECD7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5CB07DF-FDCE-1219-7AB1-8B407CBB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742BBB29-67DF-2776-DCEC-E8BCCE45C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CA5BC-FD30-53B4-7EF8-81FBCAF8A207}"/>
              </a:ext>
            </a:extLst>
          </p:cNvPr>
          <p:cNvSpPr/>
          <p:nvPr/>
        </p:nvSpPr>
        <p:spPr>
          <a:xfrm>
            <a:off x="836674" y="452679"/>
            <a:ext cx="4376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Spectra Comparison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A00915-071D-548A-874E-C79ECDD87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03194"/>
              </p:ext>
            </p:extLst>
          </p:nvPr>
        </p:nvGraphicFramePr>
        <p:xfrm>
          <a:off x="836675" y="1617986"/>
          <a:ext cx="9789285" cy="43513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0778">
                  <a:extLst>
                    <a:ext uri="{9D8B030D-6E8A-4147-A177-3AD203B41FA5}">
                      <a16:colId xmlns:a16="http://schemas.microsoft.com/office/drawing/2014/main" val="690229525"/>
                    </a:ext>
                  </a:extLst>
                </a:gridCol>
                <a:gridCol w="2224936">
                  <a:extLst>
                    <a:ext uri="{9D8B030D-6E8A-4147-A177-3AD203B41FA5}">
                      <a16:colId xmlns:a16="http://schemas.microsoft.com/office/drawing/2014/main" val="206906742"/>
                    </a:ext>
                  </a:extLst>
                </a:gridCol>
                <a:gridCol w="1957857">
                  <a:extLst>
                    <a:ext uri="{9D8B030D-6E8A-4147-A177-3AD203B41FA5}">
                      <a16:colId xmlns:a16="http://schemas.microsoft.com/office/drawing/2014/main" val="1369444531"/>
                    </a:ext>
                  </a:extLst>
                </a:gridCol>
                <a:gridCol w="1957857">
                  <a:extLst>
                    <a:ext uri="{9D8B030D-6E8A-4147-A177-3AD203B41FA5}">
                      <a16:colId xmlns:a16="http://schemas.microsoft.com/office/drawing/2014/main" val="2277593527"/>
                    </a:ext>
                  </a:extLst>
                </a:gridCol>
                <a:gridCol w="1957857">
                  <a:extLst>
                    <a:ext uri="{9D8B030D-6E8A-4147-A177-3AD203B41FA5}">
                      <a16:colId xmlns:a16="http://schemas.microsoft.com/office/drawing/2014/main" val="2187224651"/>
                    </a:ext>
                  </a:extLst>
                </a:gridCol>
              </a:tblGrid>
              <a:tr h="43513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Spectrum Type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It Represents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Key Parameters Used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Use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Level of Detail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55070"/>
                  </a:ext>
                </a:extLst>
              </a:tr>
              <a:tr h="10153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Horizontal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horizontal response spectrum (most common)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SDS, SD1, TL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Building seismic design, base shear, modal analysis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Standard design spectrum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978961"/>
                  </a:ext>
                </a:extLst>
              </a:tr>
              <a:tr h="11603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Vertical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Vertical seismic response spectrum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Derived from horizontal spectrum (code-defined ratios)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Equipment anchorage, vertical members, nuclear/industrial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Simplified vertical amplification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468447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Two-Period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Simplified spectrum </a:t>
                      </a:r>
                      <a:b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defined by only SDS &amp; SD1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SDS, SD1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 Lateral Force (ELF) procedure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Simplified envelope spectrum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968910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Multi-Period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Full site-specific multi-point design spectrum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Multi-period ordinates from USGS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Modal response spectrum analysis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Highest resolution / most accurate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2171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71D4C10-90C2-1E3A-B926-7DA263BF0FAF}"/>
              </a:ext>
            </a:extLst>
          </p:cNvPr>
          <p:cNvSpPr txBox="1"/>
          <p:nvPr/>
        </p:nvSpPr>
        <p:spPr>
          <a:xfrm>
            <a:off x="956441" y="1103586"/>
            <a:ext cx="4376519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5% damping is assumed but not stated</a:t>
            </a:r>
          </a:p>
        </p:txBody>
      </p:sp>
    </p:spTree>
    <p:extLst>
      <p:ext uri="{BB962C8B-B14F-4D97-AF65-F5344CB8AC3E}">
        <p14:creationId xmlns:p14="http://schemas.microsoft.com/office/powerpoint/2010/main" val="2873240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D555F-5924-EEB0-4626-441D1DFE1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5EC9DE1-EA5D-D47C-B526-C07218AC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19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DD0D3995-B870-B5D7-E688-2D9385778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CA567B-0B67-6D97-8B82-F6643370BE14}"/>
              </a:ext>
            </a:extLst>
          </p:cNvPr>
          <p:cNvSpPr/>
          <p:nvPr/>
        </p:nvSpPr>
        <p:spPr>
          <a:xfrm>
            <a:off x="836674" y="452679"/>
            <a:ext cx="35141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Spectra Notes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7955EB-2F26-9450-3736-6BD120B2F01D}"/>
              </a:ext>
            </a:extLst>
          </p:cNvPr>
          <p:cNvSpPr/>
          <p:nvPr/>
        </p:nvSpPr>
        <p:spPr>
          <a:xfrm>
            <a:off x="836674" y="1034124"/>
            <a:ext cx="8892542" cy="532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Two-Period Design Response Spectrum is the classic ASCE spectrum used for: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Equivalent Lateral Force (ELF) procedure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building design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 shear calculations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Vertical distribution of forces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defined by two parameters only: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SDS → short-period design spectral acceleration</a:t>
            </a:r>
          </a:p>
          <a:p>
            <a:pPr marL="684213" lvl="1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SD1 → 1-second design spectral acceleration</a:t>
            </a:r>
          </a:p>
          <a:p>
            <a:pPr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ASCE 7-22 allows use of the multi-period spectrum directly from USGS</a:t>
            </a:r>
          </a:p>
          <a:p>
            <a:pPr marL="285750" indent="-28575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actual spectral values at many periods are returned by USGS instead of reconstructing a simplified shape from SDS &amp; SD1</a:t>
            </a: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0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836674" y="452679"/>
            <a:ext cx="18357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3050" y="1742849"/>
            <a:ext cx="6095206" cy="2143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Purpose: To present criteria for the design and construction of buildings and other structures subject to earthquake ground motions</a:t>
            </a:r>
          </a:p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Core Philosophy: Earthquake loads are based on the post-elastic energy dissipation of the structure</a:t>
            </a:r>
          </a:p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85750" indent="-285750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Key Requirement: Design and detailing requirements must be met even if other load combinations (like wind) result in higher demands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  <p:pic>
        <p:nvPicPr>
          <p:cNvPr id="2050" name="Picture 2" descr="ASCE/SEI 7-22 | ASCE Amplify">
            <a:extLst>
              <a:ext uri="{FF2B5EF4-FFF2-40B4-BE49-F238E27FC236}">
                <a16:creationId xmlns:a16="http://schemas.microsoft.com/office/drawing/2014/main" id="{91A4B9C2-FB51-CA9E-C5FC-B9574B95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2" y="1633356"/>
            <a:ext cx="3191109" cy="41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3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D104-D56F-8AEF-962A-239EFC4EF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E4B83F4-2DAB-9819-0F1B-E4022E13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20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B02C30F-3843-4857-FF37-47E19B12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F9BB1-BFAC-4B1A-555B-BB4942BE7FF5}"/>
              </a:ext>
            </a:extLst>
          </p:cNvPr>
          <p:cNvSpPr/>
          <p:nvPr/>
        </p:nvSpPr>
        <p:spPr>
          <a:xfrm>
            <a:off x="836674" y="452679"/>
            <a:ext cx="55337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Two-Period Design Response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C5C90-9BCB-E927-5A96-B337A91C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43" y="1590905"/>
            <a:ext cx="5885714" cy="3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68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3F96A-BA9A-7E9D-3AC4-21BC3A6F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B3376218-00FF-37FF-CFC5-A1633E96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21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CA96624D-DF6D-7D46-F35F-585E20A61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1FFE0F-FE0D-89B9-7875-4780AF610AA1}"/>
              </a:ext>
            </a:extLst>
          </p:cNvPr>
          <p:cNvSpPr/>
          <p:nvPr/>
        </p:nvSpPr>
        <p:spPr>
          <a:xfrm>
            <a:off x="836674" y="452679"/>
            <a:ext cx="25504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Design Workflow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0D3D62F-A803-A7C9-32A6-D3EE5577C9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784384"/>
                  </p:ext>
                </p:extLst>
              </p:nvPr>
            </p:nvGraphicFramePr>
            <p:xfrm>
              <a:off x="554390" y="1192276"/>
              <a:ext cx="7663780" cy="35681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51500">
                      <a:extLst>
                        <a:ext uri="{9D8B030D-6E8A-4147-A177-3AD203B41FA5}">
                          <a16:colId xmlns:a16="http://schemas.microsoft.com/office/drawing/2014/main" val="996603179"/>
                        </a:ext>
                      </a:extLst>
                    </a:gridCol>
                    <a:gridCol w="2517928">
                      <a:extLst>
                        <a:ext uri="{9D8B030D-6E8A-4147-A177-3AD203B41FA5}">
                          <a16:colId xmlns:a16="http://schemas.microsoft.com/office/drawing/2014/main" val="1051646729"/>
                        </a:ext>
                      </a:extLst>
                    </a:gridCol>
                    <a:gridCol w="4294352">
                      <a:extLst>
                        <a:ext uri="{9D8B030D-6E8A-4147-A177-3AD203B41FA5}">
                          <a16:colId xmlns:a16="http://schemas.microsoft.com/office/drawing/2014/main" val="2906565874"/>
                        </a:ext>
                      </a:extLst>
                    </a:gridCol>
                  </a:tblGrid>
                  <a:tr h="615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Step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Data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22975264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sz="1500" kern="0" dirty="0">
                              <a:solidFill>
                                <a:srgbClr val="01000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1</a:t>
                          </a:r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Determine Seismic Hazard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Obtain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&amp; </m:t>
                              </m:r>
                              <m:sSub>
                                <m:sSubPr>
                                  <m:ctrlP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from USGS maps</a:t>
                          </a:r>
                        </a:p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Identify Risk Category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79730302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Determine Site Class </a:t>
                          </a:r>
                          <a:endParaRPr kumimoji="1" lang="en-US" sz="1500" kern="0" dirty="0">
                            <a:solidFill>
                              <a:srgbClr val="010000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Based on Vs, SPT, or shear strength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46406878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Compute Site-Modified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4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4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𝑀𝐶𝐸</m:t>
                                  </m:r>
                                </m:e>
                                <m:sub>
                                  <m:r>
                                    <a:rPr kumimoji="1" lang="en-US" sz="14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Values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𝑀𝑆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= Fa ·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𝑀𝑆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= </a:t>
                          </a:r>
                          <a:r>
                            <a:rPr lang="en-US" sz="1500" dirty="0" err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Fv</a:t>
                          </a:r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·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72535156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sz="1500" b="0" kern="0" dirty="0">
                              <a:solidFill>
                                <a:srgbClr val="01000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Compute Design Spectral Values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SDS = 2/3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𝑀𝑆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SD1 = 2/3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sz="150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1500" i="1" ker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kumimoji="1" lang="en-US" sz="1500" b="0" i="1" kern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sz="1500" b="0" i="1" kern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44206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0D3D62F-A803-A7C9-32A6-D3EE5577C9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784384"/>
                  </p:ext>
                </p:extLst>
              </p:nvPr>
            </p:nvGraphicFramePr>
            <p:xfrm>
              <a:off x="554390" y="1192276"/>
              <a:ext cx="7663780" cy="35681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51500">
                      <a:extLst>
                        <a:ext uri="{9D8B030D-6E8A-4147-A177-3AD203B41FA5}">
                          <a16:colId xmlns:a16="http://schemas.microsoft.com/office/drawing/2014/main" val="996603179"/>
                        </a:ext>
                      </a:extLst>
                    </a:gridCol>
                    <a:gridCol w="2517928">
                      <a:extLst>
                        <a:ext uri="{9D8B030D-6E8A-4147-A177-3AD203B41FA5}">
                          <a16:colId xmlns:a16="http://schemas.microsoft.com/office/drawing/2014/main" val="1051646729"/>
                        </a:ext>
                      </a:extLst>
                    </a:gridCol>
                    <a:gridCol w="4294352">
                      <a:extLst>
                        <a:ext uri="{9D8B030D-6E8A-4147-A177-3AD203B41FA5}">
                          <a16:colId xmlns:a16="http://schemas.microsoft.com/office/drawing/2014/main" val="2906565874"/>
                        </a:ext>
                      </a:extLst>
                    </a:gridCol>
                  </a:tblGrid>
                  <a:tr h="615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Step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Data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22975264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sz="1500" kern="0" dirty="0">
                              <a:solidFill>
                                <a:srgbClr val="01000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1</a:t>
                          </a:r>
                          <a:endParaRPr lang="en-US" sz="15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Determine Seismic Hazard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8723" t="-84298" r="-567" b="-3024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9730302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14" t="-182787" r="-80214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Determine Site Class </a:t>
                          </a:r>
                          <a:endParaRPr kumimoji="1" lang="en-US" sz="1500" kern="0" dirty="0">
                            <a:solidFill>
                              <a:srgbClr val="010000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Based on Vs, SPT, or shear strength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46406878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058" t="-285124" r="-171256" b="-10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8723" t="-285124" r="-567" b="-1016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2535156"/>
                      </a:ext>
                    </a:extLst>
                  </a:tr>
                  <a:tr h="7380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14" t="-385124" r="-802143" b="-1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00050" indent="-400050"/>
                          <a:r>
                            <a:rPr lang="en-US" sz="15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Compute Design Spectral Values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8723" t="-385124" r="-567" b="-16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44206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3BCD0B8-F0D6-1BEE-09DC-5EF1F5BE8D2F}"/>
              </a:ext>
            </a:extLst>
          </p:cNvPr>
          <p:cNvSpPr txBox="1"/>
          <p:nvPr/>
        </p:nvSpPr>
        <p:spPr>
          <a:xfrm>
            <a:off x="1220803" y="5665724"/>
            <a:ext cx="728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https://www.usgs.gov/programs/earthquake-hazards/design-ground-motions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7468B0-C844-6F83-6D5E-2D2EB1907E88}"/>
                  </a:ext>
                </a:extLst>
              </p:cNvPr>
              <p:cNvSpPr txBox="1"/>
              <p:nvPr/>
            </p:nvSpPr>
            <p:spPr>
              <a:xfrm>
                <a:off x="8507393" y="1653499"/>
                <a:ext cx="3588152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Shear Velocity (VS)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Standard Penetration Test (SPT)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kumimoji="1" lang="en-US" sz="1600" kern="0" dirty="0">
                    <a:solidFill>
                      <a:srgbClr val="010000"/>
                    </a:solidFill>
                    <a:latin typeface="Calibri" pitchFamily="34" charset="0"/>
                  </a:rPr>
                  <a:t>Maximum Considered Earthquake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𝑀𝐶𝐸</m:t>
                        </m:r>
                      </m:e>
                      <m:sub>
                        <m: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kumimoji="1" lang="en-US" sz="1600" i="1" ker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7468B0-C844-6F83-6D5E-2D2EB1907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393" y="1653499"/>
                <a:ext cx="3588152" cy="1231106"/>
              </a:xfrm>
              <a:prstGeom prst="rect">
                <a:avLst/>
              </a:prstGeom>
              <a:blipFill>
                <a:blip r:embed="rId4"/>
                <a:stretch>
                  <a:fillRect l="-170" t="-1485" b="-5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322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9BDA2-BAAE-1A4B-8DAC-A5AFE792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C621BD4-8020-4DB9-176B-3EFD8BF5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22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CE2B9819-D3B4-B48F-8586-E3D827B04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4F1CB-0881-5B78-AF2E-FEE18699FFBB}"/>
              </a:ext>
            </a:extLst>
          </p:cNvPr>
          <p:cNvSpPr/>
          <p:nvPr/>
        </p:nvSpPr>
        <p:spPr>
          <a:xfrm>
            <a:off x="836674" y="452679"/>
            <a:ext cx="34625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Design Workflow (Cont)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1243CE-B7C7-9A96-8960-C0B227FDC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34381"/>
              </p:ext>
            </p:extLst>
          </p:nvPr>
        </p:nvGraphicFramePr>
        <p:xfrm>
          <a:off x="554390" y="1192276"/>
          <a:ext cx="7663780" cy="3568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500">
                  <a:extLst>
                    <a:ext uri="{9D8B030D-6E8A-4147-A177-3AD203B41FA5}">
                      <a16:colId xmlns:a16="http://schemas.microsoft.com/office/drawing/2014/main" val="996603179"/>
                    </a:ext>
                  </a:extLst>
                </a:gridCol>
                <a:gridCol w="2517928">
                  <a:extLst>
                    <a:ext uri="{9D8B030D-6E8A-4147-A177-3AD203B41FA5}">
                      <a16:colId xmlns:a16="http://schemas.microsoft.com/office/drawing/2014/main" val="1051646729"/>
                    </a:ext>
                  </a:extLst>
                </a:gridCol>
                <a:gridCol w="4294352">
                  <a:extLst>
                    <a:ext uri="{9D8B030D-6E8A-4147-A177-3AD203B41FA5}">
                      <a16:colId xmlns:a16="http://schemas.microsoft.com/office/drawing/2014/main" val="2906565874"/>
                    </a:ext>
                  </a:extLst>
                </a:gridCol>
              </a:tblGrid>
              <a:tr h="6158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Input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2975264"/>
                  </a:ext>
                </a:extLst>
              </a:tr>
              <a:tr h="7380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Compute Design Spectral Values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SMS, SM1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9730302"/>
                  </a:ext>
                </a:extLst>
              </a:tr>
              <a:tr h="7380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Define the Design Response Spectrum 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SDS, SD1, TL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406878"/>
                  </a:ext>
                </a:extLst>
              </a:tr>
              <a:tr h="7380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 the full piecewise spectrum Sa(T)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T, SDS, SD1, TL, T0, 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2535156"/>
                  </a:ext>
                </a:extLst>
              </a:tr>
              <a:tr h="7380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Check special site requirements (if applicable)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 Class E/F, near-fault issues, soft soils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42069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CEA86-A092-798E-814F-783EC37DCF63}"/>
                  </a:ext>
                </a:extLst>
              </p:cNvPr>
              <p:cNvSpPr txBox="1"/>
              <p:nvPr/>
            </p:nvSpPr>
            <p:spPr>
              <a:xfrm>
                <a:off x="8507393" y="1653499"/>
                <a:ext cx="3588152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Shear Velocity (VS)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Standard Penetration Test (SPT)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kumimoji="1" lang="en-US" sz="1600" kern="0" dirty="0">
                    <a:solidFill>
                      <a:srgbClr val="010000"/>
                    </a:solidFill>
                    <a:latin typeface="Calibri" pitchFamily="34" charset="0"/>
                  </a:rPr>
                  <a:t>Maximum Considered Earthquake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𝑀𝐶𝐸</m:t>
                        </m:r>
                      </m:e>
                      <m:sub>
                        <m:r>
                          <a:rPr kumimoji="1" lang="en-US" sz="160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kumimoji="1" lang="en-US" sz="1600" i="1" ker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CEA86-A092-798E-814F-783EC37DC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393" y="1653499"/>
                <a:ext cx="3588152" cy="1231106"/>
              </a:xfrm>
              <a:prstGeom prst="rect">
                <a:avLst/>
              </a:prstGeom>
              <a:blipFill>
                <a:blip r:embed="rId3"/>
                <a:stretch>
                  <a:fillRect l="-170" t="-1485" b="-5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16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3150-5FB2-187B-512A-C68F73F33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1D458BD6-5C6B-1AEF-D1E3-8E5DAD4C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5E877047-0BF2-65C1-8415-A92FC34CC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AB498-8D2C-63A7-73FB-3FC73566FA77}"/>
              </a:ext>
            </a:extLst>
          </p:cNvPr>
          <p:cNvSpPr/>
          <p:nvPr/>
        </p:nvSpPr>
        <p:spPr>
          <a:xfrm>
            <a:off x="836674" y="452679"/>
            <a:ext cx="13452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Example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39D3BC-68E0-A7F3-6118-4C1F6377ABDD}"/>
              </a:ext>
            </a:extLst>
          </p:cNvPr>
          <p:cNvSpPr/>
          <p:nvPr/>
        </p:nvSpPr>
        <p:spPr>
          <a:xfrm>
            <a:off x="836674" y="1207275"/>
            <a:ext cx="8316755" cy="1925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Derive response spectra</a:t>
            </a: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Generic hospital </a:t>
            </a: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Class D, Stiff Soil</a:t>
            </a:r>
          </a:p>
          <a:p>
            <a:pPr marL="227013" indent="-227013" defTabSz="914263">
              <a:lnSpc>
                <a:spcPct val="1500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Category IV, Essential Facilities</a:t>
            </a: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65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C55F7-7E58-E481-C36E-19F5F0117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0FE73-137C-F7F8-00D4-C78BAE25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28" y="391236"/>
            <a:ext cx="9782865" cy="56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79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D2E6F-467C-68B1-4A1B-0A67A5D35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4F5CACF-0762-EDC9-A040-4E76F369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0380A9-ED36-BAE3-8DE4-B4DC6C175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63" y="381381"/>
            <a:ext cx="10190476" cy="6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3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0CC7F-6C24-D6D6-397D-B78399DAC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722CBF7-5D13-F87B-EAC1-32F8994A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8744F-D369-2CA6-FD71-C3110B2FC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44" y="280160"/>
            <a:ext cx="10171428" cy="6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93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70E75-FBCB-0739-EDDA-7441052AB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9A0F6F2-9CD8-C308-02DD-E9E051AD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336D5-0590-2A4B-10B3-D03FA382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405" y="1264364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24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50A7C-FD9C-891B-5FD7-47259B871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A64C9FF0-27C8-4C4C-253B-A4D5D063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75BC1-620E-990E-2685-FAC30308E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06" y="409952"/>
            <a:ext cx="10171428" cy="6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3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8F2F-8C89-8C77-1D19-E1D8BEB30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DE88A1E-D8D5-90B2-1455-BE2E441B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1EB90-C086-5779-7100-3CAA11F49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89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16644-9F85-E63E-1C98-36E06213E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3EC2A6A-F71D-CDF6-3155-E77955D2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49C7A1F-B447-69D8-AE64-EE91D1402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D842AA-71B4-7209-F59F-35E7312B0F37}"/>
              </a:ext>
            </a:extLst>
          </p:cNvPr>
          <p:cNvSpPr/>
          <p:nvPr/>
        </p:nvSpPr>
        <p:spPr>
          <a:xfrm>
            <a:off x="836674" y="452679"/>
            <a:ext cx="30644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Scope &amp; Applicability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C31519-AFF4-9B5E-6291-784CBAE6E0B4}"/>
              </a:ext>
            </a:extLst>
          </p:cNvPr>
          <p:cNvSpPr/>
          <p:nvPr/>
        </p:nvSpPr>
        <p:spPr>
          <a:xfrm>
            <a:off x="5396364" y="1210612"/>
            <a:ext cx="6095206" cy="5533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Scope: Applies to every structure and portion thereof, including nonstructural components.</a:t>
            </a: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Categorization by Chapter:</a:t>
            </a:r>
          </a:p>
          <a:p>
            <a:pPr marL="169863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 Design Criteria: Chapter 11 </a:t>
            </a: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Buildings: Chapter 12 </a:t>
            </a:r>
          </a:p>
          <a:p>
            <a:pPr lvl="1"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Nonstructural Components: Chapter 13 </a:t>
            </a: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Material-Specific Seismic Design Requirements</a:t>
            </a: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Chapter 13 </a:t>
            </a:r>
          </a:p>
          <a:p>
            <a:pPr lvl="1"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Nonbuilding Structures: Chapter 15 </a:t>
            </a: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Nonlinear Response History Procedure: </a:t>
            </a: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16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Seismically Isolated Structures: Chapter 17 </a:t>
            </a:r>
          </a:p>
          <a:p>
            <a:pPr lvl="1"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00" kern="0" dirty="0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lvl="1" indent="-16986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00" kern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Structures with Damping Systems: Chapter 18</a:t>
            </a:r>
            <a:endParaRPr kumimoji="1" lang="en-US" sz="15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7C7303-C121-965F-3177-E1F1BFB4D658}"/>
              </a:ext>
            </a:extLst>
          </p:cNvPr>
          <p:cNvSpPr txBox="1"/>
          <p:nvPr/>
        </p:nvSpPr>
        <p:spPr>
          <a:xfrm>
            <a:off x="836674" y="4618299"/>
            <a:ext cx="331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Alcoa Building with diagonal exterior bracing, San Francisco</a:t>
            </a:r>
          </a:p>
        </p:txBody>
      </p:sp>
      <p:pic>
        <p:nvPicPr>
          <p:cNvPr id="6146" name="Picture 2" descr="One Maritime exterior view">
            <a:extLst>
              <a:ext uri="{FF2B5EF4-FFF2-40B4-BE49-F238E27FC236}">
                <a16:creationId xmlns:a16="http://schemas.microsoft.com/office/drawing/2014/main" id="{EBFA1EFD-E998-E5CE-3734-E2960FE4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85" y="1210612"/>
            <a:ext cx="4362941" cy="29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78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54DD4-CE9F-F983-50C4-B73F74D5D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9C03A6FB-32FB-68AE-0617-18270299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30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C0223-AEEE-3E71-3996-D3E410579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72" y="280160"/>
            <a:ext cx="10190476" cy="6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3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AC2AE-1FFC-C30A-B0FB-72A7D868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C2C60D1-9281-A190-C00C-D1785533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31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0CAE9-3C25-B6C8-0EB8-0219B8AB8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1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2C736-0A13-CE6A-6414-6B8AC7745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260A8980-A866-4B11-307F-ED64DB6B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32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3D50E-0F01-85DB-A42C-015FCB0D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57" y="409952"/>
            <a:ext cx="10114286" cy="6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22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7207-8016-F872-6E56-3F6D492A1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211FAFF6-254E-3101-309A-B24587D3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05C05-4157-F6A6-21FE-C2235C923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1015786"/>
            <a:ext cx="53340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7A2D95-CE65-875A-8C7A-24919E0F7EBA}"/>
              </a:ext>
            </a:extLst>
          </p:cNvPr>
          <p:cNvSpPr txBox="1"/>
          <p:nvPr/>
        </p:nvSpPr>
        <p:spPr>
          <a:xfrm>
            <a:off x="7061200" y="1257300"/>
            <a:ext cx="3860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Multi-period Response Spectrum (MPRS) is a smooth curve defined by discrete spectral values at specific periods from USGS probabilistic hazard data</a:t>
            </a:r>
          </a:p>
        </p:txBody>
      </p:sp>
    </p:spTree>
    <p:extLst>
      <p:ext uri="{BB962C8B-B14F-4D97-AF65-F5344CB8AC3E}">
        <p14:creationId xmlns:p14="http://schemas.microsoft.com/office/powerpoint/2010/main" val="3082608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BBF2F-DEE2-6593-16E9-299AD5B6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8DFA3D5-50BA-0325-5D29-DE3414C9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43F1975E-D6C0-EC08-5E60-67886124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49" y="0"/>
            <a:ext cx="7415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8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886E-6C07-AECC-4631-AF1BB1AA6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8F63E63-73EC-D284-C783-AF9113C4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138CEC7-5DF2-1989-DEC6-352F7E53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D46A10-5371-FEDB-C3C6-D2FD771EF894}"/>
              </a:ext>
            </a:extLst>
          </p:cNvPr>
          <p:cNvSpPr/>
          <p:nvPr/>
        </p:nvSpPr>
        <p:spPr>
          <a:xfrm>
            <a:off x="836674" y="452679"/>
            <a:ext cx="38681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Effective Seismic Weight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70D2D3-FFAC-6CF6-46F2-C203A0A7089D}"/>
              </a:ext>
            </a:extLst>
          </p:cNvPr>
          <p:cNvSpPr/>
          <p:nvPr/>
        </p:nvSpPr>
        <p:spPr>
          <a:xfrm>
            <a:off x="926273" y="1441439"/>
            <a:ext cx="9861332" cy="4590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W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total of loads that contribute to a building’s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inertial forces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during an earthquake</a:t>
            </a:r>
          </a:p>
          <a:p>
            <a:pPr marL="227013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W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includes:</a:t>
            </a:r>
          </a:p>
          <a:p>
            <a:pPr marL="684213" lvl="1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dead loads (roof, floor slabs, structural framing, walls)</a:t>
            </a:r>
          </a:p>
          <a:p>
            <a:pPr marL="684213" lvl="1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25% of the maximum design live load where required (e.g., people, furniture, desks, merchandise, storage boxes)</a:t>
            </a:r>
          </a:p>
          <a:p>
            <a:pPr marL="684213" lvl="1" indent="-227013" defTabSz="914263">
              <a:spcBef>
                <a:spcPts val="6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contributors as permitted by ASCE 7-22 (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mechanical/electrical/plumbing  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equipment, water tanks, partition loads, limited snow)</a:t>
            </a:r>
          </a:p>
          <a:p>
            <a:pPr marL="231775" lvl="1" indent="-231775" defTabSz="914263">
              <a:spcBef>
                <a:spcPts val="12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W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sum used with the seismic coefficients to get base shear and distribute seismic forces</a:t>
            </a:r>
          </a:p>
          <a:p>
            <a:pPr marL="231775" lvl="1" indent="-231775" defTabSz="914263">
              <a:spcBef>
                <a:spcPts val="12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loads are set at 25% because b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uildings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rarely fully loaded at maximum live load</a:t>
            </a:r>
          </a:p>
          <a:p>
            <a:pPr marL="231775" lvl="1" indent="-231775" defTabSz="914263">
              <a:spcBef>
                <a:spcPts val="12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31775" lvl="1" indent="-231775" defTabSz="914263">
              <a:spcBef>
                <a:spcPts val="12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 for previous slide image:  https://www.facebook.com/photo/?fbid=122203811642099845&amp;set=a.122181435974099845</a:t>
            </a:r>
            <a:endParaRPr kumimoji="1" lang="en-US" sz="160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75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858C7-0AF6-7B5D-F8AC-438557DB5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3F24762-D62B-BA18-B7D5-1F7B23C7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1358148-7472-0288-F5A6-BA54C1704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2B8118-C0A8-B815-1837-24811984EBF6}"/>
              </a:ext>
            </a:extLst>
          </p:cNvPr>
          <p:cNvSpPr/>
          <p:nvPr/>
        </p:nvSpPr>
        <p:spPr>
          <a:xfrm>
            <a:off x="836674" y="452679"/>
            <a:ext cx="74013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Modification Factor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  </a:t>
            </a:r>
            <a:r>
              <a:rPr lang="en-US" sz="2200" b="1" dirty="0">
                <a:solidFill>
                  <a:srgbClr val="006699"/>
                </a:solidFill>
                <a:latin typeface="Arial"/>
              </a:rPr>
              <a:t>“Credit for Ductility”</a:t>
            </a:r>
            <a:r>
              <a:rPr lang="el-GR" sz="2200" b="1" dirty="0">
                <a:solidFill>
                  <a:srgbClr val="006699"/>
                </a:solidFill>
              </a:rPr>
              <a:t> 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5DF2735-E287-D910-9F40-8F3F46A72931}"/>
                  </a:ext>
                </a:extLst>
              </p:cNvPr>
              <p:cNvSpPr/>
              <p:nvPr/>
            </p:nvSpPr>
            <p:spPr>
              <a:xfrm>
                <a:off x="489433" y="1268921"/>
                <a:ext cx="4325635" cy="4320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sz="1600" b="0" i="0" kern="0" noProof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kumimoji="1" lang="en-US" sz="1600" b="0" i="0" kern="0" noProof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sz="1600" b="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Elastic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Strength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Demand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Design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Strength</m:t>
                        </m:r>
                      </m:den>
                    </m:f>
                  </m:oMath>
                </a14:m>
                <a:endParaRPr kumimoji="1" lang="en-US" sz="1600" kern="0" noProof="1">
                  <a:solidFill>
                    <a:srgbClr val="01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 accounts for: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Ductility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Overstrength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Redundancy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Energy dissipation capacity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noProof="1">
                  <a:solidFill>
                    <a:srgbClr val="01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5DF2735-E287-D910-9F40-8F3F46A729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33" y="1268921"/>
                <a:ext cx="4325635" cy="43201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613F111-7D25-88A3-4C6B-BED40BA60B0C}"/>
              </a:ext>
            </a:extLst>
          </p:cNvPr>
          <p:cNvSpPr txBox="1"/>
          <p:nvPr/>
        </p:nvSpPr>
        <p:spPr>
          <a:xfrm>
            <a:off x="5639041" y="1412111"/>
            <a:ext cx="4618299" cy="370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smaller base shear 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Smaller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larger base shear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ductility systems permit higher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 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assumes the structure can: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Yield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 plastic hinges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Dissipate energy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Redistribute forces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trades strength for ductility and allows for inelastic deformation</a:t>
            </a:r>
          </a:p>
        </p:txBody>
      </p:sp>
    </p:spTree>
    <p:extLst>
      <p:ext uri="{BB962C8B-B14F-4D97-AF65-F5344CB8AC3E}">
        <p14:creationId xmlns:p14="http://schemas.microsoft.com/office/powerpoint/2010/main" val="2533454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F22A-E307-2A87-210B-FC0036A72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36233278-59B1-D45A-AD4A-3AFF7B2E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BA5ED18-C2FB-539F-9F37-5F7666857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46EDA-F402-BAE5-927E-F5A56D613B40}"/>
              </a:ext>
            </a:extLst>
          </p:cNvPr>
          <p:cNvSpPr/>
          <p:nvPr/>
        </p:nvSpPr>
        <p:spPr>
          <a:xfrm>
            <a:off x="836674" y="452679"/>
            <a:ext cx="4506362" cy="687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Response Modification Factor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  <a:p>
            <a:pPr defTabSz="914263"/>
            <a:endParaRPr lang="en-US" sz="2500" b="1" baseline="-25000" dirty="0">
              <a:solidFill>
                <a:srgbClr val="006699"/>
              </a:solidFill>
              <a:latin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8F4417-C6AF-62CF-C232-A80C015F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112096"/>
              </p:ext>
            </p:extLst>
          </p:nvPr>
        </p:nvGraphicFramePr>
        <p:xfrm>
          <a:off x="1226916" y="1794077"/>
          <a:ext cx="3646026" cy="3005868"/>
        </p:xfrm>
        <a:graphic>
          <a:graphicData uri="http://schemas.openxmlformats.org/drawingml/2006/table">
            <a:tbl>
              <a:tblPr/>
              <a:tblGrid>
                <a:gridCol w="1215342">
                  <a:extLst>
                    <a:ext uri="{9D8B030D-6E8A-4147-A177-3AD203B41FA5}">
                      <a16:colId xmlns:a16="http://schemas.microsoft.com/office/drawing/2014/main" val="2454281656"/>
                    </a:ext>
                  </a:extLst>
                </a:gridCol>
                <a:gridCol w="1215342">
                  <a:extLst>
                    <a:ext uri="{9D8B030D-6E8A-4147-A177-3AD203B41FA5}">
                      <a16:colId xmlns:a16="http://schemas.microsoft.com/office/drawing/2014/main" val="1160054112"/>
                    </a:ext>
                  </a:extLst>
                </a:gridCol>
                <a:gridCol w="1215342">
                  <a:extLst>
                    <a:ext uri="{9D8B030D-6E8A-4147-A177-3AD203B41FA5}">
                      <a16:colId xmlns:a16="http://schemas.microsoft.com/office/drawing/2014/main" val="2089751053"/>
                    </a:ext>
                  </a:extLst>
                </a:gridCol>
              </a:tblGrid>
              <a:tr h="65645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Ductility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263580"/>
                  </a:ext>
                </a:extLst>
              </a:tr>
              <a:tr h="38005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6–8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465816"/>
                  </a:ext>
                </a:extLst>
              </a:tr>
              <a:tr h="65645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Reinforced Concrete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6–8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435486"/>
                  </a:ext>
                </a:extLst>
              </a:tr>
              <a:tr h="65645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Masonry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 to 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1.5–5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814608"/>
                  </a:ext>
                </a:extLst>
              </a:tr>
              <a:tr h="65645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 to 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4–7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678240"/>
                  </a:ext>
                </a:extLst>
              </a:tr>
            </a:tbl>
          </a:graphicData>
        </a:graphic>
      </p:graphicFrame>
      <p:pic>
        <p:nvPicPr>
          <p:cNvPr id="4098" name="Picture 2" descr="Moment Frames vs. Braced Frames: How to Choose for Resilience">
            <a:extLst>
              <a:ext uri="{FF2B5EF4-FFF2-40B4-BE49-F238E27FC236}">
                <a16:creationId xmlns:a16="http://schemas.microsoft.com/office/drawing/2014/main" id="{6F7C56AC-94B4-35EB-F8CB-BD68DB3F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12111"/>
            <a:ext cx="4707039" cy="35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AF9AB-01F4-6F80-FEEB-513530D00396}"/>
              </a:ext>
            </a:extLst>
          </p:cNvPr>
          <p:cNvSpPr txBox="1"/>
          <p:nvPr/>
        </p:nvSpPr>
        <p:spPr>
          <a:xfrm>
            <a:off x="5773532" y="5110761"/>
            <a:ext cx="53519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depends on frame design for steel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https://everseismic.com/moment-frames-vs-braced-frames/</a:t>
            </a:r>
          </a:p>
        </p:txBody>
      </p:sp>
    </p:spTree>
    <p:extLst>
      <p:ext uri="{BB962C8B-B14F-4D97-AF65-F5344CB8AC3E}">
        <p14:creationId xmlns:p14="http://schemas.microsoft.com/office/powerpoint/2010/main" val="804762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A5BEA-DC23-0125-3D44-118EA809E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C2DAB7A-9D54-B5D5-C554-7E428A14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DEDD560-EB5F-6F8D-B47E-0DBDFE244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DE2020-F6BC-D5F0-6A1E-39D6C173A219}"/>
              </a:ext>
            </a:extLst>
          </p:cNvPr>
          <p:cNvSpPr/>
          <p:nvPr/>
        </p:nvSpPr>
        <p:spPr>
          <a:xfrm>
            <a:off x="836674" y="452679"/>
            <a:ext cx="32608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Seismic Coefficient C</a:t>
            </a:r>
            <a:r>
              <a:rPr lang="en-US" sz="2500" b="1" baseline="-25000" dirty="0">
                <a:solidFill>
                  <a:srgbClr val="006699"/>
                </a:solidFill>
                <a:latin typeface="Arial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9F2F69-DB53-F08B-16E5-DF5B454025AC}"/>
                  </a:ext>
                </a:extLst>
              </p:cNvPr>
              <p:cNvSpPr txBox="1"/>
              <p:nvPr/>
            </p:nvSpPr>
            <p:spPr>
              <a:xfrm>
                <a:off x="547956" y="1768114"/>
                <a:ext cx="3110946" cy="2888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sz="16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 </a:t>
                </a:r>
                <a:r>
                  <a:rPr kumimoji="1" lang="en-US" sz="1600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</a:t>
                </a:r>
                <a:r>
                  <a:rPr kumimoji="1" lang="en-US" sz="1600" u="sng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&lt;</a:t>
                </a:r>
                <a:r>
                  <a:rPr kumimoji="1" lang="en-US" sz="1600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T</a:t>
                </a:r>
                <a:r>
                  <a:rPr kumimoji="1" lang="en-US" sz="1600" kern="0" baseline="-2500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kumimoji="1" lang="en-US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</a:p>
              <a:p>
                <a:endParaRPr kumimoji="1" lang="en-US" kern="0" noProof="1">
                  <a:solidFill>
                    <a:srgbClr val="01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b="0" i="1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b="0" i="0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b="0" i="0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kumimoji="1" lang="en-US" b="0" i="0" kern="0" noProof="1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b="0" i="1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b="0" i="0" baseline="-2500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b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endParaRPr lang="en-US" i="1" dirty="0"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2"/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kumimoji="1" lang="en-US" sz="16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 </a:t>
                </a:r>
                <a:r>
                  <a:rPr kumimoji="1" lang="en-US" sz="1600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&gt; T</a:t>
                </a:r>
                <a:r>
                  <a:rPr kumimoji="1" lang="en-US" sz="1600" kern="0" baseline="-2500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kumimoji="1" lang="en-US" sz="1600" kern="0" noProof="1">
                    <a:solidFill>
                      <a:srgbClr val="01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</a:p>
              <a:p>
                <a:pPr lvl="2"/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sz="1600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sz="1600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sz="1600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kumimoji="1" lang="en-US" sz="1600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sz="1600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1600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sz="1600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1 </m:t>
                          </m:r>
                          <m:sSub>
                            <m:sSubPr>
                              <m:ctrlPr>
                                <a:rPr lang="en-US" sz="16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16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R</m:t>
                          </m:r>
                        </m:den>
                      </m:f>
                      <m:r>
                        <a:rPr kumimoji="1" lang="en-US" sz="1600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sz="1600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1600" b="0" i="0" baseline="-2500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1600" baseline="-25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1600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T</m:t>
                                  </m:r>
                                </m:e>
                              </m:d>
                              <m:r>
                                <a:rPr lang="en-US" sz="1600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9F2F69-DB53-F08B-16E5-DF5B45402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56" y="1768114"/>
                <a:ext cx="3110946" cy="2888098"/>
              </a:xfrm>
              <a:prstGeom prst="rect">
                <a:avLst/>
              </a:prstGeom>
              <a:blipFill>
                <a:blip r:embed="rId3"/>
                <a:stretch>
                  <a:fillRect l="-1176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5146D4-FF62-5056-F21E-E0CBF1294334}"/>
              </a:ext>
            </a:extLst>
          </p:cNvPr>
          <p:cNvCxnSpPr/>
          <p:nvPr/>
        </p:nvCxnSpPr>
        <p:spPr>
          <a:xfrm>
            <a:off x="4155376" y="1339084"/>
            <a:ext cx="0" cy="4679751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71BC64-E3CD-F0E7-AEC9-784054A729FE}"/>
                  </a:ext>
                </a:extLst>
              </p:cNvPr>
              <p:cNvSpPr txBox="1"/>
              <p:nvPr/>
            </p:nvSpPr>
            <p:spPr>
              <a:xfrm>
                <a:off x="4815068" y="2581080"/>
                <a:ext cx="5741043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i="1" dirty="0"/>
              </a:p>
              <a:p>
                <a:pPr marL="0"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55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e</m:t>
                        </m:r>
                      </m:sub>
                    </m:sSub>
                    <m:r>
                      <a:rPr lang="en-US" sz="155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​ = importance factor </a:t>
                </a:r>
                <a:b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(depends on Risk Category / occupancy)</a:t>
                </a:r>
              </a:p>
              <a:p>
                <a:pPr marL="0" lvl="2"/>
                <a:endParaRPr lang="en-US" sz="15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</a:t>
                </a:r>
                <a:r>
                  <a:rPr lang="en-US" sz="1550" baseline="-25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DS  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5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design spectral acceleration, short periods</a:t>
                </a:r>
              </a:p>
              <a:p>
                <a:pPr marL="0" lvl="2"/>
                <a:endParaRPr lang="en-US" sz="15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</a:t>
                </a:r>
                <a:r>
                  <a:rPr lang="en-US" sz="1550" baseline="-25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D1 </a:t>
                </a:r>
                <a:r>
                  <a:rPr lang="en-US" sz="1550" baseline="-250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550" baseline="-25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55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design spectral acceleration, 1 sec</a:t>
                </a:r>
              </a:p>
              <a:p>
                <a:pPr marL="0" lvl="2"/>
                <a:endParaRPr lang="en-US" sz="155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</a:t>
                </a:r>
                <a:r>
                  <a:rPr lang="en-US" sz="1550" baseline="-25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</a:t>
                </a:r>
                <a:r>
                  <a:rPr lang="en-US" sz="155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(T)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design spectral acceleration at the building period</a:t>
                </a:r>
                <a:endParaRPr lang="en-US" sz="155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155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 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building period</a:t>
                </a:r>
              </a:p>
              <a:p>
                <a:pPr marL="0" lvl="2"/>
                <a:endParaRPr lang="en-US" sz="15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2"/>
                <a:r>
                  <a:rPr lang="en-US" sz="15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Response modification factor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71BC64-E3CD-F0E7-AEC9-784054A72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068" y="2581080"/>
                <a:ext cx="5741043" cy="3600986"/>
              </a:xfrm>
              <a:prstGeom prst="rect">
                <a:avLst/>
              </a:prstGeom>
              <a:blipFill>
                <a:blip r:embed="rId4"/>
                <a:stretch>
                  <a:fillRect l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A8355D-C65F-DDB0-643B-20E1FA9183DB}"/>
                  </a:ext>
                </a:extLst>
              </p:cNvPr>
              <p:cNvSpPr txBox="1"/>
              <p:nvPr/>
            </p:nvSpPr>
            <p:spPr>
              <a:xfrm>
                <a:off x="4815068" y="1820444"/>
                <a:ext cx="3752719" cy="473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550" b="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sz="1550" b="0" i="0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1550" b="0" i="0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kumimoji="1" lang="en-US" sz="1550" b="0" i="0" kern="0" noProof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sz="1550" b="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550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1550" b="0" i="0" baseline="-2500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55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550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DS</m:t>
                        </m:r>
                      </m:den>
                    </m:f>
                  </m:oMath>
                </a14:m>
                <a:r>
                  <a:rPr lang="en-US" sz="1550" dirty="0"/>
                  <a:t>    </a:t>
                </a:r>
                <a:r>
                  <a:rPr lang="en-US" sz="15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transition period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A8355D-C65F-DDB0-643B-20E1FA918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068" y="1820444"/>
                <a:ext cx="3752719" cy="473463"/>
              </a:xfrm>
              <a:prstGeom prst="rect">
                <a:avLst/>
              </a:prstGeom>
              <a:blipFill>
                <a:blip r:embed="rId5"/>
                <a:stretch>
                  <a:fillRect b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154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DD94B-7225-79BC-5818-C5916280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7BA6F29-D559-3DC9-2CB0-ED205059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7736BB-0017-6E43-4291-E5A159897F6F}"/>
              </a:ext>
            </a:extLst>
          </p:cNvPr>
          <p:cNvSpPr/>
          <p:nvPr/>
        </p:nvSpPr>
        <p:spPr>
          <a:xfrm>
            <a:off x="441258" y="304398"/>
            <a:ext cx="2182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000" b="1" dirty="0">
                <a:solidFill>
                  <a:srgbClr val="006699"/>
                </a:solidFill>
                <a:latin typeface="Arial"/>
              </a:rPr>
              <a:t>SFRS Load Path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BD2C69-03CE-8A11-DAC6-3B41BFFD0921}"/>
              </a:ext>
            </a:extLst>
          </p:cNvPr>
          <p:cNvSpPr txBox="1"/>
          <p:nvPr/>
        </p:nvSpPr>
        <p:spPr>
          <a:xfrm>
            <a:off x="583096" y="1258957"/>
            <a:ext cx="575144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Seismic Force Resisting System (SFRS) is the part of a building's structure designed to withstand lateral earthquake forces and provide ductility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typically consists of vertical elements: shear walls, braced frames, or moment frames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an earthquake: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motion → inertia forces generated in floors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Floors (diaphragms) collect and distribute forces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Forces go into the SFRS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SFRS transfers forces down to the foundation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So, the SFRS is the vertical lateral-force path</a:t>
            </a:r>
          </a:p>
          <a:p>
            <a:endParaRPr lang="en-US" dirty="0"/>
          </a:p>
        </p:txBody>
      </p:sp>
      <p:sp>
        <p:nvSpPr>
          <p:cNvPr id="5" name="AutoShape 2" descr="LN_Allen&amp;Brzev_1">
            <a:extLst>
              <a:ext uri="{FF2B5EF4-FFF2-40B4-BE49-F238E27FC236}">
                <a16:creationId xmlns:a16="http://schemas.microsoft.com/office/drawing/2014/main" id="{E7A2ADCD-D5A4-C652-EDBC-849C33D582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CB3F-592B-CABB-A08F-3C8024C1D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599" y="1402418"/>
            <a:ext cx="3551383" cy="3086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45EBA-6F43-492F-20E4-5E8613DFE6EF}"/>
              </a:ext>
            </a:extLst>
          </p:cNvPr>
          <p:cNvSpPr txBox="1"/>
          <p:nvPr/>
        </p:nvSpPr>
        <p:spPr>
          <a:xfrm>
            <a:off x="7010598" y="4876800"/>
            <a:ext cx="4757332" cy="114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Two-Story Building with Multiple Load Paths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Gregory A. J. </a:t>
            </a:r>
            <a:r>
              <a:rPr lang="en-US" sz="15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Szakats</a:t>
            </a: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Improving The Earthquake Resistance Of Small Buildings, Houses And Community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61896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DECB6-FEFF-1350-BEA3-EC1461C2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357C56E-11F5-28FE-88E5-5DCAC9A0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5B4A9968-E342-55F7-CEFF-F576988A8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1F9DD9-3FEE-E052-1ECD-0A4D917FBAD4}"/>
              </a:ext>
            </a:extLst>
          </p:cNvPr>
          <p:cNvSpPr/>
          <p:nvPr/>
        </p:nvSpPr>
        <p:spPr>
          <a:xfrm>
            <a:off x="836674" y="452679"/>
            <a:ext cx="14507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Workflow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2061E5-CA94-87AE-40E2-8BE9585F72B1}"/>
                  </a:ext>
                </a:extLst>
              </p:cNvPr>
              <p:cNvSpPr txBox="1"/>
              <p:nvPr/>
            </p:nvSpPr>
            <p:spPr>
              <a:xfrm>
                <a:off x="960583" y="1307189"/>
                <a:ext cx="6096000" cy="1619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None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1️⃣ </a:t>
                </a:r>
                <a:r>
                  <a:rPr lang="en-US" sz="15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Site &amp; Building Parameters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Identify site location (USGS hazard maps)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Determine Site Class (A–F)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Determine Risk Category (I–IV)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Obtain mapped values: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ar-AE" sz="1500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15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2061E5-CA94-87AE-40E2-8BE9585F7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83" y="1307189"/>
                <a:ext cx="6096000" cy="1619867"/>
              </a:xfrm>
              <a:prstGeom prst="rect">
                <a:avLst/>
              </a:prstGeom>
              <a:blipFill>
                <a:blip r:embed="rId3"/>
                <a:stretch>
                  <a:fillRect l="-600" t="-1880" b="-3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B46F82-66A8-8DF0-C3DE-28765D9F83CC}"/>
                  </a:ext>
                </a:extLst>
              </p:cNvPr>
              <p:cNvSpPr txBox="1"/>
              <p:nvPr/>
            </p:nvSpPr>
            <p:spPr>
              <a:xfrm>
                <a:off x="836674" y="3102320"/>
                <a:ext cx="6096000" cy="2448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None/>
                </a:pPr>
                <a:r>
                  <a:rPr lang="en-US" b="1" dirty="0"/>
                  <a:t>2️⃣ </a:t>
                </a:r>
                <a:r>
                  <a:rPr lang="en-US" sz="1600" b="1" dirty="0"/>
                  <a:t>Construct Design Response Spectrum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 site-adjusted values: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 design values: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𝐷𝑆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ar-AE" sz="15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Generate two-period piecewise design spectrum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B46F82-66A8-8DF0-C3DE-28765D9F8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3102320"/>
                <a:ext cx="6096000" cy="2448491"/>
              </a:xfrm>
              <a:prstGeom prst="rect">
                <a:avLst/>
              </a:prstGeom>
              <a:blipFill>
                <a:blip r:embed="rId4"/>
                <a:stretch>
                  <a:fillRect l="-800" t="-1741"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7609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FE13B-3C6C-E600-6C0A-1B8F27347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F416AC-36E1-9CD2-3889-A8FBC9619A9A}"/>
              </a:ext>
            </a:extLst>
          </p:cNvPr>
          <p:cNvSpPr/>
          <p:nvPr/>
        </p:nvSpPr>
        <p:spPr>
          <a:xfrm>
            <a:off x="257266" y="434974"/>
            <a:ext cx="19880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Base Shear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E7419-4AB5-CD00-FA7E-A549E7626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8774"/>
            <a:ext cx="5763474" cy="3567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213464F-6B44-8F97-D771-922ED3DCF64B}"/>
                  </a:ext>
                </a:extLst>
              </p:cNvPr>
              <p:cNvSpPr/>
              <p:nvPr/>
            </p:nvSpPr>
            <p:spPr>
              <a:xfrm>
                <a:off x="332526" y="2052599"/>
                <a:ext cx="6999299" cy="4490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V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0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sz="2000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sz="2000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​W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700" kern="0" noProof="1">
                  <a:solidFill>
                    <a:srgbClr val="01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27013" indent="-227013" defTabSz="914263">
                  <a:lnSpc>
                    <a:spcPts val="18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Total design lateral force at the base of the structure</a:t>
                </a:r>
              </a:p>
              <a:p>
                <a:pPr marL="227013" indent="-227013" defTabSz="914263">
                  <a:lnSpc>
                    <a:spcPct val="1500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Represents overall seismic demand</a:t>
                </a:r>
              </a:p>
              <a:p>
                <a:pPr marL="227013" indent="-227013" defTabSz="914263">
                  <a:lnSpc>
                    <a:spcPct val="1500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Used to distribute forces over building height</a:t>
                </a:r>
              </a:p>
              <a:p>
                <a:pPr marL="227013" indent="-227013" defTabSz="914263">
                  <a:lnSpc>
                    <a:spcPts val="18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Primary force used in </a:t>
                </a: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Equivalent Lateral Force (</a:t>
                </a: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ELF) procedure (§12.8)</a:t>
                </a:r>
              </a:p>
              <a:p>
                <a:pPr marL="227013" indent="-227013" defTabSz="914263">
                  <a:lnSpc>
                    <a:spcPct val="1500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Dynamic Earthquake → Equivalent Static Forces</a:t>
                </a:r>
              </a:p>
              <a:p>
                <a:pPr marL="227013" indent="-227013" defTabSz="914263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force is higher at the top because displacement is larger at the top — and inertia force is proportional to acceleration, which increases with modal displacement</a:t>
                </a:r>
              </a:p>
              <a:p>
                <a:pPr marL="227013" indent="-227013" defTabSz="914263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Although story forces increase toward the top, story shear increases toward the base because shear accumulates downward</a:t>
                </a:r>
                <a:endParaRPr kumimoji="1" lang="en-US" sz="17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Image from https://www.iesweb.com/lh/index.html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213464F-6B44-8F97-D771-922ED3DCF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26" y="2052599"/>
                <a:ext cx="6999299" cy="4490460"/>
              </a:xfrm>
              <a:prstGeom prst="rect">
                <a:avLst/>
              </a:prstGeom>
              <a:blipFill>
                <a:blip r:embed="rId4"/>
                <a:stretch>
                  <a:fillRect l="-348" t="-815" b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4620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E7F63-16B7-7CCF-C21F-73B1051F0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3EFB8-1393-DFCA-DA97-4B40F8252B01}"/>
              </a:ext>
            </a:extLst>
          </p:cNvPr>
          <p:cNvSpPr/>
          <p:nvPr/>
        </p:nvSpPr>
        <p:spPr>
          <a:xfrm>
            <a:off x="751614" y="388884"/>
            <a:ext cx="61189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Story Force </a:t>
            </a:r>
            <a:r>
              <a:rPr lang="en-US" sz="2200" b="1" dirty="0">
                <a:solidFill>
                  <a:srgbClr val="006699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Distribution </a:t>
            </a:r>
            <a:r>
              <a:rPr lang="en-US" sz="22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(ASCE 7-22 §12.8.3)</a:t>
            </a:r>
            <a:endParaRPr lang="en-US" sz="2200" b="1" dirty="0">
              <a:solidFill>
                <a:srgbClr val="006699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56ABB-D396-A186-5CFA-18C6B6192319}"/>
                  </a:ext>
                </a:extLst>
              </p:cNvPr>
              <p:cNvSpPr txBox="1"/>
              <p:nvPr/>
            </p:nvSpPr>
            <p:spPr>
              <a:xfrm>
                <a:off x="906061" y="1199604"/>
                <a:ext cx="4625163" cy="4243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b="0" i="0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b="0" i="0" kern="0" noProof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kumimoji="1" lang="en-US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kumimoji="1" lang="en-US" b="0" i="1" kern="0" noProof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1" lang="en-US" b="0" i="1" kern="0" noProof="1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1" lang="en-US" b="0" i="1" kern="0" noProof="1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a:rPr kumimoji="1" lang="en-US" i="1" kern="0" noProof="1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kumimoji="1" lang="en-US" b="0" i="1" kern="0" noProof="1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</a:t>
                </a:r>
              </a:p>
              <a:p>
                <a:endParaRPr lang="en-US" dirty="0"/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m:rPr>
                        <m:nor/>
                      </m:rPr>
                      <a:rPr lang="en-US" sz="1600" b="0" i="0" smtClean="0"/>
                      <m:t>  </m:t>
                    </m:r>
                    <m:r>
                      <m:rPr>
                        <m:nor/>
                      </m:rPr>
                      <a:rPr lang="en-US" sz="1600" dirty="0"/>
                      <m:t>=</m:t>
                    </m:r>
                    <m:r>
                      <m:rPr>
                        <m:nor/>
                      </m:rPr>
                      <a:rPr lang="en-US" sz="1600" b="0" i="0" dirty="0" smtClean="0"/>
                      <m:t> </m:t>
                    </m:r>
                  </m:oMath>
                </a14:m>
                <a:r>
                  <a:rPr lang="en-US" sz="1600" dirty="0"/>
                  <a:t>lateral force at level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/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 seismic weight at level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/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/>
                  <a:t> = height above base</a:t>
                </a:r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 design base shear</a:t>
                </a:r>
              </a:p>
              <a:p>
                <a:pPr lvl="1">
                  <a:lnSpc>
                    <a:spcPts val="2400"/>
                  </a:lnSpc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period-dependent exponent</a:t>
                </a:r>
              </a:p>
              <a:p>
                <a:pPr lvl="1">
                  <a:lnSpc>
                    <a:spcPts val="2400"/>
                  </a:lnSpc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600" dirty="0"/>
                  <a:t>  = floor number (1, 2, 3, …, n)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A56ABB-D396-A186-5CFA-18C6B619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61" y="1199604"/>
                <a:ext cx="4625163" cy="4243534"/>
              </a:xfrm>
              <a:prstGeom prst="rect">
                <a:avLst/>
              </a:prstGeom>
              <a:blipFill>
                <a:blip r:embed="rId3"/>
                <a:stretch>
                  <a:fillRect l="-1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7EAB215-8DBE-BD58-3A96-1BD6BF698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887058"/>
              </p:ext>
            </p:extLst>
          </p:nvPr>
        </p:nvGraphicFramePr>
        <p:xfrm>
          <a:off x="5679876" y="1447800"/>
          <a:ext cx="5259672" cy="1981200"/>
        </p:xfrm>
        <a:graphic>
          <a:graphicData uri="http://schemas.openxmlformats.org/drawingml/2006/table">
            <a:tbl>
              <a:tblPr/>
              <a:tblGrid>
                <a:gridCol w="1314918">
                  <a:extLst>
                    <a:ext uri="{9D8B030D-6E8A-4147-A177-3AD203B41FA5}">
                      <a16:colId xmlns:a16="http://schemas.microsoft.com/office/drawing/2014/main" val="2076695793"/>
                    </a:ext>
                  </a:extLst>
                </a:gridCol>
                <a:gridCol w="1314918">
                  <a:extLst>
                    <a:ext uri="{9D8B030D-6E8A-4147-A177-3AD203B41FA5}">
                      <a16:colId xmlns:a16="http://schemas.microsoft.com/office/drawing/2014/main" val="2344867808"/>
                    </a:ext>
                  </a:extLst>
                </a:gridCol>
                <a:gridCol w="1314918">
                  <a:extLst>
                    <a:ext uri="{9D8B030D-6E8A-4147-A177-3AD203B41FA5}">
                      <a16:colId xmlns:a16="http://schemas.microsoft.com/office/drawing/2014/main" val="3860529725"/>
                    </a:ext>
                  </a:extLst>
                </a:gridCol>
                <a:gridCol w="1314918">
                  <a:extLst>
                    <a:ext uri="{9D8B030D-6E8A-4147-A177-3AD203B41FA5}">
                      <a16:colId xmlns:a16="http://schemas.microsoft.com/office/drawing/2014/main" val="3314559977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Structural 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Force Shape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 Shape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46232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Short-period (stiff)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k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=1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Nearly triangular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Nearly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42004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Long-period (flexible)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k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=2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Top-heavy (parabolic)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dirty="0"/>
                        <a:t>Curved / parabolic mode shape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5023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D8A54B-6BA0-FA4B-F7D0-A52D2CE7FAAE}"/>
                  </a:ext>
                </a:extLst>
              </p:cNvPr>
              <p:cNvSpPr txBox="1"/>
              <p:nvPr/>
            </p:nvSpPr>
            <p:spPr>
              <a:xfrm>
                <a:off x="5331215" y="3702791"/>
                <a:ext cx="6705614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 the distributed forces in a static finite element model</a:t>
                </a:r>
              </a:p>
              <a:p>
                <a:pPr marL="285750" indent="-285750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Dynamic Interpretation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∝  </m:t>
                      </m:r>
                      <m:sSub>
                        <m:sSubPr>
                          <m:ctrlP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i="1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l-GR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kumimoji="1" lang="en-US" i="1" kern="0" noProof="1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i="1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i="1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1" lang="en-US" i="1" kern="0" noProof="1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006699"/>
                  </a:buClr>
                  <a:buSzPct val="80000"/>
                </a:pP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where</a:t>
                </a:r>
                <a:b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>
                  <a:buClr>
                    <a:srgbClr val="006699"/>
                  </a:buClr>
                  <a:buSzPct val="80000"/>
                </a:pPr>
                <a:r>
                  <a:rPr kumimoji="1" lang="en-US" sz="1700" kern="0" noProof="1">
                    <a:solidFill>
                      <a:srgbClr val="01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kumimoji="1" lang="en-US" sz="1700" i="1" kern="0" noProof="1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b="1" dirty="0"/>
                  <a:t>​</a:t>
                </a:r>
                <a:r>
                  <a:rPr lang="en-US" sz="1700" dirty="0"/>
                  <a:t> is the </a:t>
                </a: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lumped seismic mass at level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br>
                  <a:rPr lang="en-US" sz="1700" i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70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700" b="0" i="1" kern="0" noProof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</m:t>
                        </m:r>
                        <m:r>
                          <m:rPr>
                            <m:sty m:val="p"/>
                          </m:rPr>
                          <a:rPr kumimoji="1" lang="el-GR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a:rPr kumimoji="1" lang="en-US" sz="1700" i="1" kern="0" noProof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sz="1700" i="1" kern="0" noProof="1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sz="1700" i="1" kern="0" noProof="1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kumimoji="1" lang="en-US" sz="1700" i="1" kern="0" noProof="1">
                        <a:solidFill>
                          <a:srgbClr val="0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7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represents how much that floor moves in the first mode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D8A54B-6BA0-FA4B-F7D0-A52D2CE7F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215" y="3702791"/>
                <a:ext cx="6705614" cy="2616101"/>
              </a:xfrm>
              <a:prstGeom prst="rect">
                <a:avLst/>
              </a:prstGeom>
              <a:blipFill>
                <a:blip r:embed="rId4"/>
                <a:stretch>
                  <a:fillRect l="-91" t="-698" b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542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90334-02FC-D9A9-5563-5DE3F0236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>
            <a:extLst>
              <a:ext uri="{FF2B5EF4-FFF2-40B4-BE49-F238E27FC236}">
                <a16:creationId xmlns:a16="http://schemas.microsoft.com/office/drawing/2014/main" id="{E2AC51D7-6E69-8901-EADB-20628E54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682F9-0AA8-013B-4A34-EFD26D75DF2A}"/>
              </a:ext>
            </a:extLst>
          </p:cNvPr>
          <p:cNvSpPr/>
          <p:nvPr/>
        </p:nvSpPr>
        <p:spPr>
          <a:xfrm>
            <a:off x="399945" y="476323"/>
            <a:ext cx="33634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Building Period </a:t>
            </a:r>
            <a:r>
              <a:rPr lang="en-US" sz="2200" b="1" dirty="0">
                <a:solidFill>
                  <a:srgbClr val="0066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 </a:t>
            </a:r>
            <a:r>
              <a:rPr lang="en-US" sz="2200" b="1" dirty="0">
                <a:solidFill>
                  <a:srgbClr val="006699"/>
                </a:solidFill>
                <a:latin typeface="Arial"/>
              </a:rPr>
              <a:t>(cont)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A58A2B-B670-3269-B1FA-7D54DC7FB0F4}"/>
                  </a:ext>
                </a:extLst>
              </p:cNvPr>
              <p:cNvSpPr txBox="1"/>
              <p:nvPr/>
            </p:nvSpPr>
            <p:spPr>
              <a:xfrm>
                <a:off x="745101" y="1194205"/>
                <a:ext cx="5350900" cy="484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600" dirty="0"/>
                  <a:t>= Actual Fundamental Period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</m:oMath>
                </a14:m>
                <a:r>
                  <a:rPr lang="en-US" sz="1600" dirty="0"/>
                  <a:t> Approximate Code Period (ASCE 7-22 §12.8.2.1)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For moment frames: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ar-AE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For stiff shear wall buildings: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ar-AE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For very flexible tall buildings: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ASCE 7-22 allows: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ar-AE" sz="1600" dirty="0"/>
              </a:p>
              <a:p>
                <a:br>
                  <a:rPr lang="en-US" sz="1600" dirty="0"/>
                </a:br>
                <a:r>
                  <a:rPr lang="en-US" sz="1600" dirty="0"/>
                  <a:t>  Where: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ar-AE" sz="1600" dirty="0"/>
                  <a:t>= </a:t>
                </a:r>
                <a:r>
                  <a:rPr lang="en-US" sz="1600" dirty="0"/>
                  <a:t>upper-bound coefficient (from table)</a:t>
                </a:r>
              </a:p>
              <a:p>
                <a:r>
                  <a:rPr lang="en-US" sz="1600" dirty="0"/>
                  <a:t>	Typically 1.4–1.7 depending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ar-AE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A58A2B-B670-3269-B1FA-7D54DC7FB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01" y="1194205"/>
                <a:ext cx="5350900" cy="4847033"/>
              </a:xfrm>
              <a:prstGeom prst="rect">
                <a:avLst/>
              </a:prstGeom>
              <a:blipFill>
                <a:blip r:embed="rId3"/>
                <a:stretch>
                  <a:fillRect l="-228" b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FE7E4EDC-7304-9F2D-A8A3-4912903910F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70549" y="1689899"/>
              <a:ext cx="4329296" cy="4351339"/>
            </p:xfrm>
            <a:graphic>
              <a:graphicData uri="http://schemas.openxmlformats.org/drawingml/2006/table">
                <a:tbl>
                  <a:tblPr/>
                  <a:tblGrid>
                    <a:gridCol w="2164648">
                      <a:extLst>
                        <a:ext uri="{9D8B030D-6E8A-4147-A177-3AD203B41FA5}">
                          <a16:colId xmlns:a16="http://schemas.microsoft.com/office/drawing/2014/main" val="2722409405"/>
                        </a:ext>
                      </a:extLst>
                    </a:gridCol>
                    <a:gridCol w="2164648">
                      <a:extLst>
                        <a:ext uri="{9D8B030D-6E8A-4147-A177-3AD203B41FA5}">
                          <a16:colId xmlns:a16="http://schemas.microsoft.com/office/drawing/2014/main" val="1251297259"/>
                        </a:ext>
                      </a:extLst>
                    </a:gridCol>
                  </a:tblGrid>
                  <a:tr h="54391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Mapped Value of ​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(g)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600" b="1" i="1"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ar-AE" sz="1600" b="1" i="1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622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​≤ 0.10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1.7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3652985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0.10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20</m:t>
                              </m:r>
                            </m:oMath>
                          </a14:m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1.6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6374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0.20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30</m:t>
                              </m:r>
                            </m:oMath>
                          </a14:m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1.5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74151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0.30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40</m:t>
                              </m:r>
                            </m:oMath>
                          </a14:m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10087727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ar-AE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0.4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≤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.</m:t>
                              </m:r>
                              <m:r>
                                <a:rPr lang="ar-AE" sz="1600" i="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50</m:t>
                              </m:r>
                            </m:oMath>
                          </a14:m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40637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ar-AE" sz="16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ar-AE" sz="16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ar-AE" sz="1600" i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​ ≥ 0.50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1.2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208653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FE7E4EDC-7304-9F2D-A8A3-4912903910F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70549" y="1689899"/>
              <a:ext cx="4329296" cy="4351339"/>
            </p:xfrm>
            <a:graphic>
              <a:graphicData uri="http://schemas.openxmlformats.org/drawingml/2006/table">
                <a:tbl>
                  <a:tblPr/>
                  <a:tblGrid>
                    <a:gridCol w="2164648">
                      <a:extLst>
                        <a:ext uri="{9D8B030D-6E8A-4147-A177-3AD203B41FA5}">
                          <a16:colId xmlns:a16="http://schemas.microsoft.com/office/drawing/2014/main" val="2722409405"/>
                        </a:ext>
                      </a:extLst>
                    </a:gridCol>
                    <a:gridCol w="2164648">
                      <a:extLst>
                        <a:ext uri="{9D8B030D-6E8A-4147-A177-3AD203B41FA5}">
                          <a16:colId xmlns:a16="http://schemas.microsoft.com/office/drawing/2014/main" val="1251297259"/>
                        </a:ext>
                      </a:extLst>
                    </a:gridCol>
                  </a:tblGrid>
                  <a:tr h="543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1124" r="-100281" b="-7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845" t="-1124" r="-563" b="-7056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622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100000" r="-100281" b="-59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1.7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3652985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162162" r="-100281" b="-384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1.6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6374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259821" r="-100281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1.5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7415110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359821" r="-100281" b="-1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1.4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10087727"/>
                      </a:ext>
                    </a:extLst>
                  </a:tr>
                  <a:tr h="679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459821" r="-100281" b="-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406376"/>
                      </a:ext>
                    </a:extLst>
                  </a:tr>
                  <a:tr h="543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2" t="-704494" r="-100281" b="-2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1.2</a:t>
                          </a:r>
                        </a:p>
                      </a:txBody>
                      <a:tcPr marL="6799" marR="6799" marT="6799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208653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35935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A0F8-F8FD-4DAA-4358-6A66CE144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BE2A218D-A392-0BAC-30A0-35E98829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AA99AA02-E10B-EDB7-00EF-933E2CBAB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89758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336699"/>
                </a:solidFill>
              </a:rPr>
              <a:t>Building Story Drift (</a:t>
            </a:r>
            <a:r>
              <a:rPr lang="el-GR" altLang="en-US" b="1" dirty="0">
                <a:solidFill>
                  <a:srgbClr val="336699"/>
                </a:solidFill>
              </a:rPr>
              <a:t>Δ</a:t>
            </a:r>
            <a:r>
              <a:rPr lang="en-US" altLang="en-US" b="1" dirty="0">
                <a:solidFill>
                  <a:srgbClr val="336699"/>
                </a:solidFill>
              </a:rPr>
              <a:t>)</a:t>
            </a:r>
          </a:p>
          <a:p>
            <a:pPr eaLnBrk="1" hangingPunct="1"/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FDD787-70E1-23DA-BC5A-E97E9DF2D2A2}"/>
                  </a:ext>
                </a:extLst>
              </p:cNvPr>
              <p:cNvSpPr txBox="1"/>
              <p:nvPr/>
            </p:nvSpPr>
            <p:spPr>
              <a:xfrm>
                <a:off x="5867400" y="1219200"/>
                <a:ext cx="4684486" cy="516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Horizontal displacement of one floor relative to the floor below during seismic loading</a:t>
                </a:r>
              </a:p>
              <a:p>
                <a:pPr>
                  <a:buNone/>
                </a:pPr>
                <a:br>
                  <a:rPr lang="en-US" sz="15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5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15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150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AE" sz="15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15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where</a:t>
                </a: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lateral displacement at floor </a:t>
                </a:r>
                <a:r>
                  <a:rPr lang="en-US" sz="15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ar-AE" sz="15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15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lateral displacement at floor below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Story Drift Ratio (</a:t>
                </a:r>
                <a:r>
                  <a:rPr lang="en-US" sz="15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Interstory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Drift Ratio)</a:t>
                </a: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15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5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where</a:t>
                </a: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story height</a:t>
                </a:r>
              </a:p>
              <a:p>
                <a:pPr lvl="1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drift ratio (dimensionless)</a:t>
                </a:r>
              </a:p>
              <a:p>
                <a:pPr>
                  <a:buNone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is the primary engineering demand parameter for seismic performance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FDD787-70E1-23DA-BC5A-E97E9DF2D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219200"/>
                <a:ext cx="4684486" cy="5166222"/>
              </a:xfrm>
              <a:prstGeom prst="rect">
                <a:avLst/>
              </a:prstGeom>
              <a:blipFill>
                <a:blip r:embed="rId2"/>
                <a:stretch>
                  <a:fillRect t="-236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he roof drift ratio.">
            <a:extLst>
              <a:ext uri="{FF2B5EF4-FFF2-40B4-BE49-F238E27FC236}">
                <a16:creationId xmlns:a16="http://schemas.microsoft.com/office/drawing/2014/main" id="{355EB99C-B6FA-6B95-CF8D-10AF6AE0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1163722"/>
            <a:ext cx="3549415" cy="196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1386B-445F-0311-EE54-FEDD883F2CA7}"/>
              </a:ext>
            </a:extLst>
          </p:cNvPr>
          <p:cNvSpPr txBox="1"/>
          <p:nvPr/>
        </p:nvSpPr>
        <p:spPr>
          <a:xfrm>
            <a:off x="1905000" y="403860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https://plus.maths.org/content/modelling-catastrophes</a:t>
            </a:r>
          </a:p>
        </p:txBody>
      </p:sp>
    </p:spTree>
    <p:extLst>
      <p:ext uri="{BB962C8B-B14F-4D97-AF65-F5344CB8AC3E}">
        <p14:creationId xmlns:p14="http://schemas.microsoft.com/office/powerpoint/2010/main" val="18641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9AD4-63D4-14B0-FD5E-CAB1179B4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E9091810-4DFA-5F45-7CB3-80665791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44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4A213A35-33A0-F6C7-0372-F2C398BF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57201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Building Story Drift (cont)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AED3D-C5BD-DE56-CA3A-B61723BCB4BE}"/>
              </a:ext>
            </a:extLst>
          </p:cNvPr>
          <p:cNvSpPr txBox="1"/>
          <p:nvPr/>
        </p:nvSpPr>
        <p:spPr>
          <a:xfrm>
            <a:off x="2362200" y="1295401"/>
            <a:ext cx="6248400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Controls structural damage (plastic hinge formation)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Controls nonstructural damage (partitions, glazing, cladding)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Governs P–</a:t>
            </a:r>
            <a:r>
              <a:rPr lang="el-G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instability effects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 directly in ASCE 7-22 drift limits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B6574DA-9CF0-5B13-BB3B-6CA85CA1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7730"/>
              </p:ext>
            </p:extLst>
          </p:nvPr>
        </p:nvGraphicFramePr>
        <p:xfrm>
          <a:off x="2362200" y="2895600"/>
          <a:ext cx="5486400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279">
                  <a:extLst>
                    <a:ext uri="{9D8B030D-6E8A-4147-A177-3AD203B41FA5}">
                      <a16:colId xmlns:a16="http://schemas.microsoft.com/office/drawing/2014/main" val="1992355118"/>
                    </a:ext>
                  </a:extLst>
                </a:gridCol>
                <a:gridCol w="2075501">
                  <a:extLst>
                    <a:ext uri="{9D8B030D-6E8A-4147-A177-3AD203B41FA5}">
                      <a16:colId xmlns:a16="http://schemas.microsoft.com/office/drawing/2014/main" val="612115379"/>
                    </a:ext>
                  </a:extLst>
                </a:gridCol>
                <a:gridCol w="2638620">
                  <a:extLst>
                    <a:ext uri="{9D8B030D-6E8A-4147-A177-3AD203B41FA5}">
                      <a16:colId xmlns:a16="http://schemas.microsoft.com/office/drawing/2014/main" val="2499861034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Risk Category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Representative Structures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Approx. Max Drift Ratio </a:t>
                      </a:r>
                      <a:b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Allowable Limit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156488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Agricultural buildings, storage sheds, temporary facilities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~0.025 (2.5%)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3854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Most residential, office buildings, retail, schools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~0.020 (2.0%)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329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Large assembly buildings, high-occupancy schools, public utilities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~0.015 (1.5%)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5521019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Hospitals, emergency facilities, fire stations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~0.010 (1.0%)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6410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762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95E20-828B-72C5-3FE4-A4D90769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0327F30A-C7B4-531B-87D5-F1AE928C8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45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D39BCD38-94EB-9835-2AE9-E39B43C6A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89758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Building Earthquake Design Factors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B8507-E073-3249-AAC0-56FA1B55F09E}"/>
              </a:ext>
            </a:extLst>
          </p:cNvPr>
          <p:cNvSpPr txBox="1"/>
          <p:nvPr/>
        </p:nvSpPr>
        <p:spPr>
          <a:xfrm>
            <a:off x="2133600" y="1136088"/>
            <a:ext cx="62484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two key factors are base shear &amp; story drift, as covered in future slides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D781039-9F1C-C476-AD41-FC1E475C0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066359"/>
              </p:ext>
            </p:extLst>
          </p:nvPr>
        </p:nvGraphicFramePr>
        <p:xfrm>
          <a:off x="2743200" y="1809750"/>
          <a:ext cx="3657600" cy="3238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1298796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4536696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Base Shear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Drift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3996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Force-based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Deformation-based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6059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Depends on 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Depends on stiffness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5393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Reduced by large 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Increased by flexibility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045368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Strength design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Performance design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2598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Governs member sizing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Governs damage &amp; stability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32719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DE83E2-5F06-0086-D3F4-F416EF12B405}"/>
              </a:ext>
            </a:extLst>
          </p:cNvPr>
          <p:cNvSpPr txBox="1"/>
          <p:nvPr/>
        </p:nvSpPr>
        <p:spPr>
          <a:xfrm>
            <a:off x="2971800" y="5410200"/>
            <a:ext cx="4876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(Response Modification Factor)</a:t>
            </a:r>
          </a:p>
        </p:txBody>
      </p:sp>
    </p:spTree>
    <p:extLst>
      <p:ext uri="{BB962C8B-B14F-4D97-AF65-F5344CB8AC3E}">
        <p14:creationId xmlns:p14="http://schemas.microsoft.com/office/powerpoint/2010/main" val="531821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6B703-F167-8F54-4C33-FBB671F2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C4160359-CC96-5208-B69F-0E78676A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3533AF78-409F-C1B9-B4A0-A0F914F76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5ECB17-1B24-8D8A-5FE8-3A37AF2B7662}"/>
              </a:ext>
            </a:extLst>
          </p:cNvPr>
          <p:cNvSpPr/>
          <p:nvPr/>
        </p:nvSpPr>
        <p:spPr>
          <a:xfrm>
            <a:off x="700430" y="375565"/>
            <a:ext cx="59474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P-Δ Stability Check, Global Inter-story Drift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6FEE8B-C308-A530-897A-56268853988D}"/>
              </a:ext>
            </a:extLst>
          </p:cNvPr>
          <p:cNvSpPr/>
          <p:nvPr/>
        </p:nvSpPr>
        <p:spPr>
          <a:xfrm>
            <a:off x="1049015" y="5118523"/>
            <a:ext cx="1044255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63">
              <a:lnSpc>
                <a:spcPts val="1800"/>
              </a:lnSpc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914263">
              <a:lnSpc>
                <a:spcPts val="18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600" kern="0" noProof="1">
                <a:solidFill>
                  <a:srgbClr val="01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P-Δ</a:t>
            </a:r>
            <a:r>
              <a:rPr kumimoji="1" lang="en-US" sz="1600" kern="0" noProof="1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(P-Delta) stability checks determine if second-order effects—where vertical loads acting on a laterally deflected structure create additional moments—are significant enough to require non-linear analysis</a:t>
            </a:r>
          </a:p>
          <a:p>
            <a:pPr marL="227013" indent="-227013" defTabSz="914263">
              <a:lnSpc>
                <a:spcPts val="1800"/>
              </a:lnSpc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600" kern="0" noProof="1">
              <a:solidFill>
                <a:srgbClr val="01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11ADF29-D5D0-942A-D78E-5B67AC2B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012" y="1155362"/>
            <a:ext cx="7773929" cy="38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11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F98F-311A-59BF-8383-BEADEB3CE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25D558EF-AB6E-5B37-A482-AAD925B9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9605067-97C9-26BD-36F1-17073563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AF1D81-61F0-BE1E-0D82-230FFCF828AE}"/>
              </a:ext>
            </a:extLst>
          </p:cNvPr>
          <p:cNvSpPr/>
          <p:nvPr/>
        </p:nvSpPr>
        <p:spPr>
          <a:xfrm>
            <a:off x="700430" y="375565"/>
            <a:ext cx="59474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P-Δ Stability Check, Global Inter-story Drift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2D56DD1-6D90-609A-56BA-DD27F177913C}"/>
                  </a:ext>
                </a:extLst>
              </p:cNvPr>
              <p:cNvSpPr/>
              <p:nvPr/>
            </p:nvSpPr>
            <p:spPr>
              <a:xfrm>
                <a:off x="1096303" y="1164437"/>
                <a:ext cx="5947460" cy="4529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263">
                  <a:lnSpc>
                    <a:spcPts val="18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lnSpc>
                    <a:spcPts val="18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600" kern="0" noProof="1">
                  <a:solidFill>
                    <a:srgbClr val="01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Formula for Stability Coefficient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l-GR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θ</a:t>
                </a:r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17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</a:t>
                </a:r>
                <a:r>
                  <a:rPr lang="el-GR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θ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 defTabSz="914263">
                  <a:spcBef>
                    <a:spcPct val="150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defRPr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Where:</a:t>
                </a:r>
                <a:endParaRPr lang="en-US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 </a:t>
                </a:r>
                <a:r>
                  <a:rPr lang="en-US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Total vertical load at the level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Lateral deflection (drift) at the top of the story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Seismic shear force at the story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h</a:t>
                </a:r>
                <a:r>
                  <a:rPr lang="en-US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Story height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  <m:r>
                      <a:rPr lang="en-US" sz="16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​ = importance factor </a:t>
                </a:r>
                <a:b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(depends on Risk Category / occupancy)</a:t>
                </a:r>
              </a:p>
              <a:p>
                <a:pPr lvl="1" defTabSz="914263">
                  <a:lnSpc>
                    <a:spcPts val="2200"/>
                  </a:lnSpc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6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 Deflection Factor on next slide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2D56DD1-6D90-609A-56BA-DD27F1779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03" y="1164437"/>
                <a:ext cx="5947460" cy="4529125"/>
              </a:xfrm>
              <a:prstGeom prst="rect">
                <a:avLst/>
              </a:prstGeom>
              <a:blipFill>
                <a:blip r:embed="rId3"/>
                <a:stretch>
                  <a:fillRect l="-103" b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7018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A916-DDFC-F993-CB7D-163368447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606F071-1F7A-77EC-928C-51E9AF07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12A1AA-BCFF-4E3C-F890-D5BB001DCAC1}"/>
              </a:ext>
            </a:extLst>
          </p:cNvPr>
          <p:cNvSpPr/>
          <p:nvPr/>
        </p:nvSpPr>
        <p:spPr>
          <a:xfrm>
            <a:off x="700430" y="375565"/>
            <a:ext cx="4363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Response &amp; Deflection Factors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4C7B8A1-D338-9326-AD14-2EB8C199F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F2D5431-3787-8A6D-8101-DCA7DA6798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9921676"/>
                  </p:ext>
                </p:extLst>
              </p:nvPr>
            </p:nvGraphicFramePr>
            <p:xfrm>
              <a:off x="1443355" y="1843314"/>
              <a:ext cx="7903846" cy="238651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301331">
                      <a:extLst>
                        <a:ext uri="{9D8B030D-6E8A-4147-A177-3AD203B41FA5}">
                          <a16:colId xmlns:a16="http://schemas.microsoft.com/office/drawing/2014/main" val="2012987967"/>
                        </a:ext>
                      </a:extLst>
                    </a:gridCol>
                    <a:gridCol w="2815771">
                      <a:extLst>
                        <a:ext uri="{9D8B030D-6E8A-4147-A177-3AD203B41FA5}">
                          <a16:colId xmlns:a16="http://schemas.microsoft.com/office/drawing/2014/main" val="1361014915"/>
                        </a:ext>
                      </a:extLst>
                    </a:gridCol>
                    <a:gridCol w="2786744">
                      <a:extLst>
                        <a:ext uri="{9D8B030D-6E8A-4147-A177-3AD203B41FA5}">
                          <a16:colId xmlns:a16="http://schemas.microsoft.com/office/drawing/2014/main" val="2374633351"/>
                        </a:ext>
                      </a:extLst>
                    </a:gridCol>
                  </a:tblGrid>
                  <a:tr h="405311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System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Response Modification (R)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Deflection Factor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i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1600" dirty="0"/>
                            <a:t>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139968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Steel Special Moment Frames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560594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Special Reinforced Concrete Shear Walls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1953938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Ordinary Steel Concentrically Braced Frames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3.25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3.25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04536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F2D5431-3787-8A6D-8101-DCA7DA6798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9921676"/>
                  </p:ext>
                </p:extLst>
              </p:nvPr>
            </p:nvGraphicFramePr>
            <p:xfrm>
              <a:off x="1443355" y="1843314"/>
              <a:ext cx="7903846" cy="238651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301331">
                      <a:extLst>
                        <a:ext uri="{9D8B030D-6E8A-4147-A177-3AD203B41FA5}">
                          <a16:colId xmlns:a16="http://schemas.microsoft.com/office/drawing/2014/main" val="2012987967"/>
                        </a:ext>
                      </a:extLst>
                    </a:gridCol>
                    <a:gridCol w="2815771">
                      <a:extLst>
                        <a:ext uri="{9D8B030D-6E8A-4147-A177-3AD203B41FA5}">
                          <a16:colId xmlns:a16="http://schemas.microsoft.com/office/drawing/2014/main" val="1361014915"/>
                        </a:ext>
                      </a:extLst>
                    </a:gridCol>
                    <a:gridCol w="2786744">
                      <a:extLst>
                        <a:ext uri="{9D8B030D-6E8A-4147-A177-3AD203B41FA5}">
                          <a16:colId xmlns:a16="http://schemas.microsoft.com/office/drawing/2014/main" val="2374633351"/>
                        </a:ext>
                      </a:extLst>
                    </a:gridCol>
                  </a:tblGrid>
                  <a:tr h="405311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System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Response Modification (R)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3624" t="-1493" r="-437" b="-5044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1399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Steel Special Moment Frames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56059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Special Reinforced Concrete Shear Walls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5.0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195393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dirty="0"/>
                            <a:t>Ordinary Steel Concentrically Braced Frames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3.25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3.25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045368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42881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7953C-30EF-E222-2A1E-D57A34E3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30BF83E8-61B5-82AC-79F6-DC585F66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49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42D2924-BBEE-7BE8-850C-036A9A843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D8DB0E-F4A2-5DA6-A883-4AD495684A11}"/>
              </a:ext>
            </a:extLst>
          </p:cNvPr>
          <p:cNvSpPr/>
          <p:nvPr/>
        </p:nvSpPr>
        <p:spPr>
          <a:xfrm>
            <a:off x="700430" y="375565"/>
            <a:ext cx="59474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  <a:ea typeface="Cambria Math" panose="02040503050406030204" pitchFamily="18" charset="0"/>
              </a:rPr>
              <a:t>P-Δ Stability Check, Global Inter-story Drift</a:t>
            </a:r>
            <a:endParaRPr lang="en-US" sz="2200" b="1" dirty="0">
              <a:solidFill>
                <a:srgbClr val="00669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413FA6E-5CBD-A37D-D6E5-456E17FA4B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4722387"/>
                  </p:ext>
                </p:extLst>
              </p:nvPr>
            </p:nvGraphicFramePr>
            <p:xfrm>
              <a:off x="2153897" y="1760220"/>
              <a:ext cx="4867273" cy="333756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790698">
                      <a:extLst>
                        <a:ext uri="{9D8B030D-6E8A-4147-A177-3AD203B41FA5}">
                          <a16:colId xmlns:a16="http://schemas.microsoft.com/office/drawing/2014/main" val="2012987967"/>
                        </a:ext>
                      </a:extLst>
                    </a:gridCol>
                    <a:gridCol w="3076575">
                      <a:extLst>
                        <a:ext uri="{9D8B030D-6E8A-4147-A177-3AD203B41FA5}">
                          <a16:colId xmlns:a16="http://schemas.microsoft.com/office/drawing/2014/main" val="2745366965"/>
                        </a:ext>
                      </a:extLst>
                    </a:gridCol>
                  </a:tblGrid>
                  <a:tr h="405311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Stability Coefficient </a:t>
                          </a:r>
                          <a:r>
                            <a:rPr lang="el-GR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θ</a:t>
                          </a:r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Requirement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139968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θ</m:t>
                                </m:r>
                                <m: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≤</m:t>
                                </m:r>
                                <m:r>
                                  <a:rPr lang="en-US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P-Delta effects may be neglected. The structure is stiff enough that second-order effects are minimal.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560594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0.1&lt;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θ</m:t>
                                </m:r>
                                <m: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l-GR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θ</m:t>
                                    </m:r>
                                  </m:e>
                                  <m:sub>
                                    <m:r>
                                      <a:rPr lang="en-US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l" fontAlgn="ctr">
                            <a:buNone/>
                          </a:pP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P-Delta effects must be included. You must multiply displacements and member forces by a factor of  </a:t>
                          </a:r>
                        </a:p>
                        <a:p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1/(1-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5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θ</m:t>
                              </m:r>
                            </m:oMath>
                          </a14:m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a:t>)  </a:t>
                          </a: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or perform a second-order analysis.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1953938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θ</m:t>
                                </m:r>
                                <m:r>
                                  <a:rPr lang="el-GR" sz="15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l-GR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θ</m:t>
                                    </m:r>
                                  </m:e>
                                  <m:sub>
                                    <m:r>
                                      <a:rPr lang="en-US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Structure is Unstable. You must increase the lateral stiffness of the building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04536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413FA6E-5CBD-A37D-D6E5-456E17FA4B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4722387"/>
                  </p:ext>
                </p:extLst>
              </p:nvPr>
            </p:nvGraphicFramePr>
            <p:xfrm>
              <a:off x="2153897" y="1760220"/>
              <a:ext cx="4867273" cy="333756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790698">
                      <a:extLst>
                        <a:ext uri="{9D8B030D-6E8A-4147-A177-3AD203B41FA5}">
                          <a16:colId xmlns:a16="http://schemas.microsoft.com/office/drawing/2014/main" val="2012987967"/>
                        </a:ext>
                      </a:extLst>
                    </a:gridCol>
                    <a:gridCol w="3076575">
                      <a:extLst>
                        <a:ext uri="{9D8B030D-6E8A-4147-A177-3AD203B41FA5}">
                          <a16:colId xmlns:a16="http://schemas.microsoft.com/office/drawing/2014/main" val="2745366965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Stability Coefficient </a:t>
                          </a:r>
                          <a:r>
                            <a:rPr lang="el-GR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θ</a:t>
                          </a:r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5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Requirement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139968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0" t="-71094" r="-172449" b="-2664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P-Delta effects may be neglected. The structure is stiff enough that second-order effects are minimal.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560594"/>
                      </a:ext>
                    </a:extLst>
                  </a:tr>
                  <a:tr h="1234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0" t="-107882" r="-172449" b="-67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8416" t="-107882" r="-396" b="-679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953938"/>
                      </a:ext>
                    </a:extLst>
                  </a:tr>
                  <a:tr h="777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0" t="-329688" r="-172449" b="-78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5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Structure is Unstable. You must increase the lateral stiffness of the building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045368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2958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D4F8F-2A01-C2AC-82C2-DDD6493E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A103E60C-CC7D-3663-C820-8A34A38A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250013C1-45F5-3DDA-AD91-F90A20E2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AE21D-77A3-155A-DAB6-62F9B49E1FDE}"/>
              </a:ext>
            </a:extLst>
          </p:cNvPr>
          <p:cNvSpPr/>
          <p:nvPr/>
        </p:nvSpPr>
        <p:spPr>
          <a:xfrm>
            <a:off x="836674" y="452679"/>
            <a:ext cx="2316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Workflow (cont)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ACEE03-F7AD-02F3-8C74-69EE09C8CF3C}"/>
                  </a:ext>
                </a:extLst>
              </p:cNvPr>
              <p:cNvSpPr txBox="1"/>
              <p:nvPr/>
            </p:nvSpPr>
            <p:spPr>
              <a:xfrm>
                <a:off x="942109" y="1214781"/>
                <a:ext cx="6096000" cy="1343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None/>
                </a:pPr>
                <a:r>
                  <a:rPr lang="en-US" b="1" dirty="0"/>
                  <a:t>3️⃣ </a:t>
                </a:r>
                <a:r>
                  <a:rPr lang="en-US" sz="1500" b="1" dirty="0"/>
                  <a:t>Determine Fundamental Period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500" b="1" dirty="0"/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Approximate period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500" b="0" i="0" smtClean="0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code formula)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Analytical period (Rayleigh / Eigenvalue)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Apply upper-bound limits per §12.8.2.1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ACEE03-F7AD-02F3-8C74-69EE09C8C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09" y="1214781"/>
                <a:ext cx="6096000" cy="1343445"/>
              </a:xfrm>
              <a:prstGeom prst="rect">
                <a:avLst/>
              </a:prstGeom>
              <a:blipFill>
                <a:blip r:embed="rId3"/>
                <a:stretch>
                  <a:fillRect l="-900" t="-2715" b="-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5C6A16-5B13-2E5D-28ED-D07572A1751A}"/>
                  </a:ext>
                </a:extLst>
              </p:cNvPr>
              <p:cNvSpPr txBox="1"/>
              <p:nvPr/>
            </p:nvSpPr>
            <p:spPr>
              <a:xfrm>
                <a:off x="1062182" y="2960498"/>
                <a:ext cx="6096000" cy="1727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  <a:buNone/>
                </a:pPr>
                <a:r>
                  <a:rPr lang="en-US" b="1" dirty="0"/>
                  <a:t>4️⃣ </a:t>
                </a:r>
                <a:r>
                  <a:rPr lang="en-US" sz="1500" b="1" dirty="0"/>
                  <a:t>Calculate Seismic Base Shear</a:t>
                </a:r>
              </a:p>
              <a:p>
                <a:pPr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5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1500" i="1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ar-AE" sz="1500" dirty="0"/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from spectrum &amp;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Apply minimum &amp; maximum limits</a:t>
                </a:r>
              </a:p>
              <a:p>
                <a:pPr lvl="1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Include importance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5C6A16-5B13-2E5D-28ED-D07572A1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82" y="2960498"/>
                <a:ext cx="6096000" cy="1727589"/>
              </a:xfrm>
              <a:prstGeom prst="rect">
                <a:avLst/>
              </a:prstGeom>
              <a:blipFill>
                <a:blip r:embed="rId4"/>
                <a:stretch>
                  <a:fillRect l="-800" t="-2473" b="-3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4174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26C1-4858-84BF-47AC-1B23EC304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FAC4FA-BB6D-37D1-1857-A6AF99AF8B69}"/>
              </a:ext>
            </a:extLst>
          </p:cNvPr>
          <p:cNvSpPr/>
          <p:nvPr/>
        </p:nvSpPr>
        <p:spPr>
          <a:xfrm>
            <a:off x="836674" y="452679"/>
            <a:ext cx="13452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Example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949BA5-6682-E778-4A7A-22779F876517}"/>
              </a:ext>
            </a:extLst>
          </p:cNvPr>
          <p:cNvSpPr/>
          <p:nvPr/>
        </p:nvSpPr>
        <p:spPr>
          <a:xfrm>
            <a:off x="543702" y="1179495"/>
            <a:ext cx="42507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 Story Hospital, Anchorage Alaska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 Special Moment Resisting Frame (SMRF) - highest ductility, energy dissipation &amp; detailing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Class C – Very dense soil &amp; soft rock</a:t>
            </a:r>
          </a:p>
          <a:p>
            <a:pPr>
              <a:buClr>
                <a:srgbClr val="006699"/>
              </a:buClr>
              <a:buSzPct val="80000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Essential facilities including hospitals</a:t>
            </a:r>
          </a:p>
          <a:p>
            <a:pPr lvl="1">
              <a:buClr>
                <a:srgbClr val="006699"/>
              </a:buClr>
              <a:buSzPct val="80000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Category IV</a:t>
            </a: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Importance Factor Ie = 1.5 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 two period response spectrum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Calculate base shear &amp; drift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 results to maximum limits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863FA-7C89-B788-C7C0-5947568D1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157" y="493365"/>
            <a:ext cx="3445605" cy="285326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15CC8F-20E9-490B-54AA-B4A6F6586CB2}"/>
              </a:ext>
            </a:extLst>
          </p:cNvPr>
          <p:cNvCxnSpPr/>
          <p:nvPr/>
        </p:nvCxnSpPr>
        <p:spPr>
          <a:xfrm>
            <a:off x="5128055" y="436404"/>
            <a:ext cx="0" cy="5985191"/>
          </a:xfrm>
          <a:prstGeom prst="line">
            <a:avLst/>
          </a:prstGeom>
          <a:ln w="6350">
            <a:solidFill>
              <a:srgbClr val="0066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7CF498-1506-2288-0355-BD1E7A739E77}"/>
              </a:ext>
            </a:extLst>
          </p:cNvPr>
          <p:cNvSpPr txBox="1"/>
          <p:nvPr/>
        </p:nvSpPr>
        <p:spPr>
          <a:xfrm>
            <a:off x="5671750" y="3828800"/>
            <a:ext cx="615366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moment connection: Bolted flange plates and web bolts transfer beam bending and shear into the column — not a simple shear joint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Ductile seismic behavior: SMRFs (R ≈ 8) are detailed so beams yield first (strong column–weak beam) and sustain large cyclic rotations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 detailing: Heavy bolts and thick plates resist high flange forces and panel zone shear per AISC 341/358 post-Northridge requirements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NEHRP Seismic Design Technical Brief No. 2, Seismic Design of Steel Special Moment Frames: A Guide for Practicing Engineers</a:t>
            </a:r>
          </a:p>
        </p:txBody>
      </p:sp>
    </p:spTree>
    <p:extLst>
      <p:ext uri="{BB962C8B-B14F-4D97-AF65-F5344CB8AC3E}">
        <p14:creationId xmlns:p14="http://schemas.microsoft.com/office/powerpoint/2010/main" val="23202406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DC188-015C-7F3C-75EE-901F18818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A772A-E9B2-8D1C-0F98-38693746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28" y="391236"/>
            <a:ext cx="9782865" cy="56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2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66B66-A639-1D73-AC3A-1A343F5AA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4E92A-CBEA-E896-1732-6EF0528C4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86" y="390905"/>
            <a:ext cx="10171428" cy="6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35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63720-3792-A810-02B4-22B66206D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1FBB72C-6365-85EA-15E9-51C06C42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6AF49-168C-C958-BAE0-EC418574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2333"/>
            <a:ext cx="10171428" cy="6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59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14590-CEB0-A0CE-613E-DC1D27D77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156F6F40-A944-5EF0-0C90-8D8BB762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2B7B4-E6B4-FDA9-4254-13FC92B35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75" y="390905"/>
            <a:ext cx="10152381" cy="6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75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BDDF3-D4E6-CF2B-1C48-6BFDDB5F4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A669B6-A89D-FF56-04DA-E3EA2CC5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2" y="940970"/>
            <a:ext cx="6609524" cy="3066667"/>
          </a:xfrm>
          <a:prstGeom prst="rect">
            <a:avLst/>
          </a:prstGeom>
        </p:spPr>
      </p:pic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92ED6EF3-5393-3FF1-D660-C3AB2F0D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55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115BC-AD16-AC91-DA8A-9886D560D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409" y="3429000"/>
            <a:ext cx="6533333" cy="31238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F47C8D-54A9-1504-B65E-58C0DBDA04AF}"/>
              </a:ext>
            </a:extLst>
          </p:cNvPr>
          <p:cNvSpPr/>
          <p:nvPr/>
        </p:nvSpPr>
        <p:spPr>
          <a:xfrm>
            <a:off x="441258" y="304398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1600" b="1" dirty="0">
                <a:solidFill>
                  <a:srgbClr val="006699"/>
                </a:solidFill>
                <a:latin typeface="Arial"/>
              </a:rPr>
              <a:t>Example Results</a:t>
            </a:r>
          </a:p>
        </p:txBody>
      </p:sp>
    </p:spTree>
    <p:extLst>
      <p:ext uri="{BB962C8B-B14F-4D97-AF65-F5344CB8AC3E}">
        <p14:creationId xmlns:p14="http://schemas.microsoft.com/office/powerpoint/2010/main" val="1948746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F2055-25DD-8864-44C9-3A902E726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97CF4BE-7D21-28A5-7914-54806581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4B9E1-A2DE-969A-AF59-6A1CFE82A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38" y="1923996"/>
            <a:ext cx="6685714" cy="32571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CF1BD8-0282-A166-4DBB-99BDA3E3D969}"/>
              </a:ext>
            </a:extLst>
          </p:cNvPr>
          <p:cNvSpPr/>
          <p:nvPr/>
        </p:nvSpPr>
        <p:spPr>
          <a:xfrm>
            <a:off x="441258" y="304398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1600" b="1" dirty="0">
                <a:solidFill>
                  <a:srgbClr val="006699"/>
                </a:solidFill>
                <a:latin typeface="Arial"/>
              </a:rPr>
              <a:t>Example Results</a:t>
            </a:r>
          </a:p>
        </p:txBody>
      </p:sp>
    </p:spTree>
    <p:extLst>
      <p:ext uri="{BB962C8B-B14F-4D97-AF65-F5344CB8AC3E}">
        <p14:creationId xmlns:p14="http://schemas.microsoft.com/office/powerpoint/2010/main" val="26738685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DD31D-FC41-CD3D-817F-A190CBC98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48F3F663-72EC-A01D-57F4-E72BBD8F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CFD627-01D0-3AC6-B88C-8DD41E3459FB}"/>
              </a:ext>
            </a:extLst>
          </p:cNvPr>
          <p:cNvSpPr/>
          <p:nvPr/>
        </p:nvSpPr>
        <p:spPr>
          <a:xfrm>
            <a:off x="441258" y="304398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1600" b="1" dirty="0">
                <a:solidFill>
                  <a:srgbClr val="006699"/>
                </a:solidFill>
                <a:latin typeface="Arial"/>
              </a:rPr>
              <a:t>Example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6629-73A6-B142-1281-5B14F528E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02719"/>
            <a:ext cx="5334000" cy="400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381B93-6EB2-D1A5-D95F-9941B24789C4}"/>
                  </a:ext>
                </a:extLst>
              </p:cNvPr>
              <p:cNvSpPr txBox="1"/>
              <p:nvPr/>
            </p:nvSpPr>
            <p:spPr>
              <a:xfrm>
                <a:off x="6277510" y="1201931"/>
                <a:ext cx="5229546" cy="3770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Convert Spectral Acceleration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m:rPr>
                        <m:nor/>
                      </m:rPr>
                      <a:rPr lang="ar-AE" sz="1500" i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 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Seismic Coefficient</a:t>
                </a:r>
              </a:p>
              <a:p>
                <a:pPr>
                  <a:buNone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15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ar-AE" sz="1500" i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 </m:t>
                          </m:r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ar-AE" sz="15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ar-AE" sz="15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importance factor</a:t>
                </a:r>
              </a:p>
              <a:p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response modification factor</a:t>
                </a:r>
              </a:p>
              <a:p>
                <a:pPr>
                  <a:buNone/>
                </a:pP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 Base Shear</a:t>
                </a:r>
              </a:p>
              <a:p>
                <a:pPr>
                  <a:buNone/>
                </a:pP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5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ar-AE" sz="1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15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None/>
                </a:pPr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ar-AE" sz="15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total seismic weight</a:t>
                </a:r>
              </a:p>
              <a:p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design base shear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381B93-6EB2-D1A5-D95F-9941B2478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510" y="1201931"/>
                <a:ext cx="5229546" cy="3770456"/>
              </a:xfrm>
              <a:prstGeom prst="rect">
                <a:avLst/>
              </a:prstGeom>
              <a:blipFill>
                <a:blip r:embed="rId4"/>
                <a:stretch>
                  <a:fillRect l="-466" t="-323" b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360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C2141-BB09-5551-B3C9-203F90591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422638A3-AEAE-D4E9-059B-39522FD3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58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4FC581-460E-4104-5051-AB33D20346C6}"/>
              </a:ext>
            </a:extLst>
          </p:cNvPr>
          <p:cNvSpPr/>
          <p:nvPr/>
        </p:nvSpPr>
        <p:spPr>
          <a:xfrm>
            <a:off x="612913" y="268044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b="1" dirty="0">
                <a:solidFill>
                  <a:srgbClr val="006699"/>
                </a:solidFill>
                <a:latin typeface="Arial"/>
              </a:rPr>
              <a:t>Example Results, Chapter 12 Related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BC466-DC2D-9F9E-9FBF-317E40F6DE07}"/>
              </a:ext>
            </a:extLst>
          </p:cNvPr>
          <p:cNvSpPr txBox="1"/>
          <p:nvPr/>
        </p:nvSpPr>
        <p:spPr>
          <a:xfrm>
            <a:off x="612913" y="901148"/>
            <a:ext cx="9369287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recap: 4-story hospital, Anchorage AK, Site Class C, RC IV, SDC D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Goal: choose a Seismic Force-Resisting System (SFRS) from Table 12.2-1 and verify it is permitted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462E5B-30D5-87DF-FB0E-41C73698E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493424"/>
              </p:ext>
            </p:extLst>
          </p:nvPr>
        </p:nvGraphicFramePr>
        <p:xfrm>
          <a:off x="1210562" y="2094361"/>
          <a:ext cx="8173988" cy="2305360"/>
        </p:xfrm>
        <a:graphic>
          <a:graphicData uri="http://schemas.openxmlformats.org/drawingml/2006/table">
            <a:tbl>
              <a:tblPr/>
              <a:tblGrid>
                <a:gridCol w="1905708">
                  <a:extLst>
                    <a:ext uri="{9D8B030D-6E8A-4147-A177-3AD203B41FA5}">
                      <a16:colId xmlns:a16="http://schemas.microsoft.com/office/drawing/2014/main" val="134190989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2767363411"/>
                    </a:ext>
                  </a:extLst>
                </a:gridCol>
                <a:gridCol w="639534">
                  <a:extLst>
                    <a:ext uri="{9D8B030D-6E8A-4147-A177-3AD203B41FA5}">
                      <a16:colId xmlns:a16="http://schemas.microsoft.com/office/drawing/2014/main" val="623319834"/>
                    </a:ext>
                  </a:extLst>
                </a:gridCol>
                <a:gridCol w="533086">
                  <a:extLst>
                    <a:ext uri="{9D8B030D-6E8A-4147-A177-3AD203B41FA5}">
                      <a16:colId xmlns:a16="http://schemas.microsoft.com/office/drawing/2014/main" val="2909639322"/>
                    </a:ext>
                  </a:extLst>
                </a:gridCol>
                <a:gridCol w="1776954">
                  <a:extLst>
                    <a:ext uri="{9D8B030D-6E8A-4147-A177-3AD203B41FA5}">
                      <a16:colId xmlns:a16="http://schemas.microsoft.com/office/drawing/2014/main" val="345884734"/>
                    </a:ext>
                  </a:extLst>
                </a:gridCol>
                <a:gridCol w="1554835">
                  <a:extLst>
                    <a:ext uri="{9D8B030D-6E8A-4147-A177-3AD203B41FA5}">
                      <a16:colId xmlns:a16="http://schemas.microsoft.com/office/drawing/2014/main" val="1490363191"/>
                    </a:ext>
                  </a:extLst>
                </a:gridCol>
                <a:gridCol w="1021749">
                  <a:extLst>
                    <a:ext uri="{9D8B030D-6E8A-4147-A177-3AD203B41FA5}">
                      <a16:colId xmlns:a16="http://schemas.microsoft.com/office/drawing/2014/main" val="904356572"/>
                    </a:ext>
                  </a:extLst>
                </a:gridCol>
              </a:tblGrid>
              <a:tr h="627058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Candidate System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Ω₀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Permitted in </a:t>
                      </a:r>
                      <a:br>
                        <a:rPr lang="en-US" sz="15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SDC D?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Height Limit (ft)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Selected?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7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825519"/>
                  </a:ext>
                </a:extLst>
              </a:tr>
              <a:tr h="42787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OMF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B91C1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— Prohibited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889288"/>
                  </a:ext>
                </a:extLst>
              </a:tr>
              <a:tr h="42787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IMRF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C47E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Limited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64168"/>
                  </a:ext>
                </a:extLst>
              </a:tr>
              <a:tr h="39467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Steel SMRF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1A6B3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limit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1A6B3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✔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048111"/>
                  </a:ext>
                </a:extLst>
              </a:tr>
              <a:tr h="427875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Dual: SMRF + SCBF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b="1">
                          <a:solidFill>
                            <a:srgbClr val="1A6B3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>
                          <a:solidFill>
                            <a:srgbClr val="1E29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limit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8900" marR="889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3365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1BDDE3-25D4-05A5-9987-A6CEE8BCDE3C}"/>
              </a:ext>
            </a:extLst>
          </p:cNvPr>
          <p:cNvSpPr txBox="1"/>
          <p:nvPr/>
        </p:nvSpPr>
        <p:spPr>
          <a:xfrm>
            <a:off x="1196556" y="4810539"/>
            <a:ext cx="3896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Moment Resisting Frame (SMRF)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Concentrically Braced Frame (SCBF)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Eccentrically Braced Frame (EBF)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Ordinary Moment Frame (OMF)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1D6E70-E9EC-54C5-ED7A-01640A57566D}"/>
              </a:ext>
            </a:extLst>
          </p:cNvPr>
          <p:cNvCxnSpPr/>
          <p:nvPr/>
        </p:nvCxnSpPr>
        <p:spPr>
          <a:xfrm>
            <a:off x="5297556" y="4797287"/>
            <a:ext cx="0" cy="1431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26E309A-E70C-125D-765F-0286B2394DF9}"/>
              </a:ext>
            </a:extLst>
          </p:cNvPr>
          <p:cNvSpPr txBox="1"/>
          <p:nvPr/>
        </p:nvSpPr>
        <p:spPr>
          <a:xfrm>
            <a:off x="5753455" y="4834513"/>
            <a:ext cx="3882886" cy="135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   =  Response Modification Factor</a:t>
            </a:r>
          </a:p>
          <a:p>
            <a:pPr marL="285750" indent="-285750">
              <a:spcBef>
                <a:spcPts val="4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l-GR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Ω₀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Overstrength Factor</a:t>
            </a:r>
          </a:p>
          <a:p>
            <a:pPr marL="285750" indent="-285750">
              <a:spcBef>
                <a:spcPts val="4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   = Deflection Amplification Factor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61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B5AF6-CC50-9342-385F-BB86D1FFC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39AC622-41A4-10E8-015C-6A0400BB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59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9752C7-BCD0-7712-A9B3-D4853C67912D}"/>
              </a:ext>
            </a:extLst>
          </p:cNvPr>
          <p:cNvSpPr/>
          <p:nvPr/>
        </p:nvSpPr>
        <p:spPr>
          <a:xfrm>
            <a:off x="836674" y="452679"/>
            <a:ext cx="56621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Detailed Seismic Design Category (SDS)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6DF7A-75D6-FFA2-6649-4EEB09F0323B}"/>
              </a:ext>
            </a:extLst>
          </p:cNvPr>
          <p:cNvSpPr/>
          <p:nvPr/>
        </p:nvSpPr>
        <p:spPr>
          <a:xfrm>
            <a:off x="938480" y="1315420"/>
            <a:ext cx="8316755" cy="3988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Purpose: SDC is a classification assigned to a structure based on its Risk Category and the severity of the design ground motion at the site</a:t>
            </a:r>
          </a:p>
          <a:p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determines permissible analysis procedures, building height limits, and structural detailing requirements</a:t>
            </a:r>
          </a:p>
          <a:p>
            <a:b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 1: Determine Risk Category</a:t>
            </a:r>
          </a:p>
          <a:p>
            <a:pPr lvl="1">
              <a:lnSpc>
                <a:spcPct val="150000"/>
              </a:lnSpc>
            </a:pPr>
            <a:b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I: Low risk to human life (e.g., agricultural facilities)</a:t>
            </a:r>
          </a:p>
          <a:p>
            <a:pPr lvl="1">
              <a:lnSpc>
                <a:spcPct val="150000"/>
              </a:lnSpc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II: Standard occupancy (e.g., residential, commercial)</a:t>
            </a:r>
          </a:p>
          <a:p>
            <a:pPr lvl="1">
              <a:lnSpc>
                <a:spcPct val="150000"/>
              </a:lnSpc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III: High-occupancy or substantial economic impact (e.g., schools, water treatment)</a:t>
            </a:r>
          </a:p>
          <a:p>
            <a:pPr lvl="1">
              <a:lnSpc>
                <a:spcPct val="150000"/>
              </a:lnSpc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IV: Essential facilities (e.g., hospitals, fire stations, police stations)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5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CD719-BB74-BF26-C5DF-781E5EC18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1C27A4CD-E32E-4C52-23D6-6C6275F6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F812BF1-DA7C-14F5-E1CA-4ECC6C784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27F9-7720-4BDA-DC6F-D30378F74545}"/>
              </a:ext>
            </a:extLst>
          </p:cNvPr>
          <p:cNvSpPr/>
          <p:nvPr/>
        </p:nvSpPr>
        <p:spPr>
          <a:xfrm>
            <a:off x="836674" y="452679"/>
            <a:ext cx="23164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Workflow (cont)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3ECEC1-1406-AACF-4652-FA37ECCEA8B3}"/>
                  </a:ext>
                </a:extLst>
              </p:cNvPr>
              <p:cNvSpPr txBox="1"/>
              <p:nvPr/>
            </p:nvSpPr>
            <p:spPr>
              <a:xfrm>
                <a:off x="836674" y="1524141"/>
                <a:ext cx="4326453" cy="5014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:r>
                  <a:rPr lang="en-US" sz="15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5️⃣ Distribute Story Forces</a:t>
                </a:r>
              </a:p>
              <a:p>
                <a:pPr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 sz="15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ar-AE" sz="15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grow m:val="on"/>
                              <m:subHide m:val="on"/>
                              <m:supHide m:val="on"/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ar-AE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15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ar-AE" sz="15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Sup>
                            <m:sSubSupPr>
                              <m:ctrlPr>
                                <a:rPr lang="ar-AE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ar-AE" sz="15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den>
                      </m:f>
                      <m:r>
                        <a:rPr lang="ar-AE" sz="15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Vertical distribution per §12.8.3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Include accidental torsion</a:t>
                </a:r>
              </a:p>
              <a:p>
                <a:pPr>
                  <a:lnSpc>
                    <a:spcPct val="150000"/>
                  </a:lnSpc>
                  <a:buNone/>
                </a:pPr>
                <a:b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None/>
                </a:pPr>
                <a:r>
                  <a:rPr lang="en-US" sz="15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6️⃣ Compute Drift &amp; Stability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Story displacements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Drift ratios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P–</a:t>
                </a:r>
                <a:r>
                  <a:rPr lang="el-GR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 </a:t>
                </a: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effects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Amplify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ar-AE" sz="15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ar-AE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buNone/>
                </a:pPr>
                <a:br>
                  <a:rPr lang="ar-AE" sz="15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3ECEC1-1406-AACF-4652-FA37ECCEA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1524141"/>
                <a:ext cx="4326453" cy="5014771"/>
              </a:xfrm>
              <a:prstGeom prst="rect">
                <a:avLst/>
              </a:prstGeom>
              <a:blipFill>
                <a:blip r:embed="rId3"/>
                <a:stretch>
                  <a:fillRect l="-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2AAFAE-1BF6-665A-E3CA-75CA8DD1C952}"/>
                  </a:ext>
                </a:extLst>
              </p:cNvPr>
              <p:cNvSpPr txBox="1"/>
              <p:nvPr/>
            </p:nvSpPr>
            <p:spPr>
              <a:xfrm>
                <a:off x="5562600" y="1218010"/>
                <a:ext cx="6096000" cy="2210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7️⃣ </a:t>
                </a:r>
                <a:r>
                  <a:rPr kumimoji="0" 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Check Code Limits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Drift limits (§12.12)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Stability coefficient </a:t>
                </a:r>
                <a14:m>
                  <m:oMath xmlns:m="http://schemas.openxmlformats.org/officeDocument/2006/math">
                    <m:r>
                      <a:rPr kumimoji="0" lang="en-US" sz="1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Strength checks (LRFD/ASD)</a:t>
                </a:r>
              </a:p>
              <a:p>
                <a:pPr lvl="1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Detailing requirements (AISC / ACI / TMS)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2AAFAE-1BF6-665A-E3CA-75CA8DD1C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218010"/>
                <a:ext cx="6096000" cy="2210990"/>
              </a:xfrm>
              <a:prstGeom prst="rect">
                <a:avLst/>
              </a:prstGeom>
              <a:blipFill>
                <a:blip r:embed="rId4"/>
                <a:stretch>
                  <a:fillRect l="-500" b="-1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989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530A6-9A70-CE04-28F8-0687BF9EF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C50B8FD-FDA2-5CA4-E789-8A3D7DCE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60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7751AD1-3893-C48E-1DC5-4E1CAF4FB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7A80A-A772-C51B-A7D9-D902E971CC59}"/>
              </a:ext>
            </a:extLst>
          </p:cNvPr>
          <p:cNvSpPr/>
          <p:nvPr/>
        </p:nvSpPr>
        <p:spPr>
          <a:xfrm>
            <a:off x="162304" y="403875"/>
            <a:ext cx="56188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Detailed Seismic Design Category (cont)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C8911C-D5D8-6BB2-06F1-0407F0BA8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107749"/>
              </p:ext>
            </p:extLst>
          </p:nvPr>
        </p:nvGraphicFramePr>
        <p:xfrm>
          <a:off x="297181" y="1068878"/>
          <a:ext cx="4960620" cy="5082854"/>
        </p:xfrm>
        <a:graphic>
          <a:graphicData uri="http://schemas.openxmlformats.org/drawingml/2006/table">
            <a:tbl>
              <a:tblPr/>
              <a:tblGrid>
                <a:gridCol w="1167204">
                  <a:extLst>
                    <a:ext uri="{9D8B030D-6E8A-4147-A177-3AD203B41FA5}">
                      <a16:colId xmlns:a16="http://schemas.microsoft.com/office/drawing/2014/main" val="4127634095"/>
                    </a:ext>
                  </a:extLst>
                </a:gridCol>
                <a:gridCol w="1850315">
                  <a:extLst>
                    <a:ext uri="{9D8B030D-6E8A-4147-A177-3AD203B41FA5}">
                      <a16:colId xmlns:a16="http://schemas.microsoft.com/office/drawing/2014/main" val="303932921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44377369"/>
                    </a:ext>
                  </a:extLst>
                </a:gridCol>
                <a:gridCol w="1028701">
                  <a:extLst>
                    <a:ext uri="{9D8B030D-6E8A-4147-A177-3AD203B41FA5}">
                      <a16:colId xmlns:a16="http://schemas.microsoft.com/office/drawing/2014/main" val="420274513"/>
                    </a:ext>
                  </a:extLst>
                </a:gridCol>
              </a:tblGrid>
              <a:tr h="7252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Acceleration 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Risk Category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I–III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Risk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Category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29766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 &lt; 0.167g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367137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0.167g ≤ SDS &lt; 0.33g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042115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0.33g ≤ SDS &lt; 0.50g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707542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SDS ≥ 0.50g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082728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SD1 &lt; 0.067g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770819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0.067g ≤ SD1 &lt; 0.133g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073053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0.133g ≤ SD1 &lt; 0.20g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36246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0.20g ≤ SD1 &lt; 0.75g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60154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SD1 ≥ 0.75g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977218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 major active fault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3483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3570CC-39DB-B170-75B6-7C2558FE6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610662"/>
              </p:ext>
            </p:extLst>
          </p:nvPr>
        </p:nvGraphicFramePr>
        <p:xfrm>
          <a:off x="6336030" y="1250184"/>
          <a:ext cx="3505200" cy="2441706"/>
        </p:xfrm>
        <a:graphic>
          <a:graphicData uri="http://schemas.openxmlformats.org/drawingml/2006/table">
            <a:tbl>
              <a:tblPr/>
              <a:tblGrid>
                <a:gridCol w="1253490">
                  <a:extLst>
                    <a:ext uri="{9D8B030D-6E8A-4147-A177-3AD203B41FA5}">
                      <a16:colId xmlns:a16="http://schemas.microsoft.com/office/drawing/2014/main" val="2910501590"/>
                    </a:ext>
                  </a:extLst>
                </a:gridCol>
                <a:gridCol w="2251710">
                  <a:extLst>
                    <a:ext uri="{9D8B030D-6E8A-4147-A177-3AD203B41FA5}">
                      <a16:colId xmlns:a16="http://schemas.microsoft.com/office/drawing/2014/main" val="1954093554"/>
                    </a:ext>
                  </a:extLst>
                </a:gridCol>
              </a:tblGrid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SDC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406118"/>
                  </a:ext>
                </a:extLst>
              </a:tr>
              <a:tr h="399546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low seismic risk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012972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088553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994618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95464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577635"/>
                  </a:ext>
                </a:extLst>
              </a:tr>
              <a:tr h="29953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 major active faults (special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845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5957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5ABE6-F90C-FA61-B597-6D63CA3D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F0A29CF-5D1E-94D1-29A9-F3926599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61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8614574F-B59F-4D8B-2D08-3C1CF8012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758" y="259378"/>
            <a:ext cx="1951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6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BC75A-C87D-8897-F04B-47404D44196C}"/>
              </a:ext>
            </a:extLst>
          </p:cNvPr>
          <p:cNvSpPr/>
          <p:nvPr/>
        </p:nvSpPr>
        <p:spPr>
          <a:xfrm>
            <a:off x="676703" y="396206"/>
            <a:ext cx="2844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97"/>
            <a:r>
              <a:rPr lang="en-US" sz="2000" b="1" dirty="0">
                <a:solidFill>
                  <a:srgbClr val="006699"/>
                </a:solidFill>
                <a:latin typeface="Arial"/>
              </a:rPr>
              <a:t>Seismic Hazard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84EDF-6659-3F7E-D654-78E74F8A5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16" y="1256731"/>
            <a:ext cx="5638230" cy="384104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141337-94E4-1C59-990E-28D3D531A8E7}"/>
              </a:ext>
            </a:extLst>
          </p:cNvPr>
          <p:cNvGraphicFramePr>
            <a:graphicFrameLocks noGrp="1"/>
          </p:cNvGraphicFramePr>
          <p:nvPr/>
        </p:nvGraphicFramePr>
        <p:xfrm>
          <a:off x="7316856" y="2735461"/>
          <a:ext cx="2895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81745753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426262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/>
                        <a:t>SDC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/>
                        <a:t>Detailing 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725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/>
                        <a:t>A–B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/>
                        <a:t>Minimal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487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 dirty="0"/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/>
                        <a:t>Moderate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852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/>
                        <a:t>D–F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 dirty="0"/>
                        <a:t>Special (strict)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76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2135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1C99F-7444-14C5-EDA5-3055F931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6C788D00-A7CD-3FC3-61B9-3DA82628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62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9D5181A-7ABD-1C86-B10C-20C640144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5507D-B876-0E0F-A542-D3ECE30C01C6}"/>
              </a:ext>
            </a:extLst>
          </p:cNvPr>
          <p:cNvSpPr/>
          <p:nvPr/>
        </p:nvSpPr>
        <p:spPr>
          <a:xfrm>
            <a:off x="162304" y="403875"/>
            <a:ext cx="56188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Detailed Seismic Design Category (cont)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70AB35-DF0C-B29F-D535-E0DF3213CCEC}"/>
              </a:ext>
            </a:extLst>
          </p:cNvPr>
          <p:cNvSpPr txBox="1"/>
          <p:nvPr/>
        </p:nvSpPr>
        <p:spPr>
          <a:xfrm>
            <a:off x="337624" y="1278037"/>
            <a:ext cx="6808764" cy="414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SDC dictates the entire design path: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 Procedures: SDC A allows for simplified lateral force bracing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SDC D-F often requires more complex dynamic analysis.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SDC B &amp; C: Moderate risk. Standard "Ordinary" structural systems are usually okay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SDC D: High risk. Most of the Western US and high-importance buildings fall here. "Special" detailing (like extra steel hoops in columns) becomes mandatory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Height Limits: Certain structural systems are prohibited above specific heights in high SDCs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Nonstructural Components: Determines if mechanical/electrical components require seismic bracing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8736F-06EE-B9AA-DB0F-C0DFD0C0C2A4}"/>
              </a:ext>
            </a:extLst>
          </p:cNvPr>
          <p:cNvSpPr txBox="1"/>
          <p:nvPr/>
        </p:nvSpPr>
        <p:spPr>
          <a:xfrm>
            <a:off x="8648028" y="4842073"/>
            <a:ext cx="2518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Rebar Hoops</a:t>
            </a:r>
          </a:p>
          <a:p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https://rebardirect.com/ 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 descr="Shop Durable Hoop 1 Rebar for Optimal Performance">
            <a:extLst>
              <a:ext uri="{FF2B5EF4-FFF2-40B4-BE49-F238E27FC236}">
                <a16:creationId xmlns:a16="http://schemas.microsoft.com/office/drawing/2014/main" id="{B4CAA5AA-09FE-A524-89D6-0AB7B5DF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507134"/>
            <a:ext cx="3073570" cy="30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679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B3A44-6F2B-D05E-4431-DE156DB3E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F9A4F16A-B2F8-C374-4A74-5A258FE3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63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8CFEE49A-BD16-C96C-1854-97978F128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A424F-6A1B-7691-B21A-E2419AD83ADF}"/>
              </a:ext>
            </a:extLst>
          </p:cNvPr>
          <p:cNvSpPr/>
          <p:nvPr/>
        </p:nvSpPr>
        <p:spPr>
          <a:xfrm>
            <a:off x="162304" y="403875"/>
            <a:ext cx="56188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Detailed Seismic Design Category (cont)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34C5C-807D-33C3-F77C-C377AD74D4BE}"/>
              </a:ext>
            </a:extLst>
          </p:cNvPr>
          <p:cNvSpPr txBox="1"/>
          <p:nvPr/>
        </p:nvSpPr>
        <p:spPr>
          <a:xfrm>
            <a:off x="562708" y="1504536"/>
            <a:ext cx="987552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SDC further dictates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Permitted Analysis: Can you use the simple "Equivalent Lateral Force" method, or must you do a complex computer simulation?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Height Limits: SDC D/E/F often places strict caps on how tall a building can be for certain materials (e.g., you cannot build a very tall "Ordinary" braced frame in SDC D)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5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Nonstructural Requirements: In SDC C and higher, you must start bracing your pipes, ducts, and lights so they </a:t>
            </a:r>
            <a:r>
              <a:rPr lang="en-US" sz="15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donot</a:t>
            </a:r>
            <a:r>
              <a:rPr lang="en-US" sz="15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fall on people.</a:t>
            </a:r>
          </a:p>
        </p:txBody>
      </p:sp>
    </p:spTree>
    <p:extLst>
      <p:ext uri="{BB962C8B-B14F-4D97-AF65-F5344CB8AC3E}">
        <p14:creationId xmlns:p14="http://schemas.microsoft.com/office/powerpoint/2010/main" val="40979463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FE062-09D1-EA56-5E70-4165EC17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DBA05153-4B9A-040B-4F15-942E7291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64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96C5BAE-BABC-14BC-F9F3-1D7686449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CD5385-3EAE-1A73-31E9-CFEB9F72449D}"/>
              </a:ext>
            </a:extLst>
          </p:cNvPr>
          <p:cNvSpPr/>
          <p:nvPr/>
        </p:nvSpPr>
        <p:spPr>
          <a:xfrm>
            <a:off x="836674" y="452679"/>
            <a:ext cx="44317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Quality Assurance &amp; Inspection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7C378C-8585-1C6F-9468-348C95E6562B}"/>
              </a:ext>
            </a:extLst>
          </p:cNvPr>
          <p:cNvSpPr/>
          <p:nvPr/>
        </p:nvSpPr>
        <p:spPr>
          <a:xfrm>
            <a:off x="1487120" y="1418290"/>
            <a:ext cx="8316755" cy="457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Alternate Methods: Alternate materials or methods require evidence that they are at least equal in strength and seismic resistance to the standard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Quality Assurance Plan: Must be submitted if the AHJ has not adopted specific requirements; it identifies the program elements to be implemented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Special Inspection: Observation of work to determine compliance with approved documents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Continuous: Inspector is present full-time during work</a:t>
            </a: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Periodic: Part-time or intermittent observation</a:t>
            </a: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Inspector, Special</a:t>
            </a:r>
            <a:r>
              <a:rPr kumimoji="1" lang="en-US" sz="1550" b="1" kern="0" dirty="0">
                <a:solidFill>
                  <a:srgbClr val="010000"/>
                </a:solidFill>
                <a:latin typeface="Calibri" pitchFamily="34" charset="0"/>
              </a:rPr>
              <a:t>: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 Person approved by the Authority Having Jurisdiction to perform special inspection, who must be identified as a special inspector</a:t>
            </a:r>
            <a:b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</a:b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Testing Agency</a:t>
            </a:r>
            <a:r>
              <a:rPr kumimoji="1" lang="en-US" sz="1550" b="1" kern="0" dirty="0">
                <a:solidFill>
                  <a:srgbClr val="010000"/>
                </a:solidFill>
                <a:latin typeface="Calibri" pitchFamily="34" charset="0"/>
              </a:rPr>
              <a:t>: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 Company or corporation providing testing and/or inspection services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  <a:p>
            <a:pPr defTabSz="914263">
              <a:spcBef>
                <a:spcPct val="15000"/>
              </a:spcBef>
              <a:buClr>
                <a:srgbClr val="006699"/>
              </a:buClr>
              <a:buSzPct val="80000"/>
              <a:defRPr/>
            </a:pP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9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3178A-8164-98E8-365B-CC7C1DDDC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49B3AB1F-BE04-B5DE-0ECF-33577F04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7</a:t>
            </a:fld>
            <a:endParaRPr kumimoji="0" lang="en-US" altLang="en-US" sz="140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4AA0F8B-B037-7257-D3BA-5F23A91315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9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49EA3-5FCC-3B5A-7934-EBFA7945E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71F5FF2C-2D0D-24FB-AD91-4E684B2A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8</a:t>
            </a:fld>
            <a:endParaRPr kumimoji="0" lang="en-US" altLang="en-US" sz="1400" b="0" dirty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3936DC0-D476-12A4-43A5-051B5DDC8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1C16C-B764-F038-4BB8-8D0A5F2B9B88}"/>
              </a:ext>
            </a:extLst>
          </p:cNvPr>
          <p:cNvSpPr/>
          <p:nvPr/>
        </p:nvSpPr>
        <p:spPr>
          <a:xfrm>
            <a:off x="836674" y="452679"/>
            <a:ext cx="47243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63"/>
            <a:r>
              <a:rPr lang="en-US" sz="2200" b="1" dirty="0">
                <a:solidFill>
                  <a:srgbClr val="006699"/>
                </a:solidFill>
                <a:latin typeface="Arial"/>
              </a:rPr>
              <a:t>Seismic Ground Motion Concepts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521DC6-EBC1-4DEC-D3DE-44B3AD2CAA9C}"/>
              </a:ext>
            </a:extLst>
          </p:cNvPr>
          <p:cNvSpPr/>
          <p:nvPr/>
        </p:nvSpPr>
        <p:spPr>
          <a:xfrm>
            <a:off x="1571963" y="1372458"/>
            <a:ext cx="6095206" cy="3308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08" indent="-85708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  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57D2059-DCA4-9EA4-80D0-596FB1F6F302}"/>
                  </a:ext>
                </a:extLst>
              </p:cNvPr>
              <p:cNvSpPr/>
              <p:nvPr/>
            </p:nvSpPr>
            <p:spPr>
              <a:xfrm>
                <a:off x="1724362" y="1524858"/>
                <a:ext cx="7344223" cy="3515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Maximum Considered Earthquake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55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550" b="0" i="1" kern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𝑀𝐶𝐸</m:t>
                        </m:r>
                      </m:e>
                      <m:sub>
                        <m:r>
                          <a:rPr kumimoji="1" lang="en-US" sz="1550" b="0" i="1" kern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): 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dirty="0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The most severe earthquake effects considered, adjusted for targeted risk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dirty="0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Design Earthquake: Ground motions that are specifically two-thirds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155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55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𝑀𝐶𝐸</m:t>
                        </m:r>
                      </m:e>
                      <m:sub>
                        <m:r>
                          <a:rPr kumimoji="1" lang="en-US" sz="1550" i="1" ker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 ground motions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dirty="0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Active Fault: A fault determined to be active by the Authority Having Jurisdiction (AHJ) based on substantiated data, such as USGS mapping</a:t>
                </a: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endParaRPr kumimoji="1" lang="en-US" sz="1550" kern="0" noProof="1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marL="227013" indent="-227013"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  <a:defRPr/>
                </a:pPr>
                <a:r>
                  <a:rPr kumimoji="1" lang="en-US" sz="1550" kern="0" dirty="0">
                    <a:solidFill>
                      <a:srgbClr val="010000"/>
                    </a:solidFill>
                    <a:latin typeface="Calibri" pitchFamily="34" charset="0"/>
                  </a:rPr>
                  <a:t>Characteristic Earthquake: Earthquake assessed for an active fault with magnitude equal to best estimate of maximum magnitude capable of occurring historically</a:t>
                </a:r>
                <a:endParaRPr kumimoji="1" lang="en-US" sz="1550" kern="0" noProof="1">
                  <a:solidFill>
                    <a:srgbClr val="010000"/>
                  </a:solidFill>
                  <a:latin typeface="Calibri" pitchFamily="34" charset="0"/>
                </a:endParaRPr>
              </a:p>
              <a:p>
                <a:pPr defTabSz="914263">
                  <a:spcBef>
                    <a:spcPct val="15000"/>
                  </a:spcBef>
                  <a:buClr>
                    <a:srgbClr val="006699"/>
                  </a:buClr>
                  <a:buSzPct val="80000"/>
                  <a:defRPr/>
                </a:pPr>
                <a:endParaRPr kumimoji="1" lang="en-US" sz="1550" kern="0" noProof="1">
                  <a:solidFill>
                    <a:srgbClr val="01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57D2059-DCA4-9EA4-80D0-596FB1F6F3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362" y="1524858"/>
                <a:ext cx="7344223" cy="3515193"/>
              </a:xfrm>
              <a:prstGeom prst="rect">
                <a:avLst/>
              </a:prstGeom>
              <a:blipFill>
                <a:blip r:embed="rId3"/>
                <a:stretch>
                  <a:fillRect l="-83" t="-173" r="-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96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FD7A3-9AB2-FE86-EE60-80B7DEC89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9078E932-154D-EAD1-3CAE-E2B3AF12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801" indent="-285693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2771" indent="-228554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9880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6989" indent="-228554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097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206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8314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5423" indent="-22855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914217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40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217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9</a:t>
            </a:fld>
            <a:endParaRPr kumimoji="0" lang="en-US" altLang="en-US" sz="1400" b="0" dirty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ADAD193F-2B9B-5967-7234-E627B912D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245491"/>
            <a:ext cx="214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Vibrationdata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315370-C3E4-AF7E-0D31-65643CAF3491}"/>
                  </a:ext>
                </a:extLst>
              </p:cNvPr>
              <p:cNvSpPr/>
              <p:nvPr/>
            </p:nvSpPr>
            <p:spPr>
              <a:xfrm>
                <a:off x="836674" y="452679"/>
                <a:ext cx="56444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263"/>
                <a:r>
                  <a:rPr kumimoji="1" lang="en-US" sz="2400" b="1" kern="0" dirty="0">
                    <a:solidFill>
                      <a:srgbClr val="00669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Maximum Considered Earthquake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sz="2400" b="1" i="1" ker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2400" b="1" i="1" ker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</a:rPr>
                          <m:t>𝑴𝑪𝑬</m:t>
                        </m:r>
                      </m:e>
                      <m:sub>
                        <m:r>
                          <a:rPr kumimoji="1" lang="en-US" sz="2400" b="1" i="1" ker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kumimoji="1" lang="en-US" sz="2400" b="1" kern="0" dirty="0">
                    <a:solidFill>
                      <a:srgbClr val="00669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315370-C3E4-AF7E-0D31-65643CAF34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452679"/>
                <a:ext cx="5644430" cy="461665"/>
              </a:xfrm>
              <a:prstGeom prst="rect">
                <a:avLst/>
              </a:prstGeom>
              <a:blipFill>
                <a:blip r:embed="rId3"/>
                <a:stretch>
                  <a:fillRect l="-1620" t="-10526" r="-75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93CB9FBE-FEFC-EC48-8FCC-FAE224A6283A}"/>
              </a:ext>
            </a:extLst>
          </p:cNvPr>
          <p:cNvSpPr/>
          <p:nvPr/>
        </p:nvSpPr>
        <p:spPr>
          <a:xfrm>
            <a:off x="836674" y="1266330"/>
            <a:ext cx="8907690" cy="3646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MCER in ASCE 7-22 corresponds approximately to ground motions with a 2% probability of exceedance in 50 years (about a 2475-year return period), but the mapped values are risk-targeted rather than purely probabilistic</a:t>
            </a: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risk-targeting adjusts the hazard so that buildings designed per ASCE 7 have roughly a 1% probability of collapse in 50 years, producing more uniform national collapse risk compared to the older purely 2%/50-year definition</a:t>
            </a: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The </a:t>
            </a:r>
            <a:r>
              <a:rPr kumimoji="1" lang="en-US" sz="1550" b="1" kern="0" dirty="0">
                <a:solidFill>
                  <a:srgbClr val="006699"/>
                </a:solidFill>
                <a:latin typeface="Calibri" pitchFamily="34" charset="0"/>
              </a:rPr>
              <a:t>design response spectrum 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used in practice is 2/3 of the </a:t>
            </a:r>
            <a:r>
              <a:rPr kumimoji="1" lang="en-US" sz="1550" b="1" kern="0" dirty="0">
                <a:solidFill>
                  <a:srgbClr val="006699"/>
                </a:solidFill>
                <a:latin typeface="Calibri" pitchFamily="34" charset="0"/>
              </a:rPr>
              <a:t>MCER spectrum</a:t>
            </a: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, meaning code-level forces are intentionally reduced below the maximum considered shaking while relying on ductility, overstrength, and detailing to prevent collapse</a:t>
            </a: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endParaRPr kumimoji="1" lang="en-US" sz="1550" kern="0" dirty="0">
              <a:solidFill>
                <a:srgbClr val="010000"/>
              </a:solidFill>
              <a:latin typeface="Calibri" pitchFamily="34" charset="0"/>
            </a:endParaRPr>
          </a:p>
          <a:p>
            <a:pPr marL="227013" indent="-227013" defTabSz="914263">
              <a:spcBef>
                <a:spcPct val="15000"/>
              </a:spcBef>
              <a:buClr>
                <a:srgbClr val="006699"/>
              </a:buClr>
              <a:buSzPct val="80000"/>
              <a:buFont typeface="Arial" pitchFamily="34" charset="0"/>
              <a:buChar char="•"/>
              <a:defRPr/>
            </a:pPr>
            <a:r>
              <a:rPr kumimoji="1" lang="en-US" sz="1550" kern="0" dirty="0">
                <a:solidFill>
                  <a:srgbClr val="010000"/>
                </a:solidFill>
                <a:latin typeface="Calibri" pitchFamily="34" charset="0"/>
              </a:rPr>
              <a:t>Thus, the 2% relates to earthquake shaking probability, while the 1% relates to structural collapse probability, and they describe different aspects of seismic risk within the same design framework</a:t>
            </a:r>
            <a:endParaRPr kumimoji="1" lang="en-US" sz="1550" kern="0" noProof="1">
              <a:solidFill>
                <a:srgbClr val="01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16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7948</TotalTime>
  <Words>4272</Words>
  <Application>Microsoft Office PowerPoint</Application>
  <PresentationFormat>Widescreen</PresentationFormat>
  <Paragraphs>916</Paragraphs>
  <Slides>64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Aptos</vt:lpstr>
      <vt:lpstr>Aptos Display</vt:lpstr>
      <vt:lpstr>Arial</vt:lpstr>
      <vt:lpstr>Calibri</vt:lpstr>
      <vt:lpstr>Cambria Math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Irvine</dc:creator>
  <cp:lastModifiedBy>Tom Irvine</cp:lastModifiedBy>
  <cp:revision>7</cp:revision>
  <dcterms:created xsi:type="dcterms:W3CDTF">2026-02-11T21:21:11Z</dcterms:created>
  <dcterms:modified xsi:type="dcterms:W3CDTF">2026-03-24T20:23:17Z</dcterms:modified>
</cp:coreProperties>
</file>