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17.xml" ContentType="application/vnd.openxmlformats-officedocument.presentationml.tags+xml"/>
  <Override PartName="/ppt/notesSlides/notesSlide42.xml" ContentType="application/vnd.openxmlformats-officedocument.presentationml.notesSlide+xml"/>
  <Override PartName="/ppt/tags/tag18.xml" ContentType="application/vnd.openxmlformats-officedocument.presentationml.tags+xml"/>
  <Override PartName="/ppt/notesSlides/notesSlide43.xml" ContentType="application/vnd.openxmlformats-officedocument.presentationml.notesSlide+xml"/>
  <Override PartName="/ppt/tags/tag19.xml" ContentType="application/vnd.openxmlformats-officedocument.presentationml.tags+xml"/>
  <Override PartName="/ppt/notesSlides/notesSlide44.xml" ContentType="application/vnd.openxmlformats-officedocument.presentationml.notesSlide+xml"/>
  <Override PartName="/ppt/tags/tag20.xml" ContentType="application/vnd.openxmlformats-officedocument.presentationml.tags+xml"/>
  <Override PartName="/ppt/notesSlides/notesSlide45.xml" ContentType="application/vnd.openxmlformats-officedocument.presentationml.notesSlide+xml"/>
  <Override PartName="/ppt/tags/tag21.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22.xml" ContentType="application/vnd.openxmlformats-officedocument.presentationml.tags+xml"/>
  <Override PartName="/ppt/notesSlides/notesSlide56.xml" ContentType="application/vnd.openxmlformats-officedocument.presentationml.notesSlide+xml"/>
  <Override PartName="/ppt/tags/tag23.xml" ContentType="application/vnd.openxmlformats-officedocument.presentationml.tags+xml"/>
  <Override PartName="/ppt/notesSlides/notesSlide57.xml" ContentType="application/vnd.openxmlformats-officedocument.presentationml.notesSlide+xml"/>
  <Override PartName="/ppt/tags/tag24.xml" ContentType="application/vnd.openxmlformats-officedocument.presentationml.tags+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63"/>
  </p:notesMasterIdLst>
  <p:sldIdLst>
    <p:sldId id="540" r:id="rId2"/>
    <p:sldId id="390" r:id="rId3"/>
    <p:sldId id="388" r:id="rId4"/>
    <p:sldId id="511" r:id="rId5"/>
    <p:sldId id="510" r:id="rId6"/>
    <p:sldId id="579" r:id="rId7"/>
    <p:sldId id="447" r:id="rId8"/>
    <p:sldId id="575" r:id="rId9"/>
    <p:sldId id="448" r:id="rId10"/>
    <p:sldId id="593" r:id="rId11"/>
    <p:sldId id="450" r:id="rId12"/>
    <p:sldId id="449" r:id="rId13"/>
    <p:sldId id="452" r:id="rId14"/>
    <p:sldId id="453" r:id="rId15"/>
    <p:sldId id="580" r:id="rId16"/>
    <p:sldId id="451" r:id="rId17"/>
    <p:sldId id="592" r:id="rId18"/>
    <p:sldId id="594" r:id="rId19"/>
    <p:sldId id="595" r:id="rId20"/>
    <p:sldId id="596" r:id="rId21"/>
    <p:sldId id="597" r:id="rId22"/>
    <p:sldId id="598" r:id="rId23"/>
    <p:sldId id="599" r:id="rId24"/>
    <p:sldId id="600" r:id="rId25"/>
    <p:sldId id="601" r:id="rId26"/>
    <p:sldId id="615" r:id="rId27"/>
    <p:sldId id="610" r:id="rId28"/>
    <p:sldId id="612" r:id="rId29"/>
    <p:sldId id="611" r:id="rId30"/>
    <p:sldId id="613" r:id="rId31"/>
    <p:sldId id="616" r:id="rId32"/>
    <p:sldId id="617" r:id="rId33"/>
    <p:sldId id="614" r:id="rId34"/>
    <p:sldId id="605" r:id="rId35"/>
    <p:sldId id="606" r:id="rId36"/>
    <p:sldId id="607" r:id="rId37"/>
    <p:sldId id="608" r:id="rId38"/>
    <p:sldId id="609" r:id="rId39"/>
    <p:sldId id="602" r:id="rId40"/>
    <p:sldId id="603" r:id="rId41"/>
    <p:sldId id="604" r:id="rId42"/>
    <p:sldId id="589" r:id="rId43"/>
    <p:sldId id="577" r:id="rId44"/>
    <p:sldId id="384" r:id="rId45"/>
    <p:sldId id="383" r:id="rId46"/>
    <p:sldId id="382" r:id="rId47"/>
    <p:sldId id="381" r:id="rId48"/>
    <p:sldId id="380" r:id="rId49"/>
    <p:sldId id="495" r:id="rId50"/>
    <p:sldId id="496" r:id="rId51"/>
    <p:sldId id="486" r:id="rId52"/>
    <p:sldId id="487" r:id="rId53"/>
    <p:sldId id="497" r:id="rId54"/>
    <p:sldId id="498" r:id="rId55"/>
    <p:sldId id="499" r:id="rId56"/>
    <p:sldId id="500" r:id="rId57"/>
    <p:sldId id="618" r:id="rId58"/>
    <p:sldId id="379" r:id="rId59"/>
    <p:sldId id="377" r:id="rId60"/>
    <p:sldId id="376" r:id="rId61"/>
    <p:sldId id="508" r:id="rId62"/>
  </p:sldIdLst>
  <p:sldSz cx="9144000" cy="6858000" type="screen4x3"/>
  <p:notesSz cx="6858000" cy="9144000"/>
  <p:custDataLst>
    <p:tags r:id="rId6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0066CC"/>
    <a:srgbClr val="0099CC"/>
    <a:srgbClr val="3366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D36C0F-F1B4-460A-8D1E-91387D97B8DD}" v="43" dt="2026-02-23T21:58:37.1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418" autoAdjust="0"/>
    <p:restoredTop sz="94227" autoAdjust="0"/>
  </p:normalViewPr>
  <p:slideViewPr>
    <p:cSldViewPr>
      <p:cViewPr varScale="1">
        <p:scale>
          <a:sx n="104" d="100"/>
          <a:sy n="104" d="100"/>
        </p:scale>
        <p:origin x="306" y="318"/>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notesViewPr>
    <p:cSldViewPr>
      <p:cViewPr varScale="1">
        <p:scale>
          <a:sx n="64" d="100"/>
          <a:sy n="64" d="100"/>
        </p:scale>
        <p:origin x="-201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gs" Target="tags/tag1.xml"/><Relationship Id="rId69"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Irvine" userId="262373fcfcd015cf" providerId="LiveId" clId="{3C89AC9C-B2C6-431B-938B-B7A22FB5427C}"/>
    <pc:docChg chg="undo custSel addSld delSld modSld sldOrd">
      <pc:chgData name="Tom Irvine" userId="262373fcfcd015cf" providerId="LiveId" clId="{3C89AC9C-B2C6-431B-938B-B7A22FB5427C}" dt="2026-02-26T17:35:16.566" v="640"/>
      <pc:docMkLst>
        <pc:docMk/>
      </pc:docMkLst>
      <pc:sldChg chg="addSp delSp modSp add mod">
        <pc:chgData name="Tom Irvine" userId="262373fcfcd015cf" providerId="LiveId" clId="{3C89AC9C-B2C6-431B-938B-B7A22FB5427C}" dt="2026-02-23T21:46:14.483" v="498" actId="20577"/>
        <pc:sldMkLst>
          <pc:docMk/>
          <pc:sldMk cId="385688909" sldId="376"/>
        </pc:sldMkLst>
        <pc:spChg chg="mod">
          <ac:chgData name="Tom Irvine" userId="262373fcfcd015cf" providerId="LiveId" clId="{3C89AC9C-B2C6-431B-938B-B7A22FB5427C}" dt="2026-02-23T21:46:14.483" v="498" actId="20577"/>
          <ac:spMkLst>
            <pc:docMk/>
            <pc:sldMk cId="385688909" sldId="376"/>
            <ac:spMk id="6" creationId="{00000000-0000-0000-0000-000000000000}"/>
          </ac:spMkLst>
        </pc:spChg>
        <pc:picChg chg="add mod">
          <ac:chgData name="Tom Irvine" userId="262373fcfcd015cf" providerId="LiveId" clId="{3C89AC9C-B2C6-431B-938B-B7A22FB5427C}" dt="2026-02-23T21:46:11.357" v="496" actId="1076"/>
          <ac:picMkLst>
            <pc:docMk/>
            <pc:sldMk cId="385688909" sldId="376"/>
            <ac:picMk id="7" creationId="{AF1D873C-5548-9F59-2D8D-C38CAB6F0E94}"/>
          </ac:picMkLst>
        </pc:picChg>
      </pc:sldChg>
      <pc:sldChg chg="addSp delSp modSp add mod">
        <pc:chgData name="Tom Irvine" userId="262373fcfcd015cf" providerId="LiveId" clId="{3C89AC9C-B2C6-431B-938B-B7A22FB5427C}" dt="2026-02-23T21:46:37.125" v="503" actId="1076"/>
        <pc:sldMkLst>
          <pc:docMk/>
          <pc:sldMk cId="784028187" sldId="377"/>
        </pc:sldMkLst>
        <pc:picChg chg="add mod">
          <ac:chgData name="Tom Irvine" userId="262373fcfcd015cf" providerId="LiveId" clId="{3C89AC9C-B2C6-431B-938B-B7A22FB5427C}" dt="2026-02-23T21:46:37.125" v="503" actId="1076"/>
          <ac:picMkLst>
            <pc:docMk/>
            <pc:sldMk cId="784028187" sldId="377"/>
            <ac:picMk id="6" creationId="{D183340E-E46A-1DFD-5196-4248BF1308AB}"/>
          </ac:picMkLst>
        </pc:picChg>
      </pc:sldChg>
      <pc:sldChg chg="addSp delSp modSp add mod">
        <pc:chgData name="Tom Irvine" userId="262373fcfcd015cf" providerId="LiveId" clId="{3C89AC9C-B2C6-431B-938B-B7A22FB5427C}" dt="2026-02-23T21:47:47.361" v="508" actId="1076"/>
        <pc:sldMkLst>
          <pc:docMk/>
          <pc:sldMk cId="3652509759" sldId="379"/>
        </pc:sldMkLst>
        <pc:picChg chg="add mod">
          <ac:chgData name="Tom Irvine" userId="262373fcfcd015cf" providerId="LiveId" clId="{3C89AC9C-B2C6-431B-938B-B7A22FB5427C}" dt="2026-02-23T21:47:47.361" v="508" actId="1076"/>
          <ac:picMkLst>
            <pc:docMk/>
            <pc:sldMk cId="3652509759" sldId="379"/>
            <ac:picMk id="7" creationId="{DE4B9672-9F92-6A69-D395-D8795B41AB75}"/>
          </ac:picMkLst>
        </pc:picChg>
      </pc:sldChg>
      <pc:sldChg chg="add">
        <pc:chgData name="Tom Irvine" userId="262373fcfcd015cf" providerId="LiveId" clId="{3C89AC9C-B2C6-431B-938B-B7A22FB5427C}" dt="2026-02-23T12:51:40.299" v="357"/>
        <pc:sldMkLst>
          <pc:docMk/>
          <pc:sldMk cId="297148116" sldId="380"/>
        </pc:sldMkLst>
      </pc:sldChg>
      <pc:sldChg chg="add">
        <pc:chgData name="Tom Irvine" userId="262373fcfcd015cf" providerId="LiveId" clId="{3C89AC9C-B2C6-431B-938B-B7A22FB5427C}" dt="2026-02-23T12:51:40.299" v="357"/>
        <pc:sldMkLst>
          <pc:docMk/>
          <pc:sldMk cId="2387849946" sldId="381"/>
        </pc:sldMkLst>
      </pc:sldChg>
      <pc:sldChg chg="add">
        <pc:chgData name="Tom Irvine" userId="262373fcfcd015cf" providerId="LiveId" clId="{3C89AC9C-B2C6-431B-938B-B7A22FB5427C}" dt="2026-02-23T12:51:40.299" v="357"/>
        <pc:sldMkLst>
          <pc:docMk/>
          <pc:sldMk cId="2910758378" sldId="382"/>
        </pc:sldMkLst>
      </pc:sldChg>
      <pc:sldChg chg="add">
        <pc:chgData name="Tom Irvine" userId="262373fcfcd015cf" providerId="LiveId" clId="{3C89AC9C-B2C6-431B-938B-B7A22FB5427C}" dt="2026-02-23T12:51:40.299" v="357"/>
        <pc:sldMkLst>
          <pc:docMk/>
          <pc:sldMk cId="324467598" sldId="383"/>
        </pc:sldMkLst>
      </pc:sldChg>
      <pc:sldChg chg="add">
        <pc:chgData name="Tom Irvine" userId="262373fcfcd015cf" providerId="LiveId" clId="{3C89AC9C-B2C6-431B-938B-B7A22FB5427C}" dt="2026-02-23T12:51:40.299" v="357"/>
        <pc:sldMkLst>
          <pc:docMk/>
          <pc:sldMk cId="2749213486" sldId="384"/>
        </pc:sldMkLst>
      </pc:sldChg>
      <pc:sldChg chg="add">
        <pc:chgData name="Tom Irvine" userId="262373fcfcd015cf" providerId="LiveId" clId="{3C89AC9C-B2C6-431B-938B-B7A22FB5427C}" dt="2026-02-23T12:35:12.269" v="0"/>
        <pc:sldMkLst>
          <pc:docMk/>
          <pc:sldMk cId="2248282281" sldId="388"/>
        </pc:sldMkLst>
      </pc:sldChg>
      <pc:sldChg chg="add">
        <pc:chgData name="Tom Irvine" userId="262373fcfcd015cf" providerId="LiveId" clId="{3C89AC9C-B2C6-431B-938B-B7A22FB5427C}" dt="2026-02-23T12:35:12.269" v="0"/>
        <pc:sldMkLst>
          <pc:docMk/>
          <pc:sldMk cId="3844415311" sldId="390"/>
        </pc:sldMkLst>
      </pc:sldChg>
      <pc:sldChg chg="addSp delSp modSp mod">
        <pc:chgData name="Tom Irvine" userId="262373fcfcd015cf" providerId="LiveId" clId="{3C89AC9C-B2C6-431B-938B-B7A22FB5427C}" dt="2026-02-23T12:43:11.056" v="108" actId="1076"/>
        <pc:sldMkLst>
          <pc:docMk/>
          <pc:sldMk cId="3078408880" sldId="447"/>
        </pc:sldMkLst>
        <pc:spChg chg="mod">
          <ac:chgData name="Tom Irvine" userId="262373fcfcd015cf" providerId="LiveId" clId="{3C89AC9C-B2C6-431B-938B-B7A22FB5427C}" dt="2026-02-23T12:43:02.453" v="107" actId="14100"/>
          <ac:spMkLst>
            <pc:docMk/>
            <pc:sldMk cId="3078408880" sldId="447"/>
            <ac:spMk id="2" creationId="{00000000-0000-0000-0000-000000000000}"/>
          </ac:spMkLst>
        </pc:spChg>
        <pc:spChg chg="mod">
          <ac:chgData name="Tom Irvine" userId="262373fcfcd015cf" providerId="LiveId" clId="{3C89AC9C-B2C6-431B-938B-B7A22FB5427C}" dt="2026-02-23T12:43:11.056" v="108" actId="1076"/>
          <ac:spMkLst>
            <pc:docMk/>
            <pc:sldMk cId="3078408880" sldId="447"/>
            <ac:spMk id="3" creationId="{47E098FD-0BFD-1AA8-B73E-67133E0DDF67}"/>
          </ac:spMkLst>
        </pc:spChg>
        <pc:picChg chg="add mod">
          <ac:chgData name="Tom Irvine" userId="262373fcfcd015cf" providerId="LiveId" clId="{3C89AC9C-B2C6-431B-938B-B7A22FB5427C}" dt="2026-02-23T12:42:00.893" v="26" actId="14100"/>
          <ac:picMkLst>
            <pc:docMk/>
            <pc:sldMk cId="3078408880" sldId="447"/>
            <ac:picMk id="8" creationId="{D8E0BE87-E736-6AAB-8689-F3749DBF5F12}"/>
          </ac:picMkLst>
        </pc:picChg>
      </pc:sldChg>
      <pc:sldChg chg="addSp delSp modSp mod">
        <pc:chgData name="Tom Irvine" userId="262373fcfcd015cf" providerId="LiveId" clId="{3C89AC9C-B2C6-431B-938B-B7A22FB5427C}" dt="2026-02-23T12:49:29.179" v="343" actId="20577"/>
        <pc:sldMkLst>
          <pc:docMk/>
          <pc:sldMk cId="3078408880" sldId="451"/>
        </pc:sldMkLst>
        <pc:spChg chg="mod">
          <ac:chgData name="Tom Irvine" userId="262373fcfcd015cf" providerId="LiveId" clId="{3C89AC9C-B2C6-431B-938B-B7A22FB5427C}" dt="2026-02-23T12:46:25.542" v="181" actId="20577"/>
          <ac:spMkLst>
            <pc:docMk/>
            <pc:sldMk cId="3078408880" sldId="451"/>
            <ac:spMk id="5" creationId="{00000000-0000-0000-0000-000000000000}"/>
          </ac:spMkLst>
        </pc:spChg>
        <pc:spChg chg="mod">
          <ac:chgData name="Tom Irvine" userId="262373fcfcd015cf" providerId="LiveId" clId="{3C89AC9C-B2C6-431B-938B-B7A22FB5427C}" dt="2026-02-23T12:49:29.179" v="343" actId="20577"/>
          <ac:spMkLst>
            <pc:docMk/>
            <pc:sldMk cId="3078408880" sldId="451"/>
            <ac:spMk id="6" creationId="{00000000-0000-0000-0000-000000000000}"/>
          </ac:spMkLst>
        </pc:spChg>
        <pc:picChg chg="add mod">
          <ac:chgData name="Tom Irvine" userId="262373fcfcd015cf" providerId="LiveId" clId="{3C89AC9C-B2C6-431B-938B-B7A22FB5427C}" dt="2026-02-23T12:47:58.042" v="230" actId="14100"/>
          <ac:picMkLst>
            <pc:docMk/>
            <pc:sldMk cId="3078408880" sldId="451"/>
            <ac:picMk id="7" creationId="{A98F7D09-64ED-48C0-E4A8-35301FC71982}"/>
          </ac:picMkLst>
        </pc:picChg>
      </pc:sldChg>
      <pc:sldChg chg="addSp delSp modSp add mod">
        <pc:chgData name="Tom Irvine" userId="262373fcfcd015cf" providerId="LiveId" clId="{3C89AC9C-B2C6-431B-938B-B7A22FB5427C}" dt="2026-02-23T21:20:48.773" v="455" actId="1076"/>
        <pc:sldMkLst>
          <pc:docMk/>
          <pc:sldMk cId="3529751595" sldId="486"/>
        </pc:sldMkLst>
        <pc:picChg chg="add mod">
          <ac:chgData name="Tom Irvine" userId="262373fcfcd015cf" providerId="LiveId" clId="{3C89AC9C-B2C6-431B-938B-B7A22FB5427C}" dt="2026-02-23T21:20:48.773" v="455" actId="1076"/>
          <ac:picMkLst>
            <pc:docMk/>
            <pc:sldMk cId="3529751595" sldId="486"/>
            <ac:picMk id="3" creationId="{D8ADAD30-8F82-8C90-B29B-00A6671A48EB}"/>
          </ac:picMkLst>
        </pc:picChg>
      </pc:sldChg>
      <pc:sldChg chg="add">
        <pc:chgData name="Tom Irvine" userId="262373fcfcd015cf" providerId="LiveId" clId="{3C89AC9C-B2C6-431B-938B-B7A22FB5427C}" dt="2026-02-23T12:51:40.299" v="357"/>
        <pc:sldMkLst>
          <pc:docMk/>
          <pc:sldMk cId="3991065879" sldId="487"/>
        </pc:sldMkLst>
      </pc:sldChg>
      <pc:sldChg chg="addSp delSp modSp add mod">
        <pc:chgData name="Tom Irvine" userId="262373fcfcd015cf" providerId="LiveId" clId="{3C89AC9C-B2C6-431B-938B-B7A22FB5427C}" dt="2026-02-23T21:20:00.567" v="451" actId="1076"/>
        <pc:sldMkLst>
          <pc:docMk/>
          <pc:sldMk cId="2254230292" sldId="495"/>
        </pc:sldMkLst>
        <pc:picChg chg="add mod">
          <ac:chgData name="Tom Irvine" userId="262373fcfcd015cf" providerId="LiveId" clId="{3C89AC9C-B2C6-431B-938B-B7A22FB5427C}" dt="2026-02-23T21:20:00.567" v="451" actId="1076"/>
          <ac:picMkLst>
            <pc:docMk/>
            <pc:sldMk cId="2254230292" sldId="495"/>
            <ac:picMk id="4" creationId="{0CADAE66-C99F-E8DF-6A88-09B182D1F4ED}"/>
          </ac:picMkLst>
        </pc:picChg>
      </pc:sldChg>
      <pc:sldChg chg="add">
        <pc:chgData name="Tom Irvine" userId="262373fcfcd015cf" providerId="LiveId" clId="{3C89AC9C-B2C6-431B-938B-B7A22FB5427C}" dt="2026-02-23T12:51:40.299" v="357"/>
        <pc:sldMkLst>
          <pc:docMk/>
          <pc:sldMk cId="80036521" sldId="496"/>
        </pc:sldMkLst>
      </pc:sldChg>
      <pc:sldChg chg="addSp delSp modSp add mod">
        <pc:chgData name="Tom Irvine" userId="262373fcfcd015cf" providerId="LiveId" clId="{3C89AC9C-B2C6-431B-938B-B7A22FB5427C}" dt="2026-02-23T21:21:46.221" v="459" actId="1076"/>
        <pc:sldMkLst>
          <pc:docMk/>
          <pc:sldMk cId="3907349356" sldId="497"/>
        </pc:sldMkLst>
        <pc:picChg chg="add mod">
          <ac:chgData name="Tom Irvine" userId="262373fcfcd015cf" providerId="LiveId" clId="{3C89AC9C-B2C6-431B-938B-B7A22FB5427C}" dt="2026-02-23T21:21:46.221" v="459" actId="1076"/>
          <ac:picMkLst>
            <pc:docMk/>
            <pc:sldMk cId="3907349356" sldId="497"/>
            <ac:picMk id="4" creationId="{9BC37FE2-8932-91DD-D1B9-8BE6AB1E2226}"/>
          </ac:picMkLst>
        </pc:picChg>
      </pc:sldChg>
      <pc:sldChg chg="addSp delSp modSp add mod">
        <pc:chgData name="Tom Irvine" userId="262373fcfcd015cf" providerId="LiveId" clId="{3C89AC9C-B2C6-431B-938B-B7A22FB5427C}" dt="2026-02-23T21:23:40.054" v="469" actId="1076"/>
        <pc:sldMkLst>
          <pc:docMk/>
          <pc:sldMk cId="4121630762" sldId="498"/>
        </pc:sldMkLst>
        <pc:picChg chg="add mod">
          <ac:chgData name="Tom Irvine" userId="262373fcfcd015cf" providerId="LiveId" clId="{3C89AC9C-B2C6-431B-938B-B7A22FB5427C}" dt="2026-02-23T21:23:40.054" v="469" actId="1076"/>
          <ac:picMkLst>
            <pc:docMk/>
            <pc:sldMk cId="4121630762" sldId="498"/>
            <ac:picMk id="6" creationId="{5E27A857-8685-8EDC-B27E-2F15953F2B2A}"/>
          </ac:picMkLst>
        </pc:picChg>
      </pc:sldChg>
      <pc:sldChg chg="addSp delSp modSp add del mod">
        <pc:chgData name="Tom Irvine" userId="262373fcfcd015cf" providerId="LiveId" clId="{3C89AC9C-B2C6-431B-938B-B7A22FB5427C}" dt="2026-02-23T21:24:55.494" v="475" actId="1076"/>
        <pc:sldMkLst>
          <pc:docMk/>
          <pc:sldMk cId="2952255829" sldId="499"/>
        </pc:sldMkLst>
        <pc:picChg chg="add mod">
          <ac:chgData name="Tom Irvine" userId="262373fcfcd015cf" providerId="LiveId" clId="{3C89AC9C-B2C6-431B-938B-B7A22FB5427C}" dt="2026-02-23T21:24:55.494" v="475" actId="1076"/>
          <ac:picMkLst>
            <pc:docMk/>
            <pc:sldMk cId="2952255829" sldId="499"/>
            <ac:picMk id="4" creationId="{69213073-5EBD-383E-FCBD-ADA1852F1977}"/>
          </ac:picMkLst>
        </pc:picChg>
      </pc:sldChg>
      <pc:sldChg chg="addSp delSp modSp add mod">
        <pc:chgData name="Tom Irvine" userId="262373fcfcd015cf" providerId="LiveId" clId="{3C89AC9C-B2C6-431B-938B-B7A22FB5427C}" dt="2026-02-23T21:54:18.869" v="512" actId="1076"/>
        <pc:sldMkLst>
          <pc:docMk/>
          <pc:sldMk cId="2615808872" sldId="500"/>
        </pc:sldMkLst>
        <pc:picChg chg="add mod">
          <ac:chgData name="Tom Irvine" userId="262373fcfcd015cf" providerId="LiveId" clId="{3C89AC9C-B2C6-431B-938B-B7A22FB5427C}" dt="2026-02-23T21:54:18.869" v="512" actId="1076"/>
          <ac:picMkLst>
            <pc:docMk/>
            <pc:sldMk cId="2615808872" sldId="500"/>
            <ac:picMk id="4" creationId="{C459446F-6495-C950-26C0-03A676DBC1FE}"/>
          </ac:picMkLst>
        </pc:picChg>
      </pc:sldChg>
      <pc:sldChg chg="addSp delSp modSp add mod ord">
        <pc:chgData name="Tom Irvine" userId="262373fcfcd015cf" providerId="LiveId" clId="{3C89AC9C-B2C6-431B-938B-B7A22FB5427C}" dt="2026-02-26T17:35:16.566" v="640"/>
        <pc:sldMkLst>
          <pc:docMk/>
          <pc:sldMk cId="3352155174" sldId="508"/>
        </pc:sldMkLst>
        <pc:spChg chg="mod">
          <ac:chgData name="Tom Irvine" userId="262373fcfcd015cf" providerId="LiveId" clId="{3C89AC9C-B2C6-431B-938B-B7A22FB5427C}" dt="2026-02-23T21:25:48.228" v="494" actId="20577"/>
          <ac:spMkLst>
            <pc:docMk/>
            <pc:sldMk cId="3352155174" sldId="508"/>
            <ac:spMk id="2" creationId="{0F63FD39-66C7-05E4-A95C-A66CC8AA030C}"/>
          </ac:spMkLst>
        </pc:spChg>
        <pc:spChg chg="mod">
          <ac:chgData name="Tom Irvine" userId="262373fcfcd015cf" providerId="LiveId" clId="{3C89AC9C-B2C6-431B-938B-B7A22FB5427C}" dt="2026-02-26T17:35:11.214" v="638" actId="255"/>
          <ac:spMkLst>
            <pc:docMk/>
            <pc:sldMk cId="3352155174" sldId="508"/>
            <ac:spMk id="6" creationId="{00000000-0000-0000-0000-000000000000}"/>
          </ac:spMkLst>
        </pc:spChg>
        <pc:graphicFrameChg chg="add mod modGraphic">
          <ac:chgData name="Tom Irvine" userId="262373fcfcd015cf" providerId="LiveId" clId="{3C89AC9C-B2C6-431B-938B-B7A22FB5427C}" dt="2026-02-26T17:34:38.610" v="605" actId="20577"/>
          <ac:graphicFrameMkLst>
            <pc:docMk/>
            <pc:sldMk cId="3352155174" sldId="508"/>
            <ac:graphicFrameMk id="3" creationId="{788B0332-03E6-C903-C69B-8ED8D05830A4}"/>
          </ac:graphicFrameMkLst>
        </pc:graphicFrameChg>
      </pc:sldChg>
      <pc:sldChg chg="add">
        <pc:chgData name="Tom Irvine" userId="262373fcfcd015cf" providerId="LiveId" clId="{3C89AC9C-B2C6-431B-938B-B7A22FB5427C}" dt="2026-02-23T12:35:12.269" v="0"/>
        <pc:sldMkLst>
          <pc:docMk/>
          <pc:sldMk cId="3965145931" sldId="510"/>
        </pc:sldMkLst>
      </pc:sldChg>
      <pc:sldChg chg="add">
        <pc:chgData name="Tom Irvine" userId="262373fcfcd015cf" providerId="LiveId" clId="{3C89AC9C-B2C6-431B-938B-B7A22FB5427C}" dt="2026-02-23T12:35:12.269" v="0"/>
        <pc:sldMkLst>
          <pc:docMk/>
          <pc:sldMk cId="1435085592" sldId="511"/>
        </pc:sldMkLst>
      </pc:sldChg>
      <pc:sldChg chg="addSp delSp modSp mod">
        <pc:chgData name="Tom Irvine" userId="262373fcfcd015cf" providerId="LiveId" clId="{3C89AC9C-B2C6-431B-938B-B7A22FB5427C}" dt="2026-02-23T12:45:33.564" v="169" actId="14100"/>
        <pc:sldMkLst>
          <pc:docMk/>
          <pc:sldMk cId="1441345321" sldId="579"/>
        </pc:sldMkLst>
        <pc:spChg chg="mod">
          <ac:chgData name="Tom Irvine" userId="262373fcfcd015cf" providerId="LiveId" clId="{3C89AC9C-B2C6-431B-938B-B7A22FB5427C}" dt="2026-02-23T12:44:47.683" v="160" actId="14100"/>
          <ac:spMkLst>
            <pc:docMk/>
            <pc:sldMk cId="1441345321" sldId="579"/>
            <ac:spMk id="5" creationId="{20D00773-4F3C-EDA1-AE6C-7992AA362526}"/>
          </ac:spMkLst>
        </pc:spChg>
        <pc:spChg chg="mod">
          <ac:chgData name="Tom Irvine" userId="262373fcfcd015cf" providerId="LiveId" clId="{3C89AC9C-B2C6-431B-938B-B7A22FB5427C}" dt="2026-02-23T12:45:33.564" v="169" actId="14100"/>
          <ac:spMkLst>
            <pc:docMk/>
            <pc:sldMk cId="1441345321" sldId="579"/>
            <ac:spMk id="6" creationId="{5648BA09-1081-8AAC-182A-14DF3DBD545C}"/>
          </ac:spMkLst>
        </pc:spChg>
        <pc:picChg chg="add mod">
          <ac:chgData name="Tom Irvine" userId="262373fcfcd015cf" providerId="LiveId" clId="{3C89AC9C-B2C6-431B-938B-B7A22FB5427C}" dt="2026-02-23T12:44:27.975" v="142" actId="1076"/>
          <ac:picMkLst>
            <pc:docMk/>
            <pc:sldMk cId="1441345321" sldId="579"/>
            <ac:picMk id="3" creationId="{379C2180-823F-FB38-6EE1-800B1B13B95E}"/>
          </ac:picMkLst>
        </pc:picChg>
      </pc:sldChg>
      <pc:sldChg chg="modSp mod">
        <pc:chgData name="Tom Irvine" userId="262373fcfcd015cf" providerId="LiveId" clId="{3C89AC9C-B2C6-431B-938B-B7A22FB5427C}" dt="2026-02-23T21:59:36.008" v="593" actId="20577"/>
        <pc:sldMkLst>
          <pc:docMk/>
          <pc:sldMk cId="379201560" sldId="589"/>
        </pc:sldMkLst>
        <pc:spChg chg="mod">
          <ac:chgData name="Tom Irvine" userId="262373fcfcd015cf" providerId="LiveId" clId="{3C89AC9C-B2C6-431B-938B-B7A22FB5427C}" dt="2026-02-23T21:59:36.008" v="593" actId="20577"/>
          <ac:spMkLst>
            <pc:docMk/>
            <pc:sldMk cId="379201560" sldId="589"/>
            <ac:spMk id="5" creationId="{5FFDC618-FAE1-22D4-DDC0-70F31CF415AA}"/>
          </ac:spMkLst>
        </pc:spChg>
        <pc:graphicFrameChg chg="mod modGraphic">
          <ac:chgData name="Tom Irvine" userId="262373fcfcd015cf" providerId="LiveId" clId="{3C89AC9C-B2C6-431B-938B-B7A22FB5427C}" dt="2026-02-23T21:58:37.176" v="532"/>
          <ac:graphicFrameMkLst>
            <pc:docMk/>
            <pc:sldMk cId="379201560" sldId="589"/>
            <ac:graphicFrameMk id="4" creationId="{90AF915E-9C45-5EA5-1BB9-8A64EF8883BF}"/>
          </ac:graphicFrameMkLst>
        </pc:graphicFrameChg>
      </pc:sldChg>
      <pc:sldChg chg="addSp delSp modSp add mod">
        <pc:chgData name="Tom Irvine" userId="262373fcfcd015cf" providerId="LiveId" clId="{3C89AC9C-B2C6-431B-938B-B7A22FB5427C}" dt="2026-02-23T12:54:21.132" v="382" actId="1076"/>
        <pc:sldMkLst>
          <pc:docMk/>
          <pc:sldMk cId="4264172090" sldId="594"/>
        </pc:sldMkLst>
        <pc:picChg chg="add mod">
          <ac:chgData name="Tom Irvine" userId="262373fcfcd015cf" providerId="LiveId" clId="{3C89AC9C-B2C6-431B-938B-B7A22FB5427C}" dt="2026-02-23T12:54:21.132" v="382" actId="1076"/>
          <ac:picMkLst>
            <pc:docMk/>
            <pc:sldMk cId="4264172090" sldId="594"/>
            <ac:picMk id="7" creationId="{BB02C65B-28AD-1250-84BF-0CBD0EBCE89B}"/>
          </ac:picMkLst>
        </pc:picChg>
      </pc:sldChg>
      <pc:sldChg chg="addSp delSp modSp add mod">
        <pc:chgData name="Tom Irvine" userId="262373fcfcd015cf" providerId="LiveId" clId="{3C89AC9C-B2C6-431B-938B-B7A22FB5427C}" dt="2026-02-23T17:45:30.773" v="387" actId="14100"/>
        <pc:sldMkLst>
          <pc:docMk/>
          <pc:sldMk cId="3191710334" sldId="595"/>
        </pc:sldMkLst>
        <pc:picChg chg="add mod">
          <ac:chgData name="Tom Irvine" userId="262373fcfcd015cf" providerId="LiveId" clId="{3C89AC9C-B2C6-431B-938B-B7A22FB5427C}" dt="2026-02-23T17:45:30.773" v="387" actId="14100"/>
          <ac:picMkLst>
            <pc:docMk/>
            <pc:sldMk cId="3191710334" sldId="595"/>
            <ac:picMk id="5" creationId="{8E97310C-2DEB-F8E0-CEB5-2FF7B7B772E2}"/>
          </ac:picMkLst>
        </pc:picChg>
      </pc:sldChg>
      <pc:sldChg chg="addSp delSp modSp add mod">
        <pc:chgData name="Tom Irvine" userId="262373fcfcd015cf" providerId="LiveId" clId="{3C89AC9C-B2C6-431B-938B-B7A22FB5427C}" dt="2026-02-23T17:48:16.361" v="394" actId="1076"/>
        <pc:sldMkLst>
          <pc:docMk/>
          <pc:sldMk cId="2764496211" sldId="596"/>
        </pc:sldMkLst>
        <pc:picChg chg="add mod">
          <ac:chgData name="Tom Irvine" userId="262373fcfcd015cf" providerId="LiveId" clId="{3C89AC9C-B2C6-431B-938B-B7A22FB5427C}" dt="2026-02-23T17:48:16.361" v="394" actId="1076"/>
          <ac:picMkLst>
            <pc:docMk/>
            <pc:sldMk cId="2764496211" sldId="596"/>
            <ac:picMk id="5" creationId="{57951C4E-FA6D-BFED-7085-D360DE89DB84}"/>
          </ac:picMkLst>
        </pc:picChg>
      </pc:sldChg>
      <pc:sldChg chg="addSp delSp modSp add mod">
        <pc:chgData name="Tom Irvine" userId="262373fcfcd015cf" providerId="LiveId" clId="{3C89AC9C-B2C6-431B-938B-B7A22FB5427C}" dt="2026-02-23T17:48:43.694" v="397" actId="1076"/>
        <pc:sldMkLst>
          <pc:docMk/>
          <pc:sldMk cId="1825085214" sldId="597"/>
        </pc:sldMkLst>
        <pc:picChg chg="add mod">
          <ac:chgData name="Tom Irvine" userId="262373fcfcd015cf" providerId="LiveId" clId="{3C89AC9C-B2C6-431B-938B-B7A22FB5427C}" dt="2026-02-23T17:48:43.694" v="397" actId="1076"/>
          <ac:picMkLst>
            <pc:docMk/>
            <pc:sldMk cId="1825085214" sldId="597"/>
            <ac:picMk id="5" creationId="{20DE1AE7-6B01-EC64-FBD3-D5EAA63D3F4A}"/>
          </ac:picMkLst>
        </pc:picChg>
      </pc:sldChg>
      <pc:sldChg chg="addSp delSp modSp add mod">
        <pc:chgData name="Tom Irvine" userId="262373fcfcd015cf" providerId="LiveId" clId="{3C89AC9C-B2C6-431B-938B-B7A22FB5427C}" dt="2026-02-23T17:49:06.635" v="400" actId="21"/>
        <pc:sldMkLst>
          <pc:docMk/>
          <pc:sldMk cId="2937282012" sldId="598"/>
        </pc:sldMkLst>
        <pc:picChg chg="add">
          <ac:chgData name="Tom Irvine" userId="262373fcfcd015cf" providerId="LiveId" clId="{3C89AC9C-B2C6-431B-938B-B7A22FB5427C}" dt="2026-02-23T17:48:54.911" v="398" actId="22"/>
          <ac:picMkLst>
            <pc:docMk/>
            <pc:sldMk cId="2937282012" sldId="598"/>
            <ac:picMk id="5" creationId="{58AA04F2-6491-D673-57D4-A9E857E383D6}"/>
          </ac:picMkLst>
        </pc:picChg>
      </pc:sldChg>
      <pc:sldChg chg="addSp delSp modSp add mod">
        <pc:chgData name="Tom Irvine" userId="262373fcfcd015cf" providerId="LiveId" clId="{3C89AC9C-B2C6-431B-938B-B7A22FB5427C}" dt="2026-02-23T17:51:21.732" v="407" actId="1076"/>
        <pc:sldMkLst>
          <pc:docMk/>
          <pc:sldMk cId="1358628184" sldId="599"/>
        </pc:sldMkLst>
        <pc:picChg chg="add mod">
          <ac:chgData name="Tom Irvine" userId="262373fcfcd015cf" providerId="LiveId" clId="{3C89AC9C-B2C6-431B-938B-B7A22FB5427C}" dt="2026-02-23T17:51:21.732" v="407" actId="1076"/>
          <ac:picMkLst>
            <pc:docMk/>
            <pc:sldMk cId="1358628184" sldId="599"/>
            <ac:picMk id="5" creationId="{2E092711-85DD-6D9A-6C22-F2756F4C4DF1}"/>
          </ac:picMkLst>
        </pc:picChg>
      </pc:sldChg>
      <pc:sldChg chg="addSp delSp modSp add mod">
        <pc:chgData name="Tom Irvine" userId="262373fcfcd015cf" providerId="LiveId" clId="{3C89AC9C-B2C6-431B-938B-B7A22FB5427C}" dt="2026-02-23T17:51:41.543" v="410" actId="1076"/>
        <pc:sldMkLst>
          <pc:docMk/>
          <pc:sldMk cId="1365071095" sldId="600"/>
        </pc:sldMkLst>
        <pc:spChg chg="add mod">
          <ac:chgData name="Tom Irvine" userId="262373fcfcd015cf" providerId="LiveId" clId="{3C89AC9C-B2C6-431B-938B-B7A22FB5427C}" dt="2026-02-23T17:51:41.543" v="410" actId="1076"/>
          <ac:spMkLst>
            <pc:docMk/>
            <pc:sldMk cId="1365071095" sldId="600"/>
            <ac:spMk id="5" creationId="{A85A35CA-ED0F-97BE-1935-391B21DAA7A1}"/>
          </ac:spMkLst>
        </pc:spChg>
      </pc:sldChg>
      <pc:sldChg chg="addSp delSp modSp add mod">
        <pc:chgData name="Tom Irvine" userId="262373fcfcd015cf" providerId="LiveId" clId="{3C89AC9C-B2C6-431B-938B-B7A22FB5427C}" dt="2026-02-23T19:21:58.128" v="428" actId="1076"/>
        <pc:sldMkLst>
          <pc:docMk/>
          <pc:sldMk cId="3121774568" sldId="601"/>
        </pc:sldMkLst>
        <pc:picChg chg="add mod">
          <ac:chgData name="Tom Irvine" userId="262373fcfcd015cf" providerId="LiveId" clId="{3C89AC9C-B2C6-431B-938B-B7A22FB5427C}" dt="2026-02-23T19:21:58.128" v="428" actId="1076"/>
          <ac:picMkLst>
            <pc:docMk/>
            <pc:sldMk cId="3121774568" sldId="601"/>
            <ac:picMk id="5" creationId="{5847C864-080D-2983-DF31-C77A4F7AE1E9}"/>
          </ac:picMkLst>
        </pc:picChg>
      </pc:sldChg>
      <pc:sldChg chg="add">
        <pc:chgData name="Tom Irvine" userId="262373fcfcd015cf" providerId="LiveId" clId="{3C89AC9C-B2C6-431B-938B-B7A22FB5427C}" dt="2026-02-23T12:50:04.737" v="354"/>
        <pc:sldMkLst>
          <pc:docMk/>
          <pc:sldMk cId="434991352" sldId="602"/>
        </pc:sldMkLst>
      </pc:sldChg>
      <pc:sldChg chg="add">
        <pc:chgData name="Tom Irvine" userId="262373fcfcd015cf" providerId="LiveId" clId="{3C89AC9C-B2C6-431B-938B-B7A22FB5427C}" dt="2026-02-23T12:50:04.916" v="355"/>
        <pc:sldMkLst>
          <pc:docMk/>
          <pc:sldMk cId="1546925860" sldId="603"/>
        </pc:sldMkLst>
      </pc:sldChg>
      <pc:sldChg chg="add">
        <pc:chgData name="Tom Irvine" userId="262373fcfcd015cf" providerId="LiveId" clId="{3C89AC9C-B2C6-431B-938B-B7A22FB5427C}" dt="2026-02-23T12:50:05.197" v="356"/>
        <pc:sldMkLst>
          <pc:docMk/>
          <pc:sldMk cId="112005418" sldId="604"/>
        </pc:sldMkLst>
      </pc:sldChg>
      <pc:sldChg chg="addSp delSp modSp add mod">
        <pc:chgData name="Tom Irvine" userId="262373fcfcd015cf" providerId="LiveId" clId="{3C89AC9C-B2C6-431B-938B-B7A22FB5427C}" dt="2026-02-23T17:52:12.226" v="419"/>
        <pc:sldMkLst>
          <pc:docMk/>
          <pc:sldMk cId="2443297792" sldId="605"/>
        </pc:sldMkLst>
      </pc:sldChg>
      <pc:sldChg chg="add">
        <pc:chgData name="Tom Irvine" userId="262373fcfcd015cf" providerId="LiveId" clId="{3C89AC9C-B2C6-431B-938B-B7A22FB5427C}" dt="2026-02-23T17:51:47.726" v="412"/>
        <pc:sldMkLst>
          <pc:docMk/>
          <pc:sldMk cId="2887319308" sldId="606"/>
        </pc:sldMkLst>
      </pc:sldChg>
      <pc:sldChg chg="add">
        <pc:chgData name="Tom Irvine" userId="262373fcfcd015cf" providerId="LiveId" clId="{3C89AC9C-B2C6-431B-938B-B7A22FB5427C}" dt="2026-02-23T17:51:47.952" v="413"/>
        <pc:sldMkLst>
          <pc:docMk/>
          <pc:sldMk cId="4274225142" sldId="607"/>
        </pc:sldMkLst>
      </pc:sldChg>
      <pc:sldChg chg="add">
        <pc:chgData name="Tom Irvine" userId="262373fcfcd015cf" providerId="LiveId" clId="{3C89AC9C-B2C6-431B-938B-B7A22FB5427C}" dt="2026-02-23T17:51:48.210" v="414"/>
        <pc:sldMkLst>
          <pc:docMk/>
          <pc:sldMk cId="2521330326" sldId="608"/>
        </pc:sldMkLst>
      </pc:sldChg>
      <pc:sldChg chg="add">
        <pc:chgData name="Tom Irvine" userId="262373fcfcd015cf" providerId="LiveId" clId="{3C89AC9C-B2C6-431B-938B-B7A22FB5427C}" dt="2026-02-23T17:51:48.343" v="415"/>
        <pc:sldMkLst>
          <pc:docMk/>
          <pc:sldMk cId="2938876466" sldId="609"/>
        </pc:sldMkLst>
      </pc:sldChg>
      <pc:sldChg chg="addSp modSp add mod">
        <pc:chgData name="Tom Irvine" userId="262373fcfcd015cf" providerId="LiveId" clId="{3C89AC9C-B2C6-431B-938B-B7A22FB5427C}" dt="2026-02-23T19:25:22.314" v="432" actId="1076"/>
        <pc:sldMkLst>
          <pc:docMk/>
          <pc:sldMk cId="4068360876" sldId="610"/>
        </pc:sldMkLst>
        <pc:picChg chg="add mod">
          <ac:chgData name="Tom Irvine" userId="262373fcfcd015cf" providerId="LiveId" clId="{3C89AC9C-B2C6-431B-938B-B7A22FB5427C}" dt="2026-02-23T19:25:22.314" v="432" actId="1076"/>
          <ac:picMkLst>
            <pc:docMk/>
            <pc:sldMk cId="4068360876" sldId="610"/>
            <ac:picMk id="4" creationId="{188B41E8-E25B-8733-9597-B81F361F52D1}"/>
          </ac:picMkLst>
        </pc:picChg>
      </pc:sldChg>
      <pc:sldChg chg="addSp modSp add mod ord">
        <pc:chgData name="Tom Irvine" userId="262373fcfcd015cf" providerId="LiveId" clId="{3C89AC9C-B2C6-431B-938B-B7A22FB5427C}" dt="2026-02-23T19:49:53.101" v="442" actId="1076"/>
        <pc:sldMkLst>
          <pc:docMk/>
          <pc:sldMk cId="747853690" sldId="611"/>
        </pc:sldMkLst>
        <pc:picChg chg="add mod">
          <ac:chgData name="Tom Irvine" userId="262373fcfcd015cf" providerId="LiveId" clId="{3C89AC9C-B2C6-431B-938B-B7A22FB5427C}" dt="2026-02-23T19:49:53.101" v="442" actId="1076"/>
          <ac:picMkLst>
            <pc:docMk/>
            <pc:sldMk cId="747853690" sldId="611"/>
            <ac:picMk id="4" creationId="{FEB889D0-D5AE-DBB2-82FF-084C8985BA05}"/>
          </ac:picMkLst>
        </pc:picChg>
      </pc:sldChg>
      <pc:sldChg chg="addSp modSp add mod">
        <pc:chgData name="Tom Irvine" userId="262373fcfcd015cf" providerId="LiveId" clId="{3C89AC9C-B2C6-431B-938B-B7A22FB5427C}" dt="2026-02-23T19:22:28.452" v="430" actId="255"/>
        <pc:sldMkLst>
          <pc:docMk/>
          <pc:sldMk cId="1231978864" sldId="612"/>
        </pc:sldMkLst>
        <pc:spChg chg="add mod">
          <ac:chgData name="Tom Irvine" userId="262373fcfcd015cf" providerId="LiveId" clId="{3C89AC9C-B2C6-431B-938B-B7A22FB5427C}" dt="2026-02-23T19:22:28.452" v="430" actId="255"/>
          <ac:spMkLst>
            <pc:docMk/>
            <pc:sldMk cId="1231978864" sldId="612"/>
            <ac:spMk id="4" creationId="{E0CD265B-1194-C65D-76E3-EFA0FB61B40F}"/>
          </ac:spMkLst>
        </pc:spChg>
      </pc:sldChg>
      <pc:sldChg chg="addSp add mod">
        <pc:chgData name="Tom Irvine" userId="262373fcfcd015cf" providerId="LiveId" clId="{3C89AC9C-B2C6-431B-938B-B7A22FB5427C}" dt="2026-02-23T19:49:22.730" v="439" actId="22"/>
        <pc:sldMkLst>
          <pc:docMk/>
          <pc:sldMk cId="6459540" sldId="613"/>
        </pc:sldMkLst>
        <pc:picChg chg="add">
          <ac:chgData name="Tom Irvine" userId="262373fcfcd015cf" providerId="LiveId" clId="{3C89AC9C-B2C6-431B-938B-B7A22FB5427C}" dt="2026-02-23T19:49:22.730" v="439" actId="22"/>
          <ac:picMkLst>
            <pc:docMk/>
            <pc:sldMk cId="6459540" sldId="613"/>
            <ac:picMk id="4" creationId="{A1E71602-0F5A-16DD-5FA2-F7FC5E7288EB}"/>
          </ac:picMkLst>
        </pc:picChg>
      </pc:sldChg>
      <pc:sldChg chg="addSp modSp add mod">
        <pc:chgData name="Tom Irvine" userId="262373fcfcd015cf" providerId="LiveId" clId="{3C89AC9C-B2C6-431B-938B-B7A22FB5427C}" dt="2026-02-23T19:50:19.021" v="446" actId="255"/>
        <pc:sldMkLst>
          <pc:docMk/>
          <pc:sldMk cId="1191519007" sldId="614"/>
        </pc:sldMkLst>
        <pc:spChg chg="add mod">
          <ac:chgData name="Tom Irvine" userId="262373fcfcd015cf" providerId="LiveId" clId="{3C89AC9C-B2C6-431B-938B-B7A22FB5427C}" dt="2026-02-23T19:50:19.021" v="446" actId="255"/>
          <ac:spMkLst>
            <pc:docMk/>
            <pc:sldMk cId="1191519007" sldId="614"/>
            <ac:spMk id="4" creationId="{0E32DB4A-4B14-61F9-AF35-207A65143E87}"/>
          </ac:spMkLst>
        </pc:spChg>
      </pc:sldChg>
      <pc:sldChg chg="addSp add mod">
        <pc:chgData name="Tom Irvine" userId="262373fcfcd015cf" providerId="LiveId" clId="{3C89AC9C-B2C6-431B-938B-B7A22FB5427C}" dt="2026-02-23T19:36:37.070" v="433" actId="22"/>
        <pc:sldMkLst>
          <pc:docMk/>
          <pc:sldMk cId="1053754908" sldId="615"/>
        </pc:sldMkLst>
        <pc:picChg chg="add">
          <ac:chgData name="Tom Irvine" userId="262373fcfcd015cf" providerId="LiveId" clId="{3C89AC9C-B2C6-431B-938B-B7A22FB5427C}" dt="2026-02-23T19:36:37.070" v="433" actId="22"/>
          <ac:picMkLst>
            <pc:docMk/>
            <pc:sldMk cId="1053754908" sldId="615"/>
            <ac:picMk id="4" creationId="{3AC12C54-C810-F588-A2D4-1112808E130F}"/>
          </ac:picMkLst>
        </pc:picChg>
      </pc:sldChg>
      <pc:sldChg chg="addSp add mod">
        <pc:chgData name="Tom Irvine" userId="262373fcfcd015cf" providerId="LiveId" clId="{3C89AC9C-B2C6-431B-938B-B7A22FB5427C}" dt="2026-02-23T19:49:13.495" v="438" actId="22"/>
        <pc:sldMkLst>
          <pc:docMk/>
          <pc:sldMk cId="991994931" sldId="616"/>
        </pc:sldMkLst>
        <pc:picChg chg="add">
          <ac:chgData name="Tom Irvine" userId="262373fcfcd015cf" providerId="LiveId" clId="{3C89AC9C-B2C6-431B-938B-B7A22FB5427C}" dt="2026-02-23T19:49:13.495" v="438" actId="22"/>
          <ac:picMkLst>
            <pc:docMk/>
            <pc:sldMk cId="991994931" sldId="616"/>
            <ac:picMk id="4" creationId="{536888D6-0A33-E346-E53E-5D3CE27C9324}"/>
          </ac:picMkLst>
        </pc:picChg>
      </pc:sldChg>
      <pc:sldChg chg="addSp add mod">
        <pc:chgData name="Tom Irvine" userId="262373fcfcd015cf" providerId="LiveId" clId="{3C89AC9C-B2C6-431B-938B-B7A22FB5427C}" dt="2026-02-23T19:50:36.446" v="447" actId="22"/>
        <pc:sldMkLst>
          <pc:docMk/>
          <pc:sldMk cId="252896973" sldId="617"/>
        </pc:sldMkLst>
        <pc:picChg chg="add">
          <ac:chgData name="Tom Irvine" userId="262373fcfcd015cf" providerId="LiveId" clId="{3C89AC9C-B2C6-431B-938B-B7A22FB5427C}" dt="2026-02-23T19:50:36.446" v="447" actId="22"/>
          <ac:picMkLst>
            <pc:docMk/>
            <pc:sldMk cId="252896973" sldId="617"/>
            <ac:picMk id="4" creationId="{4617B2E8-E83C-7D7D-A391-C9D0692AFEBA}"/>
          </ac:picMkLst>
        </pc:picChg>
      </pc:sldChg>
      <pc:sldChg chg="addSp delSp modSp add mod">
        <pc:chgData name="Tom Irvine" userId="262373fcfcd015cf" providerId="LiveId" clId="{3C89AC9C-B2C6-431B-938B-B7A22FB5427C}" dt="2026-02-23T21:55:41.001" v="517" actId="1076"/>
        <pc:sldMkLst>
          <pc:docMk/>
          <pc:sldMk cId="3384225859" sldId="618"/>
        </pc:sldMkLst>
        <pc:picChg chg="add mod">
          <ac:chgData name="Tom Irvine" userId="262373fcfcd015cf" providerId="LiveId" clId="{3C89AC9C-B2C6-431B-938B-B7A22FB5427C}" dt="2026-02-23T21:55:41.001" v="517" actId="1076"/>
          <ac:picMkLst>
            <pc:docMk/>
            <pc:sldMk cId="3384225859" sldId="618"/>
            <ac:picMk id="3" creationId="{24F52378-8AB5-012C-7EC1-3B7AFDB4697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496904-FC42-43DB-9C11-54F786655AD2}" type="datetimeFigureOut">
              <a:rPr lang="en-US" smtClean="0"/>
              <a:pPr/>
              <a:t>2/26/2026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CE60C6-2A61-4562-BD48-2D6AD5E3D1D4}" type="slidenum">
              <a:rPr lang="en-US" smtClean="0"/>
              <a:pPr/>
              <a:t>‹#›</a:t>
            </a:fld>
            <a:endParaRPr lang="en-US"/>
          </a:p>
        </p:txBody>
      </p:sp>
    </p:spTree>
    <p:extLst>
      <p:ext uri="{BB962C8B-B14F-4D97-AF65-F5344CB8AC3E}">
        <p14:creationId xmlns:p14="http://schemas.microsoft.com/office/powerpoint/2010/main" val="1080050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9F452-09FB-555D-662A-50525AA9D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38179-C31B-6A3F-AEF4-B1F38AEE2B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297E13-40DB-9C3B-FC7F-ED8A0BC02E85}"/>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289EAC17-3BE5-4930-06C7-4BD61E95CDF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CE60C6-2A61-4562-BD48-2D6AD5E3D1D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5186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39841-738E-F37B-C9BC-F752EDCE88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E8CBC8-981F-F2B6-8A7F-C1826442E8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D9989D-C2AC-9F85-1F0B-844AC239D5AB}"/>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2C403C2A-F4F8-27EC-DCA8-D06CDF781D62}"/>
              </a:ext>
            </a:extLst>
          </p:cNvPr>
          <p:cNvSpPr>
            <a:spLocks noGrp="1"/>
          </p:cNvSpPr>
          <p:nvPr>
            <p:ph type="sldNum" sz="quarter" idx="10"/>
          </p:nvPr>
        </p:nvSpPr>
        <p:spPr/>
        <p:txBody>
          <a:bodyPr/>
          <a:lstStyle/>
          <a:p>
            <a:fld id="{5CCE60C6-2A61-4562-BD48-2D6AD5E3D1D4}" type="slidenum">
              <a:rPr lang="en-US" smtClean="0"/>
              <a:pPr/>
              <a:t>17</a:t>
            </a:fld>
            <a:endParaRPr lang="en-US"/>
          </a:p>
        </p:txBody>
      </p:sp>
    </p:spTree>
    <p:extLst>
      <p:ext uri="{BB962C8B-B14F-4D97-AF65-F5344CB8AC3E}">
        <p14:creationId xmlns:p14="http://schemas.microsoft.com/office/powerpoint/2010/main" val="1655398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24CDF-E5CB-BEF1-B3D8-910DFF466C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CAE96A-4224-6145-BB6D-0EB227630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9230FB-E108-FE44-5311-F6E44602A8B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E3383FF-61FB-532A-89B3-A11424160D78}"/>
              </a:ext>
            </a:extLst>
          </p:cNvPr>
          <p:cNvSpPr>
            <a:spLocks noGrp="1"/>
          </p:cNvSpPr>
          <p:nvPr>
            <p:ph type="sldNum" sz="quarter" idx="5"/>
          </p:nvPr>
        </p:nvSpPr>
        <p:spPr/>
        <p:txBody>
          <a:bodyPr/>
          <a:lstStyle/>
          <a:p>
            <a:fld id="{5CCE60C6-2A61-4562-BD48-2D6AD5E3D1D4}" type="slidenum">
              <a:rPr lang="en-US" smtClean="0"/>
              <a:pPr/>
              <a:t>18</a:t>
            </a:fld>
            <a:endParaRPr lang="en-US"/>
          </a:p>
        </p:txBody>
      </p:sp>
    </p:spTree>
    <p:extLst>
      <p:ext uri="{BB962C8B-B14F-4D97-AF65-F5344CB8AC3E}">
        <p14:creationId xmlns:p14="http://schemas.microsoft.com/office/powerpoint/2010/main" val="3234629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70AE7-6FBF-5B19-12AE-6F84AA128C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745DBA-E4EA-D5B8-2F05-4B250511B2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01D878-A141-92C5-0BAD-A1CBE208A6C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5F81143-EFA2-611B-8228-9B1B3FCC49F9}"/>
              </a:ext>
            </a:extLst>
          </p:cNvPr>
          <p:cNvSpPr>
            <a:spLocks noGrp="1"/>
          </p:cNvSpPr>
          <p:nvPr>
            <p:ph type="sldNum" sz="quarter" idx="5"/>
          </p:nvPr>
        </p:nvSpPr>
        <p:spPr/>
        <p:txBody>
          <a:bodyPr/>
          <a:lstStyle/>
          <a:p>
            <a:fld id="{5CCE60C6-2A61-4562-BD48-2D6AD5E3D1D4}" type="slidenum">
              <a:rPr lang="en-US" smtClean="0"/>
              <a:pPr/>
              <a:t>19</a:t>
            </a:fld>
            <a:endParaRPr lang="en-US"/>
          </a:p>
        </p:txBody>
      </p:sp>
    </p:spTree>
    <p:extLst>
      <p:ext uri="{BB962C8B-B14F-4D97-AF65-F5344CB8AC3E}">
        <p14:creationId xmlns:p14="http://schemas.microsoft.com/office/powerpoint/2010/main" val="4220939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094D5-4DAA-D25A-B423-235B57D962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D472D6-9958-FF2A-FC4A-4D25D7DA24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03E025-48EF-9187-5236-A0C6ECBEBAB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76FF63D-E528-309F-75D4-76717BA162DC}"/>
              </a:ext>
            </a:extLst>
          </p:cNvPr>
          <p:cNvSpPr>
            <a:spLocks noGrp="1"/>
          </p:cNvSpPr>
          <p:nvPr>
            <p:ph type="sldNum" sz="quarter" idx="5"/>
          </p:nvPr>
        </p:nvSpPr>
        <p:spPr/>
        <p:txBody>
          <a:bodyPr/>
          <a:lstStyle/>
          <a:p>
            <a:fld id="{5CCE60C6-2A61-4562-BD48-2D6AD5E3D1D4}" type="slidenum">
              <a:rPr lang="en-US" smtClean="0"/>
              <a:pPr/>
              <a:t>20</a:t>
            </a:fld>
            <a:endParaRPr lang="en-US"/>
          </a:p>
        </p:txBody>
      </p:sp>
    </p:spTree>
    <p:extLst>
      <p:ext uri="{BB962C8B-B14F-4D97-AF65-F5344CB8AC3E}">
        <p14:creationId xmlns:p14="http://schemas.microsoft.com/office/powerpoint/2010/main" val="3264130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3EA6F24-0A1B-4A42-9D2C-8700FCE29F10}"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38368-987F-C9B5-FC7A-4F8BF41CCC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2C81D0-2BF0-F2D7-05A7-33A835B255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DB2F68-B29E-9B45-458E-2D954B241FF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747B9FC-90C9-70AF-3B02-B261F69ADFD8}"/>
              </a:ext>
            </a:extLst>
          </p:cNvPr>
          <p:cNvSpPr>
            <a:spLocks noGrp="1"/>
          </p:cNvSpPr>
          <p:nvPr>
            <p:ph type="sldNum" sz="quarter" idx="5"/>
          </p:nvPr>
        </p:nvSpPr>
        <p:spPr/>
        <p:txBody>
          <a:bodyPr/>
          <a:lstStyle/>
          <a:p>
            <a:fld id="{5CCE60C6-2A61-4562-BD48-2D6AD5E3D1D4}" type="slidenum">
              <a:rPr lang="en-US" smtClean="0"/>
              <a:pPr/>
              <a:t>21</a:t>
            </a:fld>
            <a:endParaRPr lang="en-US"/>
          </a:p>
        </p:txBody>
      </p:sp>
    </p:spTree>
    <p:extLst>
      <p:ext uri="{BB962C8B-B14F-4D97-AF65-F5344CB8AC3E}">
        <p14:creationId xmlns:p14="http://schemas.microsoft.com/office/powerpoint/2010/main" val="31284808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3FEEF-04FD-6ED1-7393-B8AD78F23D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D9497-4F39-3E87-C1F2-D753D1AEF3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265631-F8AC-1B14-D2AE-57AA8BA4BEC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728D5D0-6960-0AF9-FE0B-B5CA4A8288AE}"/>
              </a:ext>
            </a:extLst>
          </p:cNvPr>
          <p:cNvSpPr>
            <a:spLocks noGrp="1"/>
          </p:cNvSpPr>
          <p:nvPr>
            <p:ph type="sldNum" sz="quarter" idx="5"/>
          </p:nvPr>
        </p:nvSpPr>
        <p:spPr/>
        <p:txBody>
          <a:bodyPr/>
          <a:lstStyle/>
          <a:p>
            <a:fld id="{5CCE60C6-2A61-4562-BD48-2D6AD5E3D1D4}" type="slidenum">
              <a:rPr lang="en-US" smtClean="0"/>
              <a:pPr/>
              <a:t>22</a:t>
            </a:fld>
            <a:endParaRPr lang="en-US"/>
          </a:p>
        </p:txBody>
      </p:sp>
    </p:spTree>
    <p:extLst>
      <p:ext uri="{BB962C8B-B14F-4D97-AF65-F5344CB8AC3E}">
        <p14:creationId xmlns:p14="http://schemas.microsoft.com/office/powerpoint/2010/main" val="33300641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CFC6D-3691-C934-C978-53C3A21487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16D35F-2328-0C2C-33B0-0182099B8F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E352A4-0CE0-12E2-3EAA-0013378FA35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7A79387-9649-BD49-A5AE-E3D500479F8A}"/>
              </a:ext>
            </a:extLst>
          </p:cNvPr>
          <p:cNvSpPr>
            <a:spLocks noGrp="1"/>
          </p:cNvSpPr>
          <p:nvPr>
            <p:ph type="sldNum" sz="quarter" idx="5"/>
          </p:nvPr>
        </p:nvSpPr>
        <p:spPr/>
        <p:txBody>
          <a:bodyPr/>
          <a:lstStyle/>
          <a:p>
            <a:fld id="{5CCE60C6-2A61-4562-BD48-2D6AD5E3D1D4}" type="slidenum">
              <a:rPr lang="en-US" smtClean="0"/>
              <a:pPr/>
              <a:t>23</a:t>
            </a:fld>
            <a:endParaRPr lang="en-US"/>
          </a:p>
        </p:txBody>
      </p:sp>
    </p:spTree>
    <p:extLst>
      <p:ext uri="{BB962C8B-B14F-4D97-AF65-F5344CB8AC3E}">
        <p14:creationId xmlns:p14="http://schemas.microsoft.com/office/powerpoint/2010/main" val="14916511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0B249-F0E0-C51E-1186-5955BDF7F9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F25067-B94F-9DE2-F26A-9A48FF769B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D74D5F-3C64-8BD2-96F3-ECDFCF1D172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6CA2BF3-26E0-6FA0-BE2D-3FE20E1EBE19}"/>
              </a:ext>
            </a:extLst>
          </p:cNvPr>
          <p:cNvSpPr>
            <a:spLocks noGrp="1"/>
          </p:cNvSpPr>
          <p:nvPr>
            <p:ph type="sldNum" sz="quarter" idx="5"/>
          </p:nvPr>
        </p:nvSpPr>
        <p:spPr/>
        <p:txBody>
          <a:bodyPr/>
          <a:lstStyle/>
          <a:p>
            <a:fld id="{5CCE60C6-2A61-4562-BD48-2D6AD5E3D1D4}" type="slidenum">
              <a:rPr lang="en-US" smtClean="0"/>
              <a:pPr/>
              <a:t>24</a:t>
            </a:fld>
            <a:endParaRPr lang="en-US"/>
          </a:p>
        </p:txBody>
      </p:sp>
    </p:spTree>
    <p:extLst>
      <p:ext uri="{BB962C8B-B14F-4D97-AF65-F5344CB8AC3E}">
        <p14:creationId xmlns:p14="http://schemas.microsoft.com/office/powerpoint/2010/main" val="2758111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0B545-0C5C-224A-347E-A43A9A40B3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B5127B-CDB9-DC91-097F-CF72C48EF9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F9447B-11FC-4FFE-5102-27EEAB26129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A44B747-FADC-1B54-AF94-D7E2004FCA13}"/>
              </a:ext>
            </a:extLst>
          </p:cNvPr>
          <p:cNvSpPr>
            <a:spLocks noGrp="1"/>
          </p:cNvSpPr>
          <p:nvPr>
            <p:ph type="sldNum" sz="quarter" idx="5"/>
          </p:nvPr>
        </p:nvSpPr>
        <p:spPr/>
        <p:txBody>
          <a:bodyPr/>
          <a:lstStyle/>
          <a:p>
            <a:fld id="{5CCE60C6-2A61-4562-BD48-2D6AD5E3D1D4}" type="slidenum">
              <a:rPr lang="en-US" smtClean="0"/>
              <a:pPr/>
              <a:t>25</a:t>
            </a:fld>
            <a:endParaRPr lang="en-US"/>
          </a:p>
        </p:txBody>
      </p:sp>
    </p:spTree>
    <p:extLst>
      <p:ext uri="{BB962C8B-B14F-4D97-AF65-F5344CB8AC3E}">
        <p14:creationId xmlns:p14="http://schemas.microsoft.com/office/powerpoint/2010/main" val="400563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8FD2C-5C5F-FA29-2F75-1471DD8E70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1B55F9-86D7-F070-32E5-AEE8C7B8E8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A7ADDD-D16B-9460-AF93-2B307D96F39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45F9B2F-AD27-E8AF-49F1-D9E669A0DBE1}"/>
              </a:ext>
            </a:extLst>
          </p:cNvPr>
          <p:cNvSpPr>
            <a:spLocks noGrp="1"/>
          </p:cNvSpPr>
          <p:nvPr>
            <p:ph type="sldNum" sz="quarter" idx="5"/>
          </p:nvPr>
        </p:nvSpPr>
        <p:spPr/>
        <p:txBody>
          <a:bodyPr/>
          <a:lstStyle/>
          <a:p>
            <a:fld id="{5CCE60C6-2A61-4562-BD48-2D6AD5E3D1D4}" type="slidenum">
              <a:rPr lang="en-US" smtClean="0"/>
              <a:pPr/>
              <a:t>26</a:t>
            </a:fld>
            <a:endParaRPr lang="en-US"/>
          </a:p>
        </p:txBody>
      </p:sp>
    </p:spTree>
    <p:extLst>
      <p:ext uri="{BB962C8B-B14F-4D97-AF65-F5344CB8AC3E}">
        <p14:creationId xmlns:p14="http://schemas.microsoft.com/office/powerpoint/2010/main" val="32616011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5BA22-A371-3EA6-F458-955378CC97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77DC0E-C3EB-658A-52D3-FAA19ED8F6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DCAB72-62FB-E116-8079-41DD024356F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81AA9FC-4A82-6421-D04A-DF4F34A8F1DD}"/>
              </a:ext>
            </a:extLst>
          </p:cNvPr>
          <p:cNvSpPr>
            <a:spLocks noGrp="1"/>
          </p:cNvSpPr>
          <p:nvPr>
            <p:ph type="sldNum" sz="quarter" idx="5"/>
          </p:nvPr>
        </p:nvSpPr>
        <p:spPr/>
        <p:txBody>
          <a:bodyPr/>
          <a:lstStyle/>
          <a:p>
            <a:fld id="{5CCE60C6-2A61-4562-BD48-2D6AD5E3D1D4}" type="slidenum">
              <a:rPr lang="en-US" smtClean="0"/>
              <a:pPr/>
              <a:t>27</a:t>
            </a:fld>
            <a:endParaRPr lang="en-US"/>
          </a:p>
        </p:txBody>
      </p:sp>
    </p:spTree>
    <p:extLst>
      <p:ext uri="{BB962C8B-B14F-4D97-AF65-F5344CB8AC3E}">
        <p14:creationId xmlns:p14="http://schemas.microsoft.com/office/powerpoint/2010/main" val="17480363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190B1-3307-4B6A-BDCB-3C184EA88F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D2921B-5907-D14C-0D37-95C058C39D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48DB3C-2648-EDB0-9D70-8B2A0E5A26E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C0DC1C6-10B2-351C-E21A-C2C184D75B8A}"/>
              </a:ext>
            </a:extLst>
          </p:cNvPr>
          <p:cNvSpPr>
            <a:spLocks noGrp="1"/>
          </p:cNvSpPr>
          <p:nvPr>
            <p:ph type="sldNum" sz="quarter" idx="5"/>
          </p:nvPr>
        </p:nvSpPr>
        <p:spPr/>
        <p:txBody>
          <a:bodyPr/>
          <a:lstStyle/>
          <a:p>
            <a:fld id="{5CCE60C6-2A61-4562-BD48-2D6AD5E3D1D4}" type="slidenum">
              <a:rPr lang="en-US" smtClean="0"/>
              <a:pPr/>
              <a:t>28</a:t>
            </a:fld>
            <a:endParaRPr lang="en-US"/>
          </a:p>
        </p:txBody>
      </p:sp>
    </p:spTree>
    <p:extLst>
      <p:ext uri="{BB962C8B-B14F-4D97-AF65-F5344CB8AC3E}">
        <p14:creationId xmlns:p14="http://schemas.microsoft.com/office/powerpoint/2010/main" val="1323991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8B0D2-9836-C80B-FA36-C8C4A16374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BED284-6A5F-251F-BB43-262C4C436B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9863AC-0B39-67D9-4089-D43F941ED1D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7C1F288-CA3F-500A-DBD6-9476F3244155}"/>
              </a:ext>
            </a:extLst>
          </p:cNvPr>
          <p:cNvSpPr>
            <a:spLocks noGrp="1"/>
          </p:cNvSpPr>
          <p:nvPr>
            <p:ph type="sldNum" sz="quarter" idx="5"/>
          </p:nvPr>
        </p:nvSpPr>
        <p:spPr/>
        <p:txBody>
          <a:bodyPr/>
          <a:lstStyle/>
          <a:p>
            <a:fld id="{5CCE60C6-2A61-4562-BD48-2D6AD5E3D1D4}" type="slidenum">
              <a:rPr lang="en-US" smtClean="0"/>
              <a:pPr/>
              <a:t>29</a:t>
            </a:fld>
            <a:endParaRPr lang="en-US"/>
          </a:p>
        </p:txBody>
      </p:sp>
    </p:spTree>
    <p:extLst>
      <p:ext uri="{BB962C8B-B14F-4D97-AF65-F5344CB8AC3E}">
        <p14:creationId xmlns:p14="http://schemas.microsoft.com/office/powerpoint/2010/main" val="7939582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477DE-F236-488B-796E-93A8196572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CA1440-E809-B913-11C8-F89485EB74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A23179-A3DB-534D-AB4C-5D3A04BE4A0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3557EA4-24A6-2748-AFDF-1F3701B6CB6D}"/>
              </a:ext>
            </a:extLst>
          </p:cNvPr>
          <p:cNvSpPr>
            <a:spLocks noGrp="1"/>
          </p:cNvSpPr>
          <p:nvPr>
            <p:ph type="sldNum" sz="quarter" idx="5"/>
          </p:nvPr>
        </p:nvSpPr>
        <p:spPr/>
        <p:txBody>
          <a:bodyPr/>
          <a:lstStyle/>
          <a:p>
            <a:fld id="{5CCE60C6-2A61-4562-BD48-2D6AD5E3D1D4}" type="slidenum">
              <a:rPr lang="en-US" smtClean="0"/>
              <a:pPr/>
              <a:t>30</a:t>
            </a:fld>
            <a:endParaRPr lang="en-US"/>
          </a:p>
        </p:txBody>
      </p:sp>
    </p:spTree>
    <p:extLst>
      <p:ext uri="{BB962C8B-B14F-4D97-AF65-F5344CB8AC3E}">
        <p14:creationId xmlns:p14="http://schemas.microsoft.com/office/powerpoint/2010/main" val="3044839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3EA6F24-0A1B-4A42-9D2C-8700FCE29F10}"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55B83-083D-B1C9-3E13-6959FC7C99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7E8E7A-F7E1-6484-3CD4-6CB2983E48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6D1115-ED50-532A-937A-D8A0CD9CF5E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3118D5D-F105-755D-E82E-0DB59743BAF7}"/>
              </a:ext>
            </a:extLst>
          </p:cNvPr>
          <p:cNvSpPr>
            <a:spLocks noGrp="1"/>
          </p:cNvSpPr>
          <p:nvPr>
            <p:ph type="sldNum" sz="quarter" idx="5"/>
          </p:nvPr>
        </p:nvSpPr>
        <p:spPr/>
        <p:txBody>
          <a:bodyPr/>
          <a:lstStyle/>
          <a:p>
            <a:fld id="{5CCE60C6-2A61-4562-BD48-2D6AD5E3D1D4}" type="slidenum">
              <a:rPr lang="en-US" smtClean="0"/>
              <a:pPr/>
              <a:t>31</a:t>
            </a:fld>
            <a:endParaRPr lang="en-US"/>
          </a:p>
        </p:txBody>
      </p:sp>
    </p:spTree>
    <p:extLst>
      <p:ext uri="{BB962C8B-B14F-4D97-AF65-F5344CB8AC3E}">
        <p14:creationId xmlns:p14="http://schemas.microsoft.com/office/powerpoint/2010/main" val="21057836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23F80-0BD5-7969-0802-D0EF3A2C97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FFEA20-9DBF-6B9D-E4D0-A949C96C80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F14A9C-F466-06F0-7FCB-C9CA6B21710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64C165A-887C-D22F-187C-0DC1B074E346}"/>
              </a:ext>
            </a:extLst>
          </p:cNvPr>
          <p:cNvSpPr>
            <a:spLocks noGrp="1"/>
          </p:cNvSpPr>
          <p:nvPr>
            <p:ph type="sldNum" sz="quarter" idx="5"/>
          </p:nvPr>
        </p:nvSpPr>
        <p:spPr/>
        <p:txBody>
          <a:bodyPr/>
          <a:lstStyle/>
          <a:p>
            <a:fld id="{5CCE60C6-2A61-4562-BD48-2D6AD5E3D1D4}" type="slidenum">
              <a:rPr lang="en-US" smtClean="0"/>
              <a:pPr/>
              <a:t>32</a:t>
            </a:fld>
            <a:endParaRPr lang="en-US"/>
          </a:p>
        </p:txBody>
      </p:sp>
    </p:spTree>
    <p:extLst>
      <p:ext uri="{BB962C8B-B14F-4D97-AF65-F5344CB8AC3E}">
        <p14:creationId xmlns:p14="http://schemas.microsoft.com/office/powerpoint/2010/main" val="14629204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44934-157D-5981-C2D6-6E935836B6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815F18-588E-ECC8-5D08-385C99DBC7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C04343-C595-7556-458E-791A5E20B83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5D2592B-C329-042D-60D8-574A08401F38}"/>
              </a:ext>
            </a:extLst>
          </p:cNvPr>
          <p:cNvSpPr>
            <a:spLocks noGrp="1"/>
          </p:cNvSpPr>
          <p:nvPr>
            <p:ph type="sldNum" sz="quarter" idx="5"/>
          </p:nvPr>
        </p:nvSpPr>
        <p:spPr/>
        <p:txBody>
          <a:bodyPr/>
          <a:lstStyle/>
          <a:p>
            <a:fld id="{5CCE60C6-2A61-4562-BD48-2D6AD5E3D1D4}" type="slidenum">
              <a:rPr lang="en-US" smtClean="0"/>
              <a:pPr/>
              <a:t>33</a:t>
            </a:fld>
            <a:endParaRPr lang="en-US"/>
          </a:p>
        </p:txBody>
      </p:sp>
    </p:spTree>
    <p:extLst>
      <p:ext uri="{BB962C8B-B14F-4D97-AF65-F5344CB8AC3E}">
        <p14:creationId xmlns:p14="http://schemas.microsoft.com/office/powerpoint/2010/main" val="20849094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16ACA-9FDE-0388-69B8-B030732250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FC639A-5C93-0155-D43F-333E76753A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6A3A72-CC8D-DAB4-3F85-9AAEE7B6C2B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AFEA2EE-F7E0-539D-3004-385622730D47}"/>
              </a:ext>
            </a:extLst>
          </p:cNvPr>
          <p:cNvSpPr>
            <a:spLocks noGrp="1"/>
          </p:cNvSpPr>
          <p:nvPr>
            <p:ph type="sldNum" sz="quarter" idx="5"/>
          </p:nvPr>
        </p:nvSpPr>
        <p:spPr/>
        <p:txBody>
          <a:bodyPr/>
          <a:lstStyle/>
          <a:p>
            <a:fld id="{5CCE60C6-2A61-4562-BD48-2D6AD5E3D1D4}" type="slidenum">
              <a:rPr lang="en-US" smtClean="0"/>
              <a:pPr/>
              <a:t>34</a:t>
            </a:fld>
            <a:endParaRPr lang="en-US"/>
          </a:p>
        </p:txBody>
      </p:sp>
    </p:spTree>
    <p:extLst>
      <p:ext uri="{BB962C8B-B14F-4D97-AF65-F5344CB8AC3E}">
        <p14:creationId xmlns:p14="http://schemas.microsoft.com/office/powerpoint/2010/main" val="11786160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8C443-1916-9498-D578-173A23A9FC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6ED788-EA44-F45C-4F0A-803BB22D26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4FFF3E-3D21-322B-A388-A8EDB5E7CFD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B1FFAD7-31C3-86E5-0A41-3DB5506AA829}"/>
              </a:ext>
            </a:extLst>
          </p:cNvPr>
          <p:cNvSpPr>
            <a:spLocks noGrp="1"/>
          </p:cNvSpPr>
          <p:nvPr>
            <p:ph type="sldNum" sz="quarter" idx="5"/>
          </p:nvPr>
        </p:nvSpPr>
        <p:spPr/>
        <p:txBody>
          <a:bodyPr/>
          <a:lstStyle/>
          <a:p>
            <a:fld id="{5CCE60C6-2A61-4562-BD48-2D6AD5E3D1D4}" type="slidenum">
              <a:rPr lang="en-US" smtClean="0"/>
              <a:pPr/>
              <a:t>35</a:t>
            </a:fld>
            <a:endParaRPr lang="en-US"/>
          </a:p>
        </p:txBody>
      </p:sp>
    </p:spTree>
    <p:extLst>
      <p:ext uri="{BB962C8B-B14F-4D97-AF65-F5344CB8AC3E}">
        <p14:creationId xmlns:p14="http://schemas.microsoft.com/office/powerpoint/2010/main" val="41865791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E2CE1-98A7-A61E-0693-457D663CB7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EF2B10-A1BB-96D3-A15C-0A463C21D1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83C6B3-EDCE-D4F6-FDA5-4BD639EA3FB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24EEDDE-AFB1-C91E-13FF-E85FB7A6D241}"/>
              </a:ext>
            </a:extLst>
          </p:cNvPr>
          <p:cNvSpPr>
            <a:spLocks noGrp="1"/>
          </p:cNvSpPr>
          <p:nvPr>
            <p:ph type="sldNum" sz="quarter" idx="5"/>
          </p:nvPr>
        </p:nvSpPr>
        <p:spPr/>
        <p:txBody>
          <a:bodyPr/>
          <a:lstStyle/>
          <a:p>
            <a:fld id="{5CCE60C6-2A61-4562-BD48-2D6AD5E3D1D4}" type="slidenum">
              <a:rPr lang="en-US" smtClean="0"/>
              <a:pPr/>
              <a:t>36</a:t>
            </a:fld>
            <a:endParaRPr lang="en-US"/>
          </a:p>
        </p:txBody>
      </p:sp>
    </p:spTree>
    <p:extLst>
      <p:ext uri="{BB962C8B-B14F-4D97-AF65-F5344CB8AC3E}">
        <p14:creationId xmlns:p14="http://schemas.microsoft.com/office/powerpoint/2010/main" val="38733723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1F3EC-B0DE-94D6-7720-C0BBBDCEF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A11FA7-A5DD-618B-545B-6C16167D91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F473D8-DDBA-9186-73B0-0B882C1F57C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2D09DE2-46C6-E16F-5FAD-E643EE4E5497}"/>
              </a:ext>
            </a:extLst>
          </p:cNvPr>
          <p:cNvSpPr>
            <a:spLocks noGrp="1"/>
          </p:cNvSpPr>
          <p:nvPr>
            <p:ph type="sldNum" sz="quarter" idx="5"/>
          </p:nvPr>
        </p:nvSpPr>
        <p:spPr/>
        <p:txBody>
          <a:bodyPr/>
          <a:lstStyle/>
          <a:p>
            <a:fld id="{5CCE60C6-2A61-4562-BD48-2D6AD5E3D1D4}" type="slidenum">
              <a:rPr lang="en-US" smtClean="0"/>
              <a:pPr/>
              <a:t>37</a:t>
            </a:fld>
            <a:endParaRPr lang="en-US"/>
          </a:p>
        </p:txBody>
      </p:sp>
    </p:spTree>
    <p:extLst>
      <p:ext uri="{BB962C8B-B14F-4D97-AF65-F5344CB8AC3E}">
        <p14:creationId xmlns:p14="http://schemas.microsoft.com/office/powerpoint/2010/main" val="41027834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FEA85-A103-CCEB-C64E-36CFCD1FB2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801229-88AB-A265-7E6D-FC48F2495E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1BE70E-CD68-5AD1-60FA-ACBBA6B0CDD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D6073C7-4158-887A-B834-5C3283DEB1A7}"/>
              </a:ext>
            </a:extLst>
          </p:cNvPr>
          <p:cNvSpPr>
            <a:spLocks noGrp="1"/>
          </p:cNvSpPr>
          <p:nvPr>
            <p:ph type="sldNum" sz="quarter" idx="5"/>
          </p:nvPr>
        </p:nvSpPr>
        <p:spPr/>
        <p:txBody>
          <a:bodyPr/>
          <a:lstStyle/>
          <a:p>
            <a:fld id="{5CCE60C6-2A61-4562-BD48-2D6AD5E3D1D4}" type="slidenum">
              <a:rPr lang="en-US" smtClean="0"/>
              <a:pPr/>
              <a:t>38</a:t>
            </a:fld>
            <a:endParaRPr lang="en-US"/>
          </a:p>
        </p:txBody>
      </p:sp>
    </p:spTree>
    <p:extLst>
      <p:ext uri="{BB962C8B-B14F-4D97-AF65-F5344CB8AC3E}">
        <p14:creationId xmlns:p14="http://schemas.microsoft.com/office/powerpoint/2010/main" val="2925069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3CE72-BEC3-4A54-2C4B-CB0379991C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1F2928-CA44-FBDE-0499-3B6EF10B72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E63451-9A2E-B251-066A-604416A3EDA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3314DFD-3A05-E4EF-98CB-E1534FD00FB1}"/>
              </a:ext>
            </a:extLst>
          </p:cNvPr>
          <p:cNvSpPr>
            <a:spLocks noGrp="1"/>
          </p:cNvSpPr>
          <p:nvPr>
            <p:ph type="sldNum" sz="quarter" idx="5"/>
          </p:nvPr>
        </p:nvSpPr>
        <p:spPr/>
        <p:txBody>
          <a:bodyPr/>
          <a:lstStyle/>
          <a:p>
            <a:fld id="{5CCE60C6-2A61-4562-BD48-2D6AD5E3D1D4}" type="slidenum">
              <a:rPr lang="en-US" smtClean="0"/>
              <a:pPr/>
              <a:t>39</a:t>
            </a:fld>
            <a:endParaRPr lang="en-US"/>
          </a:p>
        </p:txBody>
      </p:sp>
    </p:spTree>
    <p:extLst>
      <p:ext uri="{BB962C8B-B14F-4D97-AF65-F5344CB8AC3E}">
        <p14:creationId xmlns:p14="http://schemas.microsoft.com/office/powerpoint/2010/main" val="5246863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0114C-FB50-2D67-199B-F9121498C5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51C22E-27EE-96C9-953B-3B48EA1562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A29D99-4EE9-5986-F765-039C9C85E94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CD968ED-2A28-5198-D2E6-12D332E08F3F}"/>
              </a:ext>
            </a:extLst>
          </p:cNvPr>
          <p:cNvSpPr>
            <a:spLocks noGrp="1"/>
          </p:cNvSpPr>
          <p:nvPr>
            <p:ph type="sldNum" sz="quarter" idx="5"/>
          </p:nvPr>
        </p:nvSpPr>
        <p:spPr/>
        <p:txBody>
          <a:bodyPr/>
          <a:lstStyle/>
          <a:p>
            <a:fld id="{5CCE60C6-2A61-4562-BD48-2D6AD5E3D1D4}" type="slidenum">
              <a:rPr lang="en-US" smtClean="0"/>
              <a:pPr/>
              <a:t>40</a:t>
            </a:fld>
            <a:endParaRPr lang="en-US"/>
          </a:p>
        </p:txBody>
      </p:sp>
    </p:spTree>
    <p:extLst>
      <p:ext uri="{BB962C8B-B14F-4D97-AF65-F5344CB8AC3E}">
        <p14:creationId xmlns:p14="http://schemas.microsoft.com/office/powerpoint/2010/main" val="609259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E8F29-D30C-59E5-F8CF-4D9DE47882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27BE29-6F0F-CA7F-CDE6-76081BDDDB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C68C17-B16A-A9D9-781E-FF5D5B46162F}"/>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19A06CB2-837A-B839-81A1-407E90C54CA3}"/>
              </a:ext>
            </a:extLst>
          </p:cNvPr>
          <p:cNvSpPr>
            <a:spLocks noGrp="1"/>
          </p:cNvSpPr>
          <p:nvPr>
            <p:ph type="sldNum" sz="quarter" idx="10"/>
          </p:nvPr>
        </p:nvSpPr>
        <p:spPr/>
        <p:txBody>
          <a:bodyPr/>
          <a:lstStyle/>
          <a:p>
            <a:pPr>
              <a:defRPr/>
            </a:pPr>
            <a:fld id="{63EA6F24-0A1B-4A42-9D2C-8700FCE29F10}" type="slidenum">
              <a:rPr lang="en-US" smtClean="0"/>
              <a:pPr>
                <a:defRPr/>
              </a:pPr>
              <a:t>4</a:t>
            </a:fld>
            <a:endParaRPr lang="en-US"/>
          </a:p>
        </p:txBody>
      </p:sp>
    </p:spTree>
    <p:extLst>
      <p:ext uri="{BB962C8B-B14F-4D97-AF65-F5344CB8AC3E}">
        <p14:creationId xmlns:p14="http://schemas.microsoft.com/office/powerpoint/2010/main" val="8032888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58376-5388-E2CE-266B-D6ECC069BA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855E0E-2167-FAA9-C00A-5C0C2E4667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F61324-54FF-312F-D0D2-7C77E736365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DC10909-B114-B272-0188-2854EE9116EE}"/>
              </a:ext>
            </a:extLst>
          </p:cNvPr>
          <p:cNvSpPr>
            <a:spLocks noGrp="1"/>
          </p:cNvSpPr>
          <p:nvPr>
            <p:ph type="sldNum" sz="quarter" idx="5"/>
          </p:nvPr>
        </p:nvSpPr>
        <p:spPr/>
        <p:txBody>
          <a:bodyPr/>
          <a:lstStyle/>
          <a:p>
            <a:fld id="{5CCE60C6-2A61-4562-BD48-2D6AD5E3D1D4}" type="slidenum">
              <a:rPr lang="en-US" smtClean="0"/>
              <a:pPr/>
              <a:t>41</a:t>
            </a:fld>
            <a:endParaRPr lang="en-US"/>
          </a:p>
        </p:txBody>
      </p:sp>
    </p:spTree>
    <p:extLst>
      <p:ext uri="{BB962C8B-B14F-4D97-AF65-F5344CB8AC3E}">
        <p14:creationId xmlns:p14="http://schemas.microsoft.com/office/powerpoint/2010/main" val="566364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ECBEC-7352-29EB-0D18-8E4FE28890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67E26-C095-8EBB-681A-F9C9A23412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D79CFD-84F9-C7AC-81E3-EE10C7E00AB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0F53E80-8F98-E4E5-69C7-257457651D13}"/>
              </a:ext>
            </a:extLst>
          </p:cNvPr>
          <p:cNvSpPr>
            <a:spLocks noGrp="1"/>
          </p:cNvSpPr>
          <p:nvPr>
            <p:ph type="sldNum" sz="quarter" idx="5"/>
          </p:nvPr>
        </p:nvSpPr>
        <p:spPr/>
        <p:txBody>
          <a:bodyPr/>
          <a:lstStyle/>
          <a:p>
            <a:fld id="{5CCE60C6-2A61-4562-BD48-2D6AD5E3D1D4}" type="slidenum">
              <a:rPr lang="en-US" smtClean="0"/>
              <a:pPr/>
              <a:t>42</a:t>
            </a:fld>
            <a:endParaRPr lang="en-US"/>
          </a:p>
        </p:txBody>
      </p:sp>
    </p:spTree>
    <p:extLst>
      <p:ext uri="{BB962C8B-B14F-4D97-AF65-F5344CB8AC3E}">
        <p14:creationId xmlns:p14="http://schemas.microsoft.com/office/powerpoint/2010/main" val="1306719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3EA6F24-0A1B-4A42-9D2C-8700FCE29F10}" type="slidenum">
              <a:rPr lang="en-US" smtClean="0"/>
              <a:pPr>
                <a:defRPr/>
              </a:pPr>
              <a:t>44</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3EA6F24-0A1B-4A42-9D2C-8700FCE29F10}" type="slidenum">
              <a:rPr lang="en-US" smtClean="0"/>
              <a:pPr>
                <a:defRPr/>
              </a:pPr>
              <a:t>45</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3EA6F24-0A1B-4A42-9D2C-8700FCE29F10}" type="slidenum">
              <a:rPr lang="en-US" smtClean="0"/>
              <a:pPr>
                <a:defRPr/>
              </a:pPr>
              <a:t>46</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3EA6F24-0A1B-4A42-9D2C-8700FCE29F10}" type="slidenum">
              <a:rPr lang="en-US" smtClean="0"/>
              <a:pPr>
                <a:defRPr/>
              </a:pPr>
              <a:t>47</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3EA6F24-0A1B-4A42-9D2C-8700FCE29F10}" type="slidenum">
              <a:rPr lang="en-US" smtClean="0"/>
              <a:pPr>
                <a:defRPr/>
              </a:pPr>
              <a:t>48</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D0F88EE0-D52F-B7EE-DCF0-C8BCAEBF72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F8083EE-0DF2-4F6D-90BF-9423213290E0}"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579" name="Rectangle 2">
            <a:extLst>
              <a:ext uri="{FF2B5EF4-FFF2-40B4-BE49-F238E27FC236}">
                <a16:creationId xmlns:a16="http://schemas.microsoft.com/office/drawing/2014/main" id="{1F67B7E0-B8AA-0045-5E27-4CB4BCC57111}"/>
              </a:ext>
            </a:extLst>
          </p:cNvPr>
          <p:cNvSpPr>
            <a:spLocks noGrp="1" noRot="1" noChangeAspect="1" noChangeArrowheads="1" noTextEdit="1"/>
          </p:cNvSpPr>
          <p:nvPr>
            <p:ph type="sldImg"/>
          </p:nvPr>
        </p:nvSpPr>
        <p:spPr>
          <a:xfrm>
            <a:off x="917575" y="744538"/>
            <a:ext cx="4962525" cy="3722687"/>
          </a:xfrm>
          <a:ln/>
        </p:spPr>
      </p:sp>
      <p:sp>
        <p:nvSpPr>
          <p:cNvPr id="24580" name="Rectangle 3">
            <a:extLst>
              <a:ext uri="{FF2B5EF4-FFF2-40B4-BE49-F238E27FC236}">
                <a16:creationId xmlns:a16="http://schemas.microsoft.com/office/drawing/2014/main" id="{EB6E78C9-1123-5BE2-9670-646689E9AB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610314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D0F88EE0-D52F-B7EE-DCF0-C8BCAEBF72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F8083EE-0DF2-4F6D-90BF-9423213290E0}"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579" name="Rectangle 2">
            <a:extLst>
              <a:ext uri="{FF2B5EF4-FFF2-40B4-BE49-F238E27FC236}">
                <a16:creationId xmlns:a16="http://schemas.microsoft.com/office/drawing/2014/main" id="{1F67B7E0-B8AA-0045-5E27-4CB4BCC57111}"/>
              </a:ext>
            </a:extLst>
          </p:cNvPr>
          <p:cNvSpPr>
            <a:spLocks noGrp="1" noRot="1" noChangeAspect="1" noChangeArrowheads="1" noTextEdit="1"/>
          </p:cNvSpPr>
          <p:nvPr>
            <p:ph type="sldImg"/>
          </p:nvPr>
        </p:nvSpPr>
        <p:spPr>
          <a:xfrm>
            <a:off x="917575" y="744538"/>
            <a:ext cx="4962525" cy="3722687"/>
          </a:xfrm>
          <a:ln/>
        </p:spPr>
      </p:sp>
      <p:sp>
        <p:nvSpPr>
          <p:cNvPr id="24580" name="Rectangle 3">
            <a:extLst>
              <a:ext uri="{FF2B5EF4-FFF2-40B4-BE49-F238E27FC236}">
                <a16:creationId xmlns:a16="http://schemas.microsoft.com/office/drawing/2014/main" id="{EB6E78C9-1123-5BE2-9670-646689E9AB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3635864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D0F88EE0-D52F-B7EE-DCF0-C8BCAEBF72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F8083EE-0DF2-4F6D-90BF-9423213290E0}"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579" name="Rectangle 2">
            <a:extLst>
              <a:ext uri="{FF2B5EF4-FFF2-40B4-BE49-F238E27FC236}">
                <a16:creationId xmlns:a16="http://schemas.microsoft.com/office/drawing/2014/main" id="{1F67B7E0-B8AA-0045-5E27-4CB4BCC57111}"/>
              </a:ext>
            </a:extLst>
          </p:cNvPr>
          <p:cNvSpPr>
            <a:spLocks noGrp="1" noRot="1" noChangeAspect="1" noChangeArrowheads="1" noTextEdit="1"/>
          </p:cNvSpPr>
          <p:nvPr>
            <p:ph type="sldImg"/>
          </p:nvPr>
        </p:nvSpPr>
        <p:spPr>
          <a:xfrm>
            <a:off x="917575" y="744538"/>
            <a:ext cx="4962525" cy="3722687"/>
          </a:xfrm>
          <a:ln/>
        </p:spPr>
      </p:sp>
      <p:sp>
        <p:nvSpPr>
          <p:cNvPr id="24580" name="Rectangle 3">
            <a:extLst>
              <a:ext uri="{FF2B5EF4-FFF2-40B4-BE49-F238E27FC236}">
                <a16:creationId xmlns:a16="http://schemas.microsoft.com/office/drawing/2014/main" id="{EB6E78C9-1123-5BE2-9670-646689E9AB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886986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CE60C6-2A61-4562-BD48-2D6AD5E3D1D4}" type="slidenum">
              <a:rPr lang="en-US" smtClean="0"/>
              <a:pPr/>
              <a:t>6</a:t>
            </a:fld>
            <a:endParaRPr lang="en-US"/>
          </a:p>
        </p:txBody>
      </p:sp>
    </p:spTree>
    <p:extLst>
      <p:ext uri="{BB962C8B-B14F-4D97-AF65-F5344CB8AC3E}">
        <p14:creationId xmlns:p14="http://schemas.microsoft.com/office/powerpoint/2010/main" val="30192586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D0F88EE0-D52F-B7EE-DCF0-C8BCAEBF72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F8083EE-0DF2-4F6D-90BF-9423213290E0}"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579" name="Rectangle 2">
            <a:extLst>
              <a:ext uri="{FF2B5EF4-FFF2-40B4-BE49-F238E27FC236}">
                <a16:creationId xmlns:a16="http://schemas.microsoft.com/office/drawing/2014/main" id="{1F67B7E0-B8AA-0045-5E27-4CB4BCC57111}"/>
              </a:ext>
            </a:extLst>
          </p:cNvPr>
          <p:cNvSpPr>
            <a:spLocks noGrp="1" noRot="1" noChangeAspect="1" noChangeArrowheads="1" noTextEdit="1"/>
          </p:cNvSpPr>
          <p:nvPr>
            <p:ph type="sldImg"/>
          </p:nvPr>
        </p:nvSpPr>
        <p:spPr>
          <a:xfrm>
            <a:off x="917575" y="744538"/>
            <a:ext cx="4962525" cy="3722687"/>
          </a:xfrm>
          <a:ln/>
        </p:spPr>
      </p:sp>
      <p:sp>
        <p:nvSpPr>
          <p:cNvPr id="24580" name="Rectangle 3">
            <a:extLst>
              <a:ext uri="{FF2B5EF4-FFF2-40B4-BE49-F238E27FC236}">
                <a16:creationId xmlns:a16="http://schemas.microsoft.com/office/drawing/2014/main" id="{EB6E78C9-1123-5BE2-9670-646689E9AB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1202934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D0F88EE0-D52F-B7EE-DCF0-C8BCAEBF72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F8083EE-0DF2-4F6D-90BF-9423213290E0}"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579" name="Rectangle 2">
            <a:extLst>
              <a:ext uri="{FF2B5EF4-FFF2-40B4-BE49-F238E27FC236}">
                <a16:creationId xmlns:a16="http://schemas.microsoft.com/office/drawing/2014/main" id="{1F67B7E0-B8AA-0045-5E27-4CB4BCC57111}"/>
              </a:ext>
            </a:extLst>
          </p:cNvPr>
          <p:cNvSpPr>
            <a:spLocks noGrp="1" noRot="1" noChangeAspect="1" noChangeArrowheads="1" noTextEdit="1"/>
          </p:cNvSpPr>
          <p:nvPr>
            <p:ph type="sldImg"/>
          </p:nvPr>
        </p:nvSpPr>
        <p:spPr>
          <a:xfrm>
            <a:off x="917575" y="744538"/>
            <a:ext cx="4962525" cy="3722687"/>
          </a:xfrm>
          <a:ln/>
        </p:spPr>
      </p:sp>
      <p:sp>
        <p:nvSpPr>
          <p:cNvPr id="24580" name="Rectangle 3">
            <a:extLst>
              <a:ext uri="{FF2B5EF4-FFF2-40B4-BE49-F238E27FC236}">
                <a16:creationId xmlns:a16="http://schemas.microsoft.com/office/drawing/2014/main" id="{EB6E78C9-1123-5BE2-9670-646689E9AB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500329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D0F88EE0-D52F-B7EE-DCF0-C8BCAEBF72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F8083EE-0DF2-4F6D-90BF-9423213290E0}"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579" name="Rectangle 2">
            <a:extLst>
              <a:ext uri="{FF2B5EF4-FFF2-40B4-BE49-F238E27FC236}">
                <a16:creationId xmlns:a16="http://schemas.microsoft.com/office/drawing/2014/main" id="{1F67B7E0-B8AA-0045-5E27-4CB4BCC57111}"/>
              </a:ext>
            </a:extLst>
          </p:cNvPr>
          <p:cNvSpPr>
            <a:spLocks noGrp="1" noRot="1" noChangeAspect="1" noChangeArrowheads="1" noTextEdit="1"/>
          </p:cNvSpPr>
          <p:nvPr>
            <p:ph type="sldImg"/>
          </p:nvPr>
        </p:nvSpPr>
        <p:spPr>
          <a:xfrm>
            <a:off x="917575" y="744538"/>
            <a:ext cx="4962525" cy="3722687"/>
          </a:xfrm>
          <a:ln/>
        </p:spPr>
      </p:sp>
      <p:sp>
        <p:nvSpPr>
          <p:cNvPr id="24580" name="Rectangle 3">
            <a:extLst>
              <a:ext uri="{FF2B5EF4-FFF2-40B4-BE49-F238E27FC236}">
                <a16:creationId xmlns:a16="http://schemas.microsoft.com/office/drawing/2014/main" id="{EB6E78C9-1123-5BE2-9670-646689E9AB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2106626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D0F88EE0-D52F-B7EE-DCF0-C8BCAEBF72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F8083EE-0DF2-4F6D-90BF-9423213290E0}"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579" name="Rectangle 2">
            <a:extLst>
              <a:ext uri="{FF2B5EF4-FFF2-40B4-BE49-F238E27FC236}">
                <a16:creationId xmlns:a16="http://schemas.microsoft.com/office/drawing/2014/main" id="{1F67B7E0-B8AA-0045-5E27-4CB4BCC57111}"/>
              </a:ext>
            </a:extLst>
          </p:cNvPr>
          <p:cNvSpPr>
            <a:spLocks noGrp="1" noRot="1" noChangeAspect="1" noChangeArrowheads="1" noTextEdit="1"/>
          </p:cNvSpPr>
          <p:nvPr>
            <p:ph type="sldImg"/>
          </p:nvPr>
        </p:nvSpPr>
        <p:spPr>
          <a:xfrm>
            <a:off x="917575" y="744538"/>
            <a:ext cx="4962525" cy="3722687"/>
          </a:xfrm>
          <a:ln/>
        </p:spPr>
      </p:sp>
      <p:sp>
        <p:nvSpPr>
          <p:cNvPr id="24580" name="Rectangle 3">
            <a:extLst>
              <a:ext uri="{FF2B5EF4-FFF2-40B4-BE49-F238E27FC236}">
                <a16:creationId xmlns:a16="http://schemas.microsoft.com/office/drawing/2014/main" id="{EB6E78C9-1123-5BE2-9670-646689E9AB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412530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D0F88EE0-D52F-B7EE-DCF0-C8BCAEBF72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F8083EE-0DF2-4F6D-90BF-9423213290E0}"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579" name="Rectangle 2">
            <a:extLst>
              <a:ext uri="{FF2B5EF4-FFF2-40B4-BE49-F238E27FC236}">
                <a16:creationId xmlns:a16="http://schemas.microsoft.com/office/drawing/2014/main" id="{1F67B7E0-B8AA-0045-5E27-4CB4BCC57111}"/>
              </a:ext>
            </a:extLst>
          </p:cNvPr>
          <p:cNvSpPr>
            <a:spLocks noGrp="1" noRot="1" noChangeAspect="1" noChangeArrowheads="1" noTextEdit="1"/>
          </p:cNvSpPr>
          <p:nvPr>
            <p:ph type="sldImg"/>
          </p:nvPr>
        </p:nvSpPr>
        <p:spPr>
          <a:xfrm>
            <a:off x="917575" y="744538"/>
            <a:ext cx="4962525" cy="3722687"/>
          </a:xfrm>
          <a:ln/>
        </p:spPr>
      </p:sp>
      <p:sp>
        <p:nvSpPr>
          <p:cNvPr id="24580" name="Rectangle 3">
            <a:extLst>
              <a:ext uri="{FF2B5EF4-FFF2-40B4-BE49-F238E27FC236}">
                <a16:creationId xmlns:a16="http://schemas.microsoft.com/office/drawing/2014/main" id="{EB6E78C9-1123-5BE2-9670-646689E9AB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8032089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90C83-C872-93DF-1B95-90760164DFE2}"/>
            </a:ext>
          </a:extLst>
        </p:cNvPr>
        <p:cNvGrpSpPr/>
        <p:nvPr/>
      </p:nvGrpSpPr>
      <p:grpSpPr>
        <a:xfrm>
          <a:off x="0" y="0"/>
          <a:ext cx="0" cy="0"/>
          <a:chOff x="0" y="0"/>
          <a:chExt cx="0" cy="0"/>
        </a:xfrm>
      </p:grpSpPr>
      <p:sp>
        <p:nvSpPr>
          <p:cNvPr id="24578" name="Rectangle 7">
            <a:extLst>
              <a:ext uri="{FF2B5EF4-FFF2-40B4-BE49-F238E27FC236}">
                <a16:creationId xmlns:a16="http://schemas.microsoft.com/office/drawing/2014/main" id="{6E543837-92C0-3EC4-8FC0-AD675457BD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F8083EE-0DF2-4F6D-90BF-9423213290E0}"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579" name="Rectangle 2">
            <a:extLst>
              <a:ext uri="{FF2B5EF4-FFF2-40B4-BE49-F238E27FC236}">
                <a16:creationId xmlns:a16="http://schemas.microsoft.com/office/drawing/2014/main" id="{3CB5A0CA-58E0-0ADF-0E27-E3FB5520D531}"/>
              </a:ext>
            </a:extLst>
          </p:cNvPr>
          <p:cNvSpPr>
            <a:spLocks noGrp="1" noRot="1" noChangeAspect="1" noChangeArrowheads="1" noTextEdit="1"/>
          </p:cNvSpPr>
          <p:nvPr>
            <p:ph type="sldImg"/>
          </p:nvPr>
        </p:nvSpPr>
        <p:spPr>
          <a:xfrm>
            <a:off x="917575" y="744538"/>
            <a:ext cx="4962525" cy="3722687"/>
          </a:xfrm>
          <a:ln/>
        </p:spPr>
      </p:sp>
      <p:sp>
        <p:nvSpPr>
          <p:cNvPr id="24580" name="Rectangle 3">
            <a:extLst>
              <a:ext uri="{FF2B5EF4-FFF2-40B4-BE49-F238E27FC236}">
                <a16:creationId xmlns:a16="http://schemas.microsoft.com/office/drawing/2014/main" id="{7365EDD5-5DC7-4434-D1B4-CE30027583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71496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3EA6F24-0A1B-4A42-9D2C-8700FCE29F10}" type="slidenum">
              <a:rPr lang="en-US" smtClean="0"/>
              <a:pPr>
                <a:defRPr/>
              </a:pPr>
              <a:t>58</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3EA6F24-0A1B-4A42-9D2C-8700FCE29F10}" type="slidenum">
              <a:rPr lang="en-US" smtClean="0"/>
              <a:pPr>
                <a:defRPr/>
              </a:pPr>
              <a:t>59</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3EA6F24-0A1B-4A42-9D2C-8700FCE29F10}" type="slidenum">
              <a:rPr lang="en-US" smtClean="0"/>
              <a:pPr>
                <a:defRPr/>
              </a:pPr>
              <a:t>60</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D0F88EE0-D52F-B7EE-DCF0-C8BCAEBF72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F8083EE-0DF2-4F6D-90BF-9423213290E0}"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579" name="Rectangle 2">
            <a:extLst>
              <a:ext uri="{FF2B5EF4-FFF2-40B4-BE49-F238E27FC236}">
                <a16:creationId xmlns:a16="http://schemas.microsoft.com/office/drawing/2014/main" id="{1F67B7E0-B8AA-0045-5E27-4CB4BCC57111}"/>
              </a:ext>
            </a:extLst>
          </p:cNvPr>
          <p:cNvSpPr>
            <a:spLocks noGrp="1" noRot="1" noChangeAspect="1" noChangeArrowheads="1" noTextEdit="1"/>
          </p:cNvSpPr>
          <p:nvPr>
            <p:ph type="sldImg"/>
          </p:nvPr>
        </p:nvSpPr>
        <p:spPr>
          <a:xfrm>
            <a:off x="917575" y="744538"/>
            <a:ext cx="4962525" cy="3722687"/>
          </a:xfrm>
          <a:ln/>
        </p:spPr>
      </p:sp>
      <p:sp>
        <p:nvSpPr>
          <p:cNvPr id="24580" name="Rectangle 3">
            <a:extLst>
              <a:ext uri="{FF2B5EF4-FFF2-40B4-BE49-F238E27FC236}">
                <a16:creationId xmlns:a16="http://schemas.microsoft.com/office/drawing/2014/main" id="{EB6E78C9-1123-5BE2-9670-646689E9AB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53520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CE60C6-2A61-4562-BD48-2D6AD5E3D1D4}" type="slidenum">
              <a:rPr lang="en-US" smtClean="0"/>
              <a:pPr/>
              <a:t>8</a:t>
            </a:fld>
            <a:endParaRPr lang="en-US"/>
          </a:p>
        </p:txBody>
      </p:sp>
    </p:spTree>
    <p:extLst>
      <p:ext uri="{BB962C8B-B14F-4D97-AF65-F5344CB8AC3E}">
        <p14:creationId xmlns:p14="http://schemas.microsoft.com/office/powerpoint/2010/main" val="3065059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CE60C6-2A61-4562-BD48-2D6AD5E3D1D4}"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C9728-8BED-54BB-2B58-ED37ABA054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B83CF0-192D-21F1-50F5-BFA0B891D4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CD22C3-812B-3CF4-4114-BACA42E3E9DC}"/>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31E638E6-8CBB-780F-64B4-4E6FA678770B}"/>
              </a:ext>
            </a:extLst>
          </p:cNvPr>
          <p:cNvSpPr>
            <a:spLocks noGrp="1"/>
          </p:cNvSpPr>
          <p:nvPr>
            <p:ph type="sldNum" sz="quarter" idx="10"/>
          </p:nvPr>
        </p:nvSpPr>
        <p:spPr/>
        <p:txBody>
          <a:bodyPr/>
          <a:lstStyle/>
          <a:p>
            <a:fld id="{5CCE60C6-2A61-4562-BD48-2D6AD5E3D1D4}" type="slidenum">
              <a:rPr lang="en-US" smtClean="0"/>
              <a:pPr/>
              <a:t>10</a:t>
            </a:fld>
            <a:endParaRPr lang="en-US"/>
          </a:p>
        </p:txBody>
      </p:sp>
    </p:spTree>
    <p:extLst>
      <p:ext uri="{BB962C8B-B14F-4D97-AF65-F5344CB8AC3E}">
        <p14:creationId xmlns:p14="http://schemas.microsoft.com/office/powerpoint/2010/main" val="3773449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9" name="Straight Connector 8"/>
          <p:cNvCxnSpPr/>
          <p:nvPr userDrawn="1"/>
        </p:nvCxnSpPr>
        <p:spPr>
          <a:xfrm>
            <a:off x="457200" y="1143000"/>
            <a:ext cx="8153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6">
            <a:extLst>
              <a:ext uri="{FF2B5EF4-FFF2-40B4-BE49-F238E27FC236}">
                <a16:creationId xmlns:a16="http://schemas.microsoft.com/office/drawing/2014/main" id="{3B49E225-211E-3287-5334-07464F904C48}"/>
              </a:ext>
            </a:extLst>
          </p:cNvPr>
          <p:cNvSpPr>
            <a:spLocks noChangeArrowheads="1"/>
          </p:cNvSpPr>
          <p:nvPr userDrawn="1"/>
        </p:nvSpPr>
        <p:spPr bwMode="auto">
          <a:xfrm>
            <a:off x="6781800" y="600076"/>
            <a:ext cx="1739964" cy="384721"/>
          </a:xfrm>
          <a:prstGeom prst="rect">
            <a:avLst/>
          </a:prstGeom>
          <a:noFill/>
          <a:ln w="9525">
            <a:noFill/>
            <a:miter lim="800000"/>
            <a:headEnd/>
            <a:tailEnd/>
          </a:ln>
          <a:effectLst/>
        </p:spPr>
        <p:txBody>
          <a:bodyPr wrap="none">
            <a:spAutoFit/>
          </a:bodyPr>
          <a:lstStyle/>
          <a:p>
            <a:pPr>
              <a:defRPr/>
            </a:pPr>
            <a:r>
              <a:rPr lang="en-US" sz="1900" b="1" dirty="0">
                <a:solidFill>
                  <a:srgbClr val="003399"/>
                </a:solidFill>
                <a:effectLst>
                  <a:outerShdw blurRad="38100" dist="38100" dir="2700000" algn="tl">
                    <a:srgbClr val="C0C0C0"/>
                  </a:outerShdw>
                </a:effectLst>
                <a:latin typeface="Arial" pitchFamily="34" charset="0"/>
                <a:cs typeface="+mn-cs"/>
              </a:rPr>
              <a:t>Vibrationdata</a:t>
            </a:r>
          </a:p>
        </p:txBody>
      </p:sp>
    </p:spTree>
    <p:extLst>
      <p:ext uri="{BB962C8B-B14F-4D97-AF65-F5344CB8AC3E}">
        <p14:creationId xmlns:p14="http://schemas.microsoft.com/office/powerpoint/2010/main" val="506206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8AA0D6-F7DA-477A-9F33-2A99A73AE9F2}" type="datetime1">
              <a:rPr lang="en-US" smtClean="0"/>
              <a:pPr/>
              <a:t>2/26/2026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706395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A58414-C7DA-4A20-BA83-378325457251}" type="datetime1">
              <a:rPr lang="en-US" smtClean="0"/>
              <a:pPr/>
              <a:t>2/26/2026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4165706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9BB1DB-BFE6-417A-9527-F12AB64AEF19}" type="datetime1">
              <a:rPr lang="en-US" smtClean="0"/>
              <a:pPr/>
              <a:t>2/26/2026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2418573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AB7F17-1707-40C1-8FD0-66E15FCC425C}" type="datetime1">
              <a:rPr lang="en-US" smtClean="0"/>
              <a:pPr/>
              <a:t>2/26/2026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3032050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F8B78A-F45E-48A4-B637-73FE7D73D083}" type="datetime1">
              <a:rPr lang="en-US" smtClean="0"/>
              <a:pPr/>
              <a:t>2/26/2026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728826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0B78EE-90CE-41ED-B614-010AB857BACA}" type="datetime1">
              <a:rPr lang="en-US" smtClean="0"/>
              <a:pPr/>
              <a:t>2/26/2026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2047655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608EC8-265A-430B-88BB-81A15A759DA4}" type="datetime1">
              <a:rPr lang="en-US" smtClean="0"/>
              <a:pPr/>
              <a:t>2/26/2026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96590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B5D47-54B1-4232-9C0A-F58863ADCDAB}" type="datetime1">
              <a:rPr lang="en-US" smtClean="0"/>
              <a:pPr/>
              <a:t>2/26/2026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3807577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D22047-296F-4344-AB8F-1E7C9CC852D9}" type="datetime1">
              <a:rPr lang="en-US" smtClean="0"/>
              <a:pPr/>
              <a:t>2/26/2026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1057505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58B628-9958-4832-BAA0-3578FE88725F}" type="datetime1">
              <a:rPr lang="en-US" smtClean="0"/>
              <a:pPr/>
              <a:t>2/26/2026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2572575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089764-537F-4C54-83BE-B754A5236A51}" type="datetime1">
              <a:rPr lang="en-US" smtClean="0"/>
              <a:pPr/>
              <a:t>2/26/2026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84842E-5D5F-47DB-8A50-E3874C6A648E}" type="slidenum">
              <a:rPr lang="en-US" smtClean="0"/>
              <a:pPr/>
              <a:t>‹#›</a:t>
            </a:fld>
            <a:endParaRPr lang="en-US"/>
          </a:p>
        </p:txBody>
      </p:sp>
    </p:spTree>
    <p:extLst>
      <p:ext uri="{BB962C8B-B14F-4D97-AF65-F5344CB8AC3E}">
        <p14:creationId xmlns:p14="http://schemas.microsoft.com/office/powerpoint/2010/main" val="1953265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4.xml"/><Relationship Id="rId5" Type="http://schemas.openxmlformats.org/officeDocument/2006/relationships/image" Target="../media/image70.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xml"/><Relationship Id="rId1" Type="http://schemas.openxmlformats.org/officeDocument/2006/relationships/tags" Target="../tags/tag22.xml"/><Relationship Id="rId4" Type="http://schemas.openxmlformats.org/officeDocument/2006/relationships/image" Target="../media/image33.emf"/></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34.emf"/></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xml"/><Relationship Id="rId1" Type="http://schemas.openxmlformats.org/officeDocument/2006/relationships/tags" Target="../tags/tag24.xml"/><Relationship Id="rId4" Type="http://schemas.openxmlformats.org/officeDocument/2006/relationships/image" Target="../media/image35.emf"/></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custDataLst>
              <p:tags r:id="rId2"/>
            </p:custDataLst>
          </p:nvPr>
        </p:nvSpPr>
        <p:spPr>
          <a:xfrm>
            <a:off x="1066800" y="2057400"/>
            <a:ext cx="6781800" cy="3048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ts val="3800"/>
              </a:lnSpc>
              <a:spcBef>
                <a:spcPts val="300"/>
              </a:spcBef>
              <a:spcAft>
                <a:spcPts val="300"/>
              </a:spcAft>
              <a:buFont typeface="Monotype Sorts" pitchFamily="2" charset="2"/>
              <a:buNone/>
              <a:defRPr/>
            </a:pPr>
            <a:r>
              <a:rPr lang="en-US" sz="2700" b="1" dirty="0">
                <a:solidFill>
                  <a:srgbClr val="003366"/>
                </a:solidFill>
                <a:latin typeface="Arial" pitchFamily="34" charset="0"/>
                <a:cs typeface="Arial" pitchFamily="34" charset="0"/>
              </a:rPr>
              <a:t>Wavelet Synthesis</a:t>
            </a:r>
          </a:p>
          <a:p>
            <a:pPr>
              <a:lnSpc>
                <a:spcPts val="3800"/>
              </a:lnSpc>
              <a:spcBef>
                <a:spcPts val="300"/>
              </a:spcBef>
              <a:spcAft>
                <a:spcPts val="300"/>
              </a:spcAft>
              <a:buFont typeface="Monotype Sorts" pitchFamily="2" charset="2"/>
              <a:buNone/>
              <a:defRPr/>
            </a:pPr>
            <a:r>
              <a:rPr lang="en-US" sz="1800" b="1" dirty="0">
                <a:solidFill>
                  <a:srgbClr val="003366"/>
                </a:solidFill>
                <a:latin typeface="Arial" pitchFamily="34" charset="0"/>
                <a:cs typeface="Arial" pitchFamily="34" charset="0"/>
              </a:rPr>
              <a:t>Revision E</a:t>
            </a:r>
          </a:p>
          <a:p>
            <a:pPr>
              <a:lnSpc>
                <a:spcPts val="3800"/>
              </a:lnSpc>
              <a:spcBef>
                <a:spcPts val="300"/>
              </a:spcBef>
              <a:spcAft>
                <a:spcPts val="300"/>
              </a:spcAft>
              <a:buFont typeface="Monotype Sorts" pitchFamily="2" charset="2"/>
              <a:buNone/>
              <a:defRPr/>
            </a:pPr>
            <a:endParaRPr lang="en-US" sz="2700" b="1" dirty="0">
              <a:solidFill>
                <a:srgbClr val="003366"/>
              </a:solidFill>
              <a:latin typeface="Arial" pitchFamily="34" charset="0"/>
              <a:cs typeface="Arial" pitchFamily="34" charset="0"/>
            </a:endParaRPr>
          </a:p>
          <a:p>
            <a:pPr algn="l">
              <a:lnSpc>
                <a:spcPct val="150000"/>
              </a:lnSpc>
              <a:spcBef>
                <a:spcPts val="300"/>
              </a:spcBef>
              <a:spcAft>
                <a:spcPts val="300"/>
              </a:spcAft>
              <a:buFont typeface="Monotype Sorts" pitchFamily="2" charset="2"/>
              <a:buNone/>
              <a:defRPr/>
            </a:pPr>
            <a:r>
              <a:rPr lang="en-US" sz="1500" dirty="0">
                <a:solidFill>
                  <a:srgbClr val="003366"/>
                </a:solidFill>
                <a:latin typeface="+mj-lt"/>
                <a:cs typeface="Arial" pitchFamily="34" charset="0"/>
              </a:rPr>
              <a:t>Goal:  </a:t>
            </a:r>
          </a:p>
          <a:p>
            <a:pPr marL="182880" algn="l">
              <a:lnSpc>
                <a:spcPct val="150000"/>
              </a:lnSpc>
              <a:spcBef>
                <a:spcPts val="300"/>
              </a:spcBef>
              <a:spcAft>
                <a:spcPts val="300"/>
              </a:spcAft>
              <a:buFont typeface="Monotype Sorts" pitchFamily="2" charset="2"/>
              <a:buNone/>
              <a:defRPr/>
            </a:pPr>
            <a:r>
              <a:rPr lang="en-US" sz="1500" dirty="0">
                <a:solidFill>
                  <a:srgbClr val="003366"/>
                </a:solidFill>
                <a:latin typeface="+mj-lt"/>
                <a:cs typeface="Arial" pitchFamily="34" charset="0"/>
              </a:rPr>
              <a:t>Synthesize acceleration time history that can be used for a shaker test or for a numerical simulation such as spring-mass or FEA model transient analysis</a:t>
            </a:r>
          </a:p>
          <a:p>
            <a:pPr>
              <a:buFont typeface="Monotype Sorts" pitchFamily="2" charset="2"/>
              <a:buNone/>
              <a:defRPr/>
            </a:pPr>
            <a:endParaRPr lang="en-US" sz="2800" dirty="0">
              <a:solidFill>
                <a:srgbClr val="003366"/>
              </a:solidFill>
              <a:effectLst>
                <a:outerShdw blurRad="38100" dist="38100" dir="2700000" algn="tl">
                  <a:srgbClr val="000000">
                    <a:alpha val="43137"/>
                  </a:srgbClr>
                </a:outerShdw>
              </a:effectLst>
              <a:latin typeface="Helvetica" charset="0"/>
            </a:endParaRPr>
          </a:p>
          <a:p>
            <a:pPr>
              <a:buFont typeface="Monotype Sorts" pitchFamily="2" charset="2"/>
              <a:buNone/>
              <a:defRPr/>
            </a:pPr>
            <a:endParaRPr lang="en-US" sz="2800" dirty="0">
              <a:solidFill>
                <a:srgbClr val="003366"/>
              </a:solidFill>
              <a:effectLst>
                <a:outerShdw blurRad="38100" dist="38100" dir="2700000" algn="tl">
                  <a:srgbClr val="000000">
                    <a:alpha val="43137"/>
                  </a:srgbClr>
                </a:outerShdw>
              </a:effectLst>
              <a:latin typeface="Helvetica" charset="0"/>
            </a:endParaRPr>
          </a:p>
        </p:txBody>
      </p:sp>
    </p:spTree>
    <p:custDataLst>
      <p:tags r:id="rId1"/>
    </p:custDataLst>
    <p:extLst>
      <p:ext uri="{BB962C8B-B14F-4D97-AF65-F5344CB8AC3E}">
        <p14:creationId xmlns:p14="http://schemas.microsoft.com/office/powerpoint/2010/main" val="399524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685E9-D78B-94BC-D8BA-6F10F6470F9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A1FD7FE-7B01-85D7-10CD-0B9D426271A3}"/>
              </a:ext>
            </a:extLst>
          </p:cNvPr>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10</a:t>
            </a:fld>
            <a:endParaRPr lang="en-US"/>
          </a:p>
        </p:txBody>
      </p:sp>
      <p:sp>
        <p:nvSpPr>
          <p:cNvPr id="5" name="Rectangle 4">
            <a:extLst>
              <a:ext uri="{FF2B5EF4-FFF2-40B4-BE49-F238E27FC236}">
                <a16:creationId xmlns:a16="http://schemas.microsoft.com/office/drawing/2014/main" id="{60167C6E-93E2-DC61-A58F-25E16A016896}"/>
              </a:ext>
            </a:extLst>
          </p:cNvPr>
          <p:cNvSpPr/>
          <p:nvPr/>
        </p:nvSpPr>
        <p:spPr>
          <a:xfrm>
            <a:off x="457200" y="606383"/>
            <a:ext cx="5334000" cy="400110"/>
          </a:xfrm>
          <a:prstGeom prst="rect">
            <a:avLst/>
          </a:prstGeom>
        </p:spPr>
        <p:txBody>
          <a:bodyPr wrap="square">
            <a:spAutoFit/>
          </a:bodyPr>
          <a:lstStyle/>
          <a:p>
            <a:pPr>
              <a:spcBef>
                <a:spcPts val="200"/>
              </a:spcBef>
              <a:spcAft>
                <a:spcPts val="200"/>
              </a:spcAft>
            </a:pPr>
            <a:r>
              <a:rPr lang="en-US" sz="2000" b="1" dirty="0">
                <a:solidFill>
                  <a:schemeClr val="accent5">
                    <a:lumMod val="75000"/>
                  </a:schemeClr>
                </a:solidFill>
                <a:latin typeface="Arial" pitchFamily="34" charset="0"/>
                <a:cs typeface="Arial" pitchFamily="34" charset="0"/>
              </a:rPr>
              <a:t>Time Waveform Replication</a:t>
            </a:r>
          </a:p>
        </p:txBody>
      </p:sp>
      <p:sp>
        <p:nvSpPr>
          <p:cNvPr id="8" name="Rectangle 7">
            <a:extLst>
              <a:ext uri="{FF2B5EF4-FFF2-40B4-BE49-F238E27FC236}">
                <a16:creationId xmlns:a16="http://schemas.microsoft.com/office/drawing/2014/main" id="{05AD02B6-4765-B80B-81C2-250B62AC495F}"/>
              </a:ext>
            </a:extLst>
          </p:cNvPr>
          <p:cNvSpPr/>
          <p:nvPr/>
        </p:nvSpPr>
        <p:spPr>
          <a:xfrm>
            <a:off x="533400" y="1600200"/>
            <a:ext cx="7772400" cy="3378361"/>
          </a:xfrm>
          <a:prstGeom prst="rect">
            <a:avLst/>
          </a:prstGeom>
        </p:spPr>
        <p:txBody>
          <a:bodyPr wrap="square">
            <a:spAutoFit/>
          </a:bodyPr>
          <a:lstStyle/>
          <a:p>
            <a:pPr marL="285750" indent="-285750">
              <a:buClr>
                <a:srgbClr val="006699"/>
              </a:buClr>
              <a:buSzPct val="80000"/>
              <a:buFont typeface="Arial" panose="020B0604020202020204" pitchFamily="34" charset="0"/>
              <a:buChar char="•"/>
            </a:pPr>
            <a:r>
              <a:rPr lang="en-US" sz="1400" dirty="0"/>
              <a:t>Time Waveform Replication (TWR) is a shaker testing method used in vibration testing to reproduce a specific measured or synthetic acceleration time history on a test article, rather than applying a random or sinusoidal excitation</a:t>
            </a:r>
          </a:p>
          <a:p>
            <a:pPr marL="285750" indent="-285750">
              <a:buClr>
                <a:srgbClr val="006699"/>
              </a:buClr>
              <a:buSzPct val="80000"/>
              <a:buFont typeface="Arial" panose="020B0604020202020204" pitchFamily="34" charset="0"/>
              <a:buChar char="•"/>
            </a:pPr>
            <a:endParaRPr lang="en-US" sz="1400" dirty="0"/>
          </a:p>
          <a:p>
            <a:pPr marL="285750" indent="-285750">
              <a:buClr>
                <a:srgbClr val="006699"/>
              </a:buClr>
              <a:buSzPct val="80000"/>
              <a:buFont typeface="Arial" panose="020B0604020202020204" pitchFamily="34" charset="0"/>
              <a:buChar char="•"/>
            </a:pPr>
            <a:r>
              <a:rPr lang="en-US" sz="1400" dirty="0"/>
              <a:t>It is often used for shock, road-load, or flight environment simulation</a:t>
            </a:r>
          </a:p>
          <a:p>
            <a:pPr marL="285750" indent="-285750">
              <a:buClr>
                <a:srgbClr val="006699"/>
              </a:buClr>
              <a:buSzPct val="80000"/>
              <a:buFont typeface="Arial" panose="020B0604020202020204" pitchFamily="34" charset="0"/>
              <a:buChar char="•"/>
            </a:pPr>
            <a:endParaRPr lang="en-US" sz="1400" dirty="0">
              <a:cs typeface="Arial" pitchFamily="34" charset="0"/>
            </a:endParaRPr>
          </a:p>
          <a:p>
            <a:pPr marL="285750" indent="-285750">
              <a:buClr>
                <a:srgbClr val="006699"/>
              </a:buClr>
              <a:buSzPct val="80000"/>
              <a:buFont typeface="Arial" panose="020B0604020202020204" pitchFamily="34" charset="0"/>
              <a:buChar char="•"/>
            </a:pPr>
            <a:r>
              <a:rPr lang="en-US" sz="1400" dirty="0"/>
              <a:t>Time Waveform Replication aims to accurately reproduce a time-domain acceleration waveform (e.g., measured from field conditions like a missile launch, aircraft taxi, or a drop event) using a servo-controlled shaker system</a:t>
            </a:r>
          </a:p>
          <a:p>
            <a:pPr marL="285750" indent="-285750">
              <a:buClr>
                <a:srgbClr val="006699"/>
              </a:buClr>
              <a:buSzPct val="80000"/>
              <a:buFont typeface="Arial" panose="020B0604020202020204" pitchFamily="34" charset="0"/>
              <a:buChar char="•"/>
            </a:pPr>
            <a:endParaRPr lang="en-US" sz="1400" dirty="0"/>
          </a:p>
          <a:p>
            <a:pPr marL="285750" indent="-285750">
              <a:buClr>
                <a:srgbClr val="006699"/>
              </a:buClr>
              <a:buSzPct val="80000"/>
              <a:buFont typeface="Arial" panose="020B0604020202020204" pitchFamily="34" charset="0"/>
              <a:buChar char="•"/>
            </a:pPr>
            <a:r>
              <a:rPr lang="en-US" sz="1400" dirty="0"/>
              <a:t>Instead of using the frequency content alone (like random or sine tests), TWR matches the actual time history of acceleration, velocity, or displacement — including transients, shocks, and phase information</a:t>
            </a:r>
            <a:br>
              <a:rPr lang="en-US" sz="1600" dirty="0">
                <a:latin typeface="Arial" pitchFamily="34" charset="0"/>
                <a:cs typeface="Arial" pitchFamily="34" charset="0"/>
              </a:rPr>
            </a:br>
            <a:endParaRPr lang="en-US" sz="1600" dirty="0">
              <a:latin typeface="Arial" pitchFamily="34" charset="0"/>
              <a:cs typeface="Arial" pitchFamily="34" charset="0"/>
            </a:endParaRPr>
          </a:p>
          <a:p>
            <a:pPr lvl="2">
              <a:lnSpc>
                <a:spcPct val="50000"/>
              </a:lnSpc>
              <a:buSzPct val="135000"/>
            </a:pPr>
            <a:r>
              <a:rPr lang="en-US" sz="1600" dirty="0">
                <a:latin typeface="Arial" pitchFamily="34" charset="0"/>
                <a:cs typeface="Arial" pitchFamily="34" charset="0"/>
              </a:rPr>
              <a:t> </a:t>
            </a:r>
          </a:p>
        </p:txBody>
      </p:sp>
    </p:spTree>
    <p:custDataLst>
      <p:tags r:id="rId1"/>
    </p:custDataLst>
    <p:extLst>
      <p:ext uri="{BB962C8B-B14F-4D97-AF65-F5344CB8AC3E}">
        <p14:creationId xmlns:p14="http://schemas.microsoft.com/office/powerpoint/2010/main" val="1650592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11</a:t>
            </a:fld>
            <a:endParaRPr lang="en-US"/>
          </a:p>
        </p:txBody>
      </p:sp>
      <p:sp>
        <p:nvSpPr>
          <p:cNvPr id="5" name="Rectangle 4"/>
          <p:cNvSpPr/>
          <p:nvPr/>
        </p:nvSpPr>
        <p:spPr>
          <a:xfrm>
            <a:off x="457200" y="569786"/>
            <a:ext cx="4572000" cy="400110"/>
          </a:xfrm>
          <a:prstGeom prst="rect">
            <a:avLst/>
          </a:prstGeom>
        </p:spPr>
        <p:txBody>
          <a:bodyPr>
            <a:spAutoFit/>
          </a:bodyPr>
          <a:lstStyle/>
          <a:p>
            <a:pPr>
              <a:spcBef>
                <a:spcPts val="200"/>
              </a:spcBef>
              <a:spcAft>
                <a:spcPts val="200"/>
              </a:spcAft>
            </a:pPr>
            <a:r>
              <a:rPr lang="en-US" sz="2000" b="1" dirty="0">
                <a:solidFill>
                  <a:schemeClr val="accent5">
                    <a:lumMod val="75000"/>
                  </a:schemeClr>
                </a:solidFill>
                <a:latin typeface="Arial" pitchFamily="34" charset="0"/>
                <a:cs typeface="Arial" pitchFamily="34" charset="0"/>
              </a:rPr>
              <a:t>Typical Wavelet</a:t>
            </a:r>
          </a:p>
        </p:txBody>
      </p:sp>
      <p:sp>
        <p:nvSpPr>
          <p:cNvPr id="2" name="Rectangle 1"/>
          <p:cNvSpPr/>
          <p:nvPr/>
        </p:nvSpPr>
        <p:spPr>
          <a:xfrm>
            <a:off x="609600" y="1553028"/>
            <a:ext cx="8077200" cy="338554"/>
          </a:xfrm>
          <a:prstGeom prst="rect">
            <a:avLst/>
          </a:prstGeom>
        </p:spPr>
        <p:txBody>
          <a:bodyPr wrap="square">
            <a:spAutoFit/>
          </a:bodyPr>
          <a:lstStyle/>
          <a:p>
            <a:r>
              <a:rPr lang="en-US" sz="1600" dirty="0">
                <a:latin typeface="Arial" pitchFamily="34" charset="0"/>
                <a:cs typeface="Arial" pitchFamily="34" charset="0"/>
              </a:rPr>
              <a:t> </a:t>
            </a:r>
          </a:p>
        </p:txBody>
      </p:sp>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1613959"/>
            <a:ext cx="6423531" cy="4634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078408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12</a:t>
            </a:fld>
            <a:endParaRPr lang="en-US"/>
          </a:p>
        </p:txBody>
      </p:sp>
      <p:sp>
        <p:nvSpPr>
          <p:cNvPr id="5" name="Rectangle 4"/>
          <p:cNvSpPr/>
          <p:nvPr/>
        </p:nvSpPr>
        <p:spPr>
          <a:xfrm>
            <a:off x="457200" y="569786"/>
            <a:ext cx="4572000" cy="400110"/>
          </a:xfrm>
          <a:prstGeom prst="rect">
            <a:avLst/>
          </a:prstGeom>
        </p:spPr>
        <p:txBody>
          <a:bodyPr>
            <a:spAutoFit/>
          </a:bodyPr>
          <a:lstStyle/>
          <a:p>
            <a:pPr>
              <a:spcBef>
                <a:spcPts val="200"/>
              </a:spcBef>
              <a:spcAft>
                <a:spcPts val="200"/>
              </a:spcAft>
            </a:pPr>
            <a:r>
              <a:rPr lang="en-US" sz="2000" b="1" dirty="0">
                <a:solidFill>
                  <a:schemeClr val="accent5">
                    <a:lumMod val="75000"/>
                  </a:schemeClr>
                </a:solidFill>
                <a:latin typeface="Arial" pitchFamily="34" charset="0"/>
                <a:cs typeface="Arial" pitchFamily="34" charset="0"/>
              </a:rPr>
              <a:t>Wavelet Equation</a:t>
            </a:r>
          </a:p>
        </p:txBody>
      </p:sp>
      <p:sp>
        <p:nvSpPr>
          <p:cNvPr id="2" name="Rectangle 1"/>
          <p:cNvSpPr/>
          <p:nvPr/>
        </p:nvSpPr>
        <p:spPr>
          <a:xfrm>
            <a:off x="609600" y="1553028"/>
            <a:ext cx="8077200" cy="338554"/>
          </a:xfrm>
          <a:prstGeom prst="rect">
            <a:avLst/>
          </a:prstGeom>
        </p:spPr>
        <p:txBody>
          <a:bodyPr wrap="square">
            <a:spAutoFit/>
          </a:bodyPr>
          <a:lstStyle/>
          <a:p>
            <a:r>
              <a:rPr lang="en-US" sz="1600" dirty="0">
                <a:latin typeface="Arial" pitchFamily="34" charset="0"/>
                <a:cs typeface="Arial" pitchFamily="34" charset="0"/>
              </a:rPr>
              <a:t> </a:t>
            </a:r>
          </a:p>
        </p:txBody>
      </p:sp>
      <p:sp>
        <p:nvSpPr>
          <p:cNvPr id="7" name="Text Box 10"/>
          <p:cNvSpPr txBox="1">
            <a:spLocks noChangeArrowheads="1"/>
          </p:cNvSpPr>
          <p:nvPr/>
        </p:nvSpPr>
        <p:spPr bwMode="auto">
          <a:xfrm>
            <a:off x="914400" y="4359971"/>
            <a:ext cx="7772400" cy="1212896"/>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lnSpc>
                <a:spcPct val="140000"/>
              </a:lnSpc>
            </a:pPr>
            <a:r>
              <a:rPr lang="en-US" sz="1800" dirty="0" err="1">
                <a:solidFill>
                  <a:srgbClr val="000000"/>
                </a:solidFill>
              </a:rPr>
              <a:t>W</a:t>
            </a:r>
            <a:r>
              <a:rPr lang="en-US" sz="1800" baseline="-25000" dirty="0" err="1">
                <a:solidFill>
                  <a:srgbClr val="000000"/>
                </a:solidFill>
              </a:rPr>
              <a:t>m</a:t>
            </a:r>
            <a:r>
              <a:rPr lang="en-US" sz="1800" baseline="-25000" dirty="0">
                <a:solidFill>
                  <a:srgbClr val="000000"/>
                </a:solidFill>
              </a:rPr>
              <a:t> </a:t>
            </a:r>
            <a:r>
              <a:rPr lang="en-US" sz="1800" dirty="0">
                <a:solidFill>
                  <a:srgbClr val="000000"/>
                </a:solidFill>
              </a:rPr>
              <a:t>(t) = acceleration at time t for wavelet m</a:t>
            </a:r>
          </a:p>
          <a:p>
            <a:pPr eaLnBrk="1" hangingPunct="1">
              <a:lnSpc>
                <a:spcPct val="140000"/>
              </a:lnSpc>
            </a:pPr>
            <a:r>
              <a:rPr lang="en-US" sz="1800" dirty="0">
                <a:solidFill>
                  <a:srgbClr val="000000"/>
                </a:solidFill>
              </a:rPr>
              <a:t>A</a:t>
            </a:r>
            <a:r>
              <a:rPr lang="en-US" sz="1800" baseline="-25000" dirty="0">
                <a:solidFill>
                  <a:srgbClr val="000000"/>
                </a:solidFill>
              </a:rPr>
              <a:t>m</a:t>
            </a:r>
            <a:r>
              <a:rPr lang="en-US" sz="1800" dirty="0">
                <a:solidFill>
                  <a:srgbClr val="000000"/>
                </a:solidFill>
              </a:rPr>
              <a:t> = acceleration amplitude                f </a:t>
            </a:r>
            <a:r>
              <a:rPr lang="en-US" sz="1800" baseline="-25000" dirty="0">
                <a:solidFill>
                  <a:srgbClr val="000000"/>
                </a:solidFill>
              </a:rPr>
              <a:t>m</a:t>
            </a:r>
            <a:r>
              <a:rPr lang="en-US" sz="1800" dirty="0">
                <a:solidFill>
                  <a:srgbClr val="000000"/>
                </a:solidFill>
              </a:rPr>
              <a:t> = frequency          t </a:t>
            </a:r>
            <a:r>
              <a:rPr lang="en-US" sz="1800" baseline="-25000" dirty="0" err="1">
                <a:solidFill>
                  <a:srgbClr val="000000"/>
                </a:solidFill>
              </a:rPr>
              <a:t>dm</a:t>
            </a:r>
            <a:r>
              <a:rPr lang="en-US" sz="1800" dirty="0">
                <a:solidFill>
                  <a:srgbClr val="000000"/>
                </a:solidFill>
              </a:rPr>
              <a:t> = delay</a:t>
            </a:r>
          </a:p>
          <a:p>
            <a:pPr eaLnBrk="1" hangingPunct="1">
              <a:lnSpc>
                <a:spcPct val="140000"/>
              </a:lnSpc>
            </a:pPr>
            <a:r>
              <a:rPr lang="en-US" sz="1800" dirty="0">
                <a:solidFill>
                  <a:srgbClr val="000000"/>
                </a:solidFill>
              </a:rPr>
              <a:t>N</a:t>
            </a:r>
            <a:r>
              <a:rPr lang="en-US" sz="1800" baseline="-25000" dirty="0">
                <a:solidFill>
                  <a:srgbClr val="000000"/>
                </a:solidFill>
              </a:rPr>
              <a:t>m</a:t>
            </a:r>
            <a:r>
              <a:rPr lang="en-US" sz="1800" dirty="0">
                <a:solidFill>
                  <a:srgbClr val="000000"/>
                </a:solidFill>
              </a:rPr>
              <a:t> = number of half-</a:t>
            </a:r>
            <a:r>
              <a:rPr lang="en-US" sz="1800" dirty="0" err="1">
                <a:solidFill>
                  <a:srgbClr val="000000"/>
                </a:solidFill>
              </a:rPr>
              <a:t>sines</a:t>
            </a:r>
            <a:r>
              <a:rPr lang="en-US" sz="1800" dirty="0">
                <a:solidFill>
                  <a:srgbClr val="000000"/>
                </a:solidFill>
              </a:rPr>
              <a:t>, odd integer </a:t>
            </a:r>
            <a:r>
              <a:rPr lang="en-US" sz="1800" u="sng" dirty="0">
                <a:solidFill>
                  <a:srgbClr val="000000"/>
                </a:solidFill>
              </a:rPr>
              <a:t>&gt;</a:t>
            </a:r>
            <a:r>
              <a:rPr lang="en-US" sz="1800" dirty="0">
                <a:solidFill>
                  <a:srgbClr val="000000"/>
                </a:solidFill>
              </a:rPr>
              <a:t> 3</a:t>
            </a:r>
            <a:endParaRPr lang="en-US" sz="1800" dirty="0"/>
          </a:p>
        </p:txBody>
      </p:sp>
      <p:pic>
        <p:nvPicPr>
          <p:cNvPr id="72705" name="Picture 1"/>
          <p:cNvPicPr>
            <a:picLocks noChangeAspect="1" noChangeArrowheads="1"/>
          </p:cNvPicPr>
          <p:nvPr/>
        </p:nvPicPr>
        <p:blipFill>
          <a:blip r:embed="rId4" cstate="print"/>
          <a:srcRect/>
          <a:stretch>
            <a:fillRect/>
          </a:stretch>
        </p:blipFill>
        <p:spPr bwMode="auto">
          <a:xfrm>
            <a:off x="1295401" y="1867860"/>
            <a:ext cx="4953000" cy="1729247"/>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078408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13</a:t>
            </a:fld>
            <a:endParaRPr lang="en-US"/>
          </a:p>
        </p:txBody>
      </p:sp>
      <p:sp>
        <p:nvSpPr>
          <p:cNvPr id="5" name="Rectangle 4"/>
          <p:cNvSpPr/>
          <p:nvPr/>
        </p:nvSpPr>
        <p:spPr>
          <a:xfrm>
            <a:off x="457200" y="569786"/>
            <a:ext cx="5257800" cy="400110"/>
          </a:xfrm>
          <a:prstGeom prst="rect">
            <a:avLst/>
          </a:prstGeom>
        </p:spPr>
        <p:txBody>
          <a:bodyPr wrap="square">
            <a:spAutoFit/>
          </a:bodyPr>
          <a:lstStyle/>
          <a:p>
            <a:pPr>
              <a:spcBef>
                <a:spcPts val="200"/>
              </a:spcBef>
              <a:spcAft>
                <a:spcPts val="200"/>
              </a:spcAft>
            </a:pPr>
            <a:r>
              <a:rPr lang="en-US" sz="2000" b="1" dirty="0">
                <a:solidFill>
                  <a:schemeClr val="accent5">
                    <a:lumMod val="75000"/>
                  </a:schemeClr>
                </a:solidFill>
                <a:latin typeface="Arial" pitchFamily="34" charset="0"/>
                <a:cs typeface="Arial" pitchFamily="34" charset="0"/>
              </a:rPr>
              <a:t>Synthesis Steps, with Trial-and-Error</a:t>
            </a:r>
          </a:p>
        </p:txBody>
      </p:sp>
      <p:sp>
        <p:nvSpPr>
          <p:cNvPr id="2" name="Rectangle 1"/>
          <p:cNvSpPr/>
          <p:nvPr/>
        </p:nvSpPr>
        <p:spPr>
          <a:xfrm>
            <a:off x="609600" y="1553028"/>
            <a:ext cx="8077200" cy="338554"/>
          </a:xfrm>
          <a:prstGeom prst="rect">
            <a:avLst/>
          </a:prstGeom>
        </p:spPr>
        <p:txBody>
          <a:bodyPr wrap="square">
            <a:spAutoFit/>
          </a:bodyPr>
          <a:lstStyle/>
          <a:p>
            <a:r>
              <a:rPr lang="en-US" sz="1600" dirty="0">
                <a:latin typeface="Arial" pitchFamily="34" charset="0"/>
                <a:cs typeface="Arial" pitchFamily="34" charset="0"/>
              </a:rPr>
              <a:t> </a:t>
            </a:r>
          </a:p>
        </p:txBody>
      </p:sp>
      <p:graphicFrame>
        <p:nvGraphicFramePr>
          <p:cNvPr id="7" name="Table 6"/>
          <p:cNvGraphicFramePr>
            <a:graphicFrameLocks noGrp="1"/>
          </p:cNvGraphicFramePr>
          <p:nvPr>
            <p:extLst>
              <p:ext uri="{D42A27DB-BD31-4B8C-83A1-F6EECF244321}">
                <p14:modId xmlns:p14="http://schemas.microsoft.com/office/powerpoint/2010/main" val="3446909799"/>
              </p:ext>
            </p:extLst>
          </p:nvPr>
        </p:nvGraphicFramePr>
        <p:xfrm>
          <a:off x="605246" y="1472374"/>
          <a:ext cx="7929154" cy="4813088"/>
        </p:xfrm>
        <a:graphic>
          <a:graphicData uri="http://schemas.openxmlformats.org/drawingml/2006/table">
            <a:tbl>
              <a:tblPr firstRow="1" bandRow="1">
                <a:tableStyleId>{5C22544A-7EE6-4342-B048-85BDC9FD1C3A}</a:tableStyleId>
              </a:tblPr>
              <a:tblGrid>
                <a:gridCol w="994954">
                  <a:extLst>
                    <a:ext uri="{9D8B030D-6E8A-4147-A177-3AD203B41FA5}">
                      <a16:colId xmlns:a16="http://schemas.microsoft.com/office/drawing/2014/main" val="20000"/>
                    </a:ext>
                  </a:extLst>
                </a:gridCol>
                <a:gridCol w="6934200">
                  <a:extLst>
                    <a:ext uri="{9D8B030D-6E8A-4147-A177-3AD203B41FA5}">
                      <a16:colId xmlns:a16="http://schemas.microsoft.com/office/drawing/2014/main" val="20001"/>
                    </a:ext>
                  </a:extLst>
                </a:gridCol>
              </a:tblGrid>
              <a:tr h="520912">
                <a:tc>
                  <a:txBody>
                    <a:bodyPr/>
                    <a:lstStyle/>
                    <a:p>
                      <a:pPr algn="ctr"/>
                      <a:r>
                        <a:rPr lang="en-US" dirty="0"/>
                        <a:t>Step</a:t>
                      </a:r>
                    </a:p>
                  </a:txBody>
                  <a:tcPr/>
                </a:tc>
                <a:tc>
                  <a:txBody>
                    <a:bodyPr/>
                    <a:lstStyle/>
                    <a:p>
                      <a:pPr algn="ctr"/>
                      <a:r>
                        <a:rPr lang="en-US" dirty="0"/>
                        <a:t>Description</a:t>
                      </a:r>
                    </a:p>
                  </a:txBody>
                  <a:tcPr/>
                </a:tc>
                <a:extLst>
                  <a:ext uri="{0D108BD9-81ED-4DB2-BD59-A6C34878D82A}">
                    <a16:rowId xmlns:a16="http://schemas.microsoft.com/office/drawing/2014/main" val="10000"/>
                  </a:ext>
                </a:extLst>
              </a:tr>
              <a:tr h="545888">
                <a:tc>
                  <a:txBody>
                    <a:bodyPr/>
                    <a:lstStyle/>
                    <a:p>
                      <a:pPr algn="ctr"/>
                      <a:r>
                        <a:rPr lang="en-US" sz="1500" dirty="0"/>
                        <a:t>1</a:t>
                      </a:r>
                    </a:p>
                  </a:txBody>
                  <a:tcPr/>
                </a:tc>
                <a:tc>
                  <a:txBody>
                    <a:bodyPr/>
                    <a:lstStyle/>
                    <a:p>
                      <a:r>
                        <a:rPr lang="en-US" sz="1500" dirty="0"/>
                        <a:t>Choose a waveform type, duration and sample rate</a:t>
                      </a:r>
                    </a:p>
                  </a:txBody>
                  <a:tcPr/>
                </a:tc>
                <a:extLst>
                  <a:ext uri="{0D108BD9-81ED-4DB2-BD59-A6C34878D82A}">
                    <a16:rowId xmlns:a16="http://schemas.microsoft.com/office/drawing/2014/main" val="3655577221"/>
                  </a:ext>
                </a:extLst>
              </a:tr>
              <a:tr h="545888">
                <a:tc>
                  <a:txBody>
                    <a:bodyPr/>
                    <a:lstStyle/>
                    <a:p>
                      <a:pPr algn="ctr"/>
                      <a:r>
                        <a:rPr lang="en-US" sz="1500" dirty="0"/>
                        <a:t>2</a:t>
                      </a:r>
                    </a:p>
                  </a:txBody>
                  <a:tcPr/>
                </a:tc>
                <a:tc>
                  <a:txBody>
                    <a:bodyPr/>
                    <a:lstStyle/>
                    <a:p>
                      <a:r>
                        <a:rPr lang="en-US" sz="1500" dirty="0"/>
                        <a:t>Select natural frequencies, typically 1/12 octave spacing for both synthesis &amp; SRS</a:t>
                      </a:r>
                    </a:p>
                  </a:txBody>
                  <a:tcPr/>
                </a:tc>
                <a:extLst>
                  <a:ext uri="{0D108BD9-81ED-4DB2-BD59-A6C34878D82A}">
                    <a16:rowId xmlns:a16="http://schemas.microsoft.com/office/drawing/2014/main" val="3120276817"/>
                  </a:ext>
                </a:extLst>
              </a:tr>
              <a:tr h="926888">
                <a:tc>
                  <a:txBody>
                    <a:bodyPr/>
                    <a:lstStyle/>
                    <a:p>
                      <a:pPr algn="ctr"/>
                      <a:r>
                        <a:rPr lang="en-US" sz="1500" dirty="0"/>
                        <a:t>3</a:t>
                      </a:r>
                    </a:p>
                  </a:txBody>
                  <a:tcPr/>
                </a:tc>
                <a:tc>
                  <a:txBody>
                    <a:bodyPr/>
                    <a:lstStyle/>
                    <a:p>
                      <a:r>
                        <a:rPr lang="en-US" sz="1500" dirty="0"/>
                        <a:t>Generate a random amplitude, delay, and half-sine number</a:t>
                      </a:r>
                      <a:r>
                        <a:rPr lang="en-US" sz="1500" baseline="0" dirty="0"/>
                        <a:t> for each wavelet.  Constrain the half-sine number to be odd </a:t>
                      </a:r>
                      <a:r>
                        <a:rPr lang="en-US" sz="1500" u="sng" baseline="0" dirty="0"/>
                        <a:t>&gt;</a:t>
                      </a:r>
                      <a:r>
                        <a:rPr lang="en-US" sz="1500" baseline="0" dirty="0"/>
                        <a:t> 3.  These parameters form a wavelet table.</a:t>
                      </a:r>
                      <a:endParaRPr lang="en-US" sz="1500" dirty="0"/>
                    </a:p>
                  </a:txBody>
                  <a:tcPr/>
                </a:tc>
                <a:extLst>
                  <a:ext uri="{0D108BD9-81ED-4DB2-BD59-A6C34878D82A}">
                    <a16:rowId xmlns:a16="http://schemas.microsoft.com/office/drawing/2014/main" val="10001"/>
                  </a:ext>
                </a:extLst>
              </a:tr>
              <a:tr h="520912">
                <a:tc>
                  <a:txBody>
                    <a:bodyPr/>
                    <a:lstStyle/>
                    <a:p>
                      <a:pPr algn="ctr"/>
                      <a:r>
                        <a:rPr lang="en-US" sz="1500" dirty="0"/>
                        <a:t>4</a:t>
                      </a:r>
                    </a:p>
                  </a:txBody>
                  <a:tcPr/>
                </a:tc>
                <a:tc>
                  <a:txBody>
                    <a:bodyPr/>
                    <a:lstStyle/>
                    <a:p>
                      <a:r>
                        <a:rPr lang="en-US" sz="1500" dirty="0"/>
                        <a:t>Synthesize</a:t>
                      </a:r>
                      <a:r>
                        <a:rPr lang="en-US" sz="1500" baseline="0" dirty="0"/>
                        <a:t> an acceleration time history from the wavelet table.</a:t>
                      </a:r>
                      <a:endParaRPr lang="en-US" sz="1500" dirty="0"/>
                    </a:p>
                  </a:txBody>
                  <a:tcPr/>
                </a:tc>
                <a:extLst>
                  <a:ext uri="{0D108BD9-81ED-4DB2-BD59-A6C34878D82A}">
                    <a16:rowId xmlns:a16="http://schemas.microsoft.com/office/drawing/2014/main" val="10002"/>
                  </a:ext>
                </a:extLst>
              </a:tr>
              <a:tr h="520912">
                <a:tc>
                  <a:txBody>
                    <a:bodyPr/>
                    <a:lstStyle/>
                    <a:p>
                      <a:pPr algn="ctr"/>
                      <a:r>
                        <a:rPr lang="en-US" sz="1500" dirty="0"/>
                        <a:t>5</a:t>
                      </a:r>
                    </a:p>
                  </a:txBody>
                  <a:tcPr/>
                </a:tc>
                <a:tc>
                  <a:txBody>
                    <a:bodyPr/>
                    <a:lstStyle/>
                    <a:p>
                      <a:r>
                        <a:rPr lang="en-US" sz="1500" dirty="0"/>
                        <a:t>Calculate the shock response spectrum of the synthesis.</a:t>
                      </a:r>
                    </a:p>
                  </a:txBody>
                  <a:tcPr/>
                </a:tc>
                <a:extLst>
                  <a:ext uri="{0D108BD9-81ED-4DB2-BD59-A6C34878D82A}">
                    <a16:rowId xmlns:a16="http://schemas.microsoft.com/office/drawing/2014/main" val="10003"/>
                  </a:ext>
                </a:extLst>
              </a:tr>
              <a:tr h="710776">
                <a:tc>
                  <a:txBody>
                    <a:bodyPr/>
                    <a:lstStyle/>
                    <a:p>
                      <a:pPr algn="ctr"/>
                      <a:r>
                        <a:rPr lang="en-US" sz="1500" dirty="0"/>
                        <a:t>6</a:t>
                      </a:r>
                    </a:p>
                  </a:txBody>
                  <a:tcPr/>
                </a:tc>
                <a:tc>
                  <a:txBody>
                    <a:bodyPr/>
                    <a:lstStyle/>
                    <a:p>
                      <a:r>
                        <a:rPr lang="en-US" sz="1500" dirty="0"/>
                        <a:t>Compare the shock response spectrum of the synthesis to</a:t>
                      </a:r>
                      <a:r>
                        <a:rPr lang="en-US" sz="1500" baseline="0" dirty="0"/>
                        <a:t> the specification.  </a:t>
                      </a:r>
                      <a:br>
                        <a:rPr lang="en-US" sz="1500" baseline="0" dirty="0"/>
                      </a:br>
                      <a:r>
                        <a:rPr lang="en-US" sz="1500" baseline="0" dirty="0"/>
                        <a:t>Form a scale factor for each frequency.</a:t>
                      </a:r>
                      <a:endParaRPr lang="en-US" sz="1500" dirty="0"/>
                    </a:p>
                  </a:txBody>
                  <a:tcPr/>
                </a:tc>
                <a:extLst>
                  <a:ext uri="{0D108BD9-81ED-4DB2-BD59-A6C34878D82A}">
                    <a16:rowId xmlns:a16="http://schemas.microsoft.com/office/drawing/2014/main" val="10004"/>
                  </a:ext>
                </a:extLst>
              </a:tr>
              <a:tr h="520912">
                <a:tc>
                  <a:txBody>
                    <a:bodyPr/>
                    <a:lstStyle/>
                    <a:p>
                      <a:pPr algn="ctr"/>
                      <a:r>
                        <a:rPr lang="en-US" sz="1500" dirty="0"/>
                        <a:t>7</a:t>
                      </a:r>
                    </a:p>
                  </a:txBody>
                  <a:tcPr/>
                </a:tc>
                <a:tc>
                  <a:txBody>
                    <a:bodyPr/>
                    <a:lstStyle/>
                    <a:p>
                      <a:r>
                        <a:rPr lang="en-US" sz="1500" dirty="0"/>
                        <a:t>Scale the wavelet amplitudes.  (Note non-linear process)</a:t>
                      </a:r>
                    </a:p>
                  </a:txBody>
                  <a:tcPr/>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3078408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14</a:t>
            </a:fld>
            <a:endParaRPr lang="en-US"/>
          </a:p>
        </p:txBody>
      </p:sp>
      <p:sp>
        <p:nvSpPr>
          <p:cNvPr id="5" name="Rectangle 4"/>
          <p:cNvSpPr/>
          <p:nvPr/>
        </p:nvSpPr>
        <p:spPr>
          <a:xfrm>
            <a:off x="457200" y="569786"/>
            <a:ext cx="4572000" cy="400110"/>
          </a:xfrm>
          <a:prstGeom prst="rect">
            <a:avLst/>
          </a:prstGeom>
        </p:spPr>
        <p:txBody>
          <a:bodyPr>
            <a:spAutoFit/>
          </a:bodyPr>
          <a:lstStyle/>
          <a:p>
            <a:pPr>
              <a:spcBef>
                <a:spcPts val="200"/>
              </a:spcBef>
              <a:spcAft>
                <a:spcPts val="200"/>
              </a:spcAft>
            </a:pPr>
            <a:r>
              <a:rPr lang="en-US" sz="2000" b="1" dirty="0">
                <a:solidFill>
                  <a:schemeClr val="accent5">
                    <a:lumMod val="75000"/>
                  </a:schemeClr>
                </a:solidFill>
                <a:latin typeface="Arial" pitchFamily="34" charset="0"/>
                <a:cs typeface="Arial" pitchFamily="34" charset="0"/>
              </a:rPr>
              <a:t>Synthesis Steps (cont.)</a:t>
            </a:r>
          </a:p>
        </p:txBody>
      </p:sp>
      <p:sp>
        <p:nvSpPr>
          <p:cNvPr id="2" name="Rectangle 1"/>
          <p:cNvSpPr/>
          <p:nvPr/>
        </p:nvSpPr>
        <p:spPr>
          <a:xfrm>
            <a:off x="609600" y="1553028"/>
            <a:ext cx="8077200" cy="338554"/>
          </a:xfrm>
          <a:prstGeom prst="rect">
            <a:avLst/>
          </a:prstGeom>
        </p:spPr>
        <p:txBody>
          <a:bodyPr wrap="square">
            <a:spAutoFit/>
          </a:bodyPr>
          <a:lstStyle/>
          <a:p>
            <a:r>
              <a:rPr lang="en-US" sz="1600" dirty="0">
                <a:latin typeface="Arial" pitchFamily="34" charset="0"/>
                <a:cs typeface="Arial" pitchFamily="34" charset="0"/>
              </a:rPr>
              <a:t> </a:t>
            </a:r>
          </a:p>
        </p:txBody>
      </p:sp>
      <p:graphicFrame>
        <p:nvGraphicFramePr>
          <p:cNvPr id="6" name="Table 5"/>
          <p:cNvGraphicFramePr>
            <a:graphicFrameLocks noGrp="1"/>
          </p:cNvGraphicFramePr>
          <p:nvPr>
            <p:extLst>
              <p:ext uri="{D42A27DB-BD31-4B8C-83A1-F6EECF244321}">
                <p14:modId xmlns:p14="http://schemas.microsoft.com/office/powerpoint/2010/main" val="4119089026"/>
              </p:ext>
            </p:extLst>
          </p:nvPr>
        </p:nvGraphicFramePr>
        <p:xfrm>
          <a:off x="609600" y="1447800"/>
          <a:ext cx="7696200" cy="4312920"/>
        </p:xfrm>
        <a:graphic>
          <a:graphicData uri="http://schemas.openxmlformats.org/drawingml/2006/table">
            <a:tbl>
              <a:tblPr firstRow="1" bandRow="1">
                <a:tableStyleId>{5C22544A-7EE6-4342-B048-85BDC9FD1C3A}</a:tableStyleId>
              </a:tblPr>
              <a:tblGrid>
                <a:gridCol w="1539240">
                  <a:extLst>
                    <a:ext uri="{9D8B030D-6E8A-4147-A177-3AD203B41FA5}">
                      <a16:colId xmlns:a16="http://schemas.microsoft.com/office/drawing/2014/main" val="20000"/>
                    </a:ext>
                  </a:extLst>
                </a:gridCol>
                <a:gridCol w="6156960">
                  <a:extLst>
                    <a:ext uri="{9D8B030D-6E8A-4147-A177-3AD203B41FA5}">
                      <a16:colId xmlns:a16="http://schemas.microsoft.com/office/drawing/2014/main" val="20001"/>
                    </a:ext>
                  </a:extLst>
                </a:gridCol>
              </a:tblGrid>
              <a:tr h="520912">
                <a:tc>
                  <a:txBody>
                    <a:bodyPr/>
                    <a:lstStyle/>
                    <a:p>
                      <a:pPr algn="ctr"/>
                      <a:r>
                        <a:rPr lang="en-US" sz="1500" dirty="0"/>
                        <a:t>Step</a:t>
                      </a:r>
                    </a:p>
                  </a:txBody>
                  <a:tcPr/>
                </a:tc>
                <a:tc>
                  <a:txBody>
                    <a:bodyPr/>
                    <a:lstStyle/>
                    <a:p>
                      <a:pPr algn="ctr"/>
                      <a:r>
                        <a:rPr lang="en-US" sz="1500" dirty="0"/>
                        <a:t>Description</a:t>
                      </a:r>
                    </a:p>
                  </a:txBody>
                  <a:tcPr/>
                </a:tc>
                <a:extLst>
                  <a:ext uri="{0D108BD9-81ED-4DB2-BD59-A6C34878D82A}">
                    <a16:rowId xmlns:a16="http://schemas.microsoft.com/office/drawing/2014/main" val="10000"/>
                  </a:ext>
                </a:extLst>
              </a:tr>
              <a:tr h="545888">
                <a:tc>
                  <a:txBody>
                    <a:bodyPr/>
                    <a:lstStyle/>
                    <a:p>
                      <a:pPr algn="ctr"/>
                      <a:r>
                        <a:rPr lang="en-US" sz="1500" dirty="0"/>
                        <a:t>8</a:t>
                      </a:r>
                    </a:p>
                  </a:txBody>
                  <a:tcPr/>
                </a:tc>
                <a:tc>
                  <a:txBody>
                    <a:bodyPr/>
                    <a:lstStyle/>
                    <a:p>
                      <a:r>
                        <a:rPr lang="en-US" sz="1500" dirty="0"/>
                        <a:t>Generate a revised acceleration time history.</a:t>
                      </a:r>
                    </a:p>
                  </a:txBody>
                  <a:tcPr/>
                </a:tc>
                <a:extLst>
                  <a:ext uri="{0D108BD9-81ED-4DB2-BD59-A6C34878D82A}">
                    <a16:rowId xmlns:a16="http://schemas.microsoft.com/office/drawing/2014/main" val="10001"/>
                  </a:ext>
                </a:extLst>
              </a:tr>
              <a:tr h="838200">
                <a:tc>
                  <a:txBody>
                    <a:bodyPr/>
                    <a:lstStyle/>
                    <a:p>
                      <a:pPr algn="ctr"/>
                      <a:r>
                        <a:rPr lang="en-US" sz="1500" dirty="0"/>
                        <a:t>9</a:t>
                      </a:r>
                    </a:p>
                  </a:txBody>
                  <a:tcPr/>
                </a:tc>
                <a:tc>
                  <a:txBody>
                    <a:bodyPr/>
                    <a:lstStyle/>
                    <a:p>
                      <a:r>
                        <a:rPr lang="en-US" sz="1500" dirty="0"/>
                        <a:t>Repeat steps 5 through 8 until the SRS error</a:t>
                      </a:r>
                      <a:r>
                        <a:rPr lang="en-US" sz="1500" baseline="0" dirty="0"/>
                        <a:t> is minimized or an iteration limit is reached.</a:t>
                      </a:r>
                      <a:endParaRPr lang="en-US" sz="1500" dirty="0"/>
                    </a:p>
                  </a:txBody>
                  <a:tcPr/>
                </a:tc>
                <a:extLst>
                  <a:ext uri="{0D108BD9-81ED-4DB2-BD59-A6C34878D82A}">
                    <a16:rowId xmlns:a16="http://schemas.microsoft.com/office/drawing/2014/main" val="10002"/>
                  </a:ext>
                </a:extLst>
              </a:tr>
              <a:tr h="1295400">
                <a:tc>
                  <a:txBody>
                    <a:bodyPr/>
                    <a:lstStyle/>
                    <a:p>
                      <a:pPr algn="ctr"/>
                      <a:r>
                        <a:rPr lang="en-US" sz="1500" dirty="0"/>
                        <a:t>10</a:t>
                      </a:r>
                    </a:p>
                  </a:txBody>
                  <a:tcPr/>
                </a:tc>
                <a:tc>
                  <a:txBody>
                    <a:bodyPr/>
                    <a:lstStyle/>
                    <a:p>
                      <a:r>
                        <a:rPr lang="en-US" sz="1500" dirty="0"/>
                        <a:t>Calculate the final shock response</a:t>
                      </a:r>
                      <a:r>
                        <a:rPr lang="en-US" sz="1500" baseline="0" dirty="0"/>
                        <a:t> spectrum error.  </a:t>
                      </a:r>
                    </a:p>
                    <a:p>
                      <a:r>
                        <a:rPr lang="en-US" sz="1500" baseline="0" dirty="0"/>
                        <a:t>Also calculate the peak acceleration values.</a:t>
                      </a:r>
                    </a:p>
                    <a:p>
                      <a:r>
                        <a:rPr lang="en-US" sz="1500" baseline="0" dirty="0"/>
                        <a:t>Integrate the signal to obtain velocity, and then again to obtain displacement.  Calculate the peak velocity and displacement values.</a:t>
                      </a:r>
                      <a:endParaRPr lang="en-US" sz="1500" dirty="0"/>
                    </a:p>
                  </a:txBody>
                  <a:tcPr/>
                </a:tc>
                <a:extLst>
                  <a:ext uri="{0D108BD9-81ED-4DB2-BD59-A6C34878D82A}">
                    <a16:rowId xmlns:a16="http://schemas.microsoft.com/office/drawing/2014/main" val="10003"/>
                  </a:ext>
                </a:extLst>
              </a:tr>
              <a:tr h="563880">
                <a:tc>
                  <a:txBody>
                    <a:bodyPr/>
                    <a:lstStyle/>
                    <a:p>
                      <a:pPr algn="ctr"/>
                      <a:r>
                        <a:rPr lang="en-US" sz="1500" dirty="0"/>
                        <a:t>11</a:t>
                      </a:r>
                    </a:p>
                  </a:txBody>
                  <a:tcPr/>
                </a:tc>
                <a:tc>
                  <a:txBody>
                    <a:bodyPr/>
                    <a:lstStyle/>
                    <a:p>
                      <a:r>
                        <a:rPr lang="en-US" sz="1500" dirty="0"/>
                        <a:t>Repeat</a:t>
                      </a:r>
                      <a:r>
                        <a:rPr lang="en-US" sz="1500" baseline="0" dirty="0"/>
                        <a:t> steps 3 through 10 many times.</a:t>
                      </a:r>
                      <a:endParaRPr lang="en-US" sz="1500" dirty="0"/>
                    </a:p>
                  </a:txBody>
                  <a:tcPr/>
                </a:tc>
                <a:extLst>
                  <a:ext uri="{0D108BD9-81ED-4DB2-BD59-A6C34878D82A}">
                    <a16:rowId xmlns:a16="http://schemas.microsoft.com/office/drawing/2014/main" val="10004"/>
                  </a:ext>
                </a:extLst>
              </a:tr>
              <a:tr h="520912">
                <a:tc>
                  <a:txBody>
                    <a:bodyPr/>
                    <a:lstStyle/>
                    <a:p>
                      <a:pPr algn="ctr"/>
                      <a:r>
                        <a:rPr lang="en-US" sz="1500" dirty="0"/>
                        <a:t>12</a:t>
                      </a:r>
                    </a:p>
                  </a:txBody>
                  <a:tcPr/>
                </a:tc>
                <a:tc>
                  <a:txBody>
                    <a:bodyPr/>
                    <a:lstStyle/>
                    <a:p>
                      <a:r>
                        <a:rPr lang="en-US" sz="1500" dirty="0"/>
                        <a:t>Choose the waveform which gives the lowest combination</a:t>
                      </a:r>
                      <a:r>
                        <a:rPr lang="en-US" sz="1500" baseline="0" dirty="0"/>
                        <a:t> of SRS error, acceleration, velocity and displacement.</a:t>
                      </a:r>
                      <a:endParaRPr lang="en-US" sz="1500" dirty="0"/>
                    </a:p>
                  </a:txBody>
                  <a:tcPr/>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3078408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DC7C4-7158-69CF-C8F9-086DA1E9CAE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8AD106-6536-FD0E-AF73-CB137B0A1077}"/>
              </a:ext>
            </a:extLst>
          </p:cNvPr>
          <p:cNvSpPr>
            <a:spLocks noGrp="1"/>
          </p:cNvSpPr>
          <p:nvPr>
            <p:ph type="sldNum" sz="quarter" idx="4294967295"/>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84842E-5D5F-47DB-8A50-E3874C6A648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906656B7-8DF3-AC09-D4A7-CEF50AD7F4B7}"/>
              </a:ext>
            </a:extLst>
          </p:cNvPr>
          <p:cNvSpPr/>
          <p:nvPr/>
        </p:nvSpPr>
        <p:spPr>
          <a:xfrm>
            <a:off x="457200" y="569786"/>
            <a:ext cx="4572000" cy="400110"/>
          </a:xfrm>
          <a:prstGeom prst="rect">
            <a:avLst/>
          </a:prstGeom>
        </p:spPr>
        <p:txBody>
          <a:bodyPr>
            <a:spAutoFit/>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2000" b="1" dirty="0">
                <a:solidFill>
                  <a:srgbClr val="4BACC6">
                    <a:lumMod val="75000"/>
                  </a:srgbClr>
                </a:solidFill>
                <a:latin typeface="Arial" pitchFamily="34" charset="0"/>
                <a:cs typeface="Arial" pitchFamily="34" charset="0"/>
              </a:rPr>
              <a:t>Temporal Moments</a:t>
            </a:r>
            <a:endParaRPr kumimoji="0" lang="en-US" sz="2000" b="1" i="0" u="none" strike="noStrike" kern="1200" cap="none" spc="0" normalizeH="0" baseline="0" noProof="0" dirty="0">
              <a:ln>
                <a:noFill/>
              </a:ln>
              <a:solidFill>
                <a:srgbClr val="4BACC6">
                  <a:lumMod val="75000"/>
                </a:srgbClr>
              </a:solidFill>
              <a:effectLst/>
              <a:uLnTx/>
              <a:uFillTx/>
              <a:latin typeface="Arial" pitchFamily="34" charset="0"/>
              <a:ea typeface="+mn-ea"/>
              <a:cs typeface="Arial" pitchFamily="34" charset="0"/>
            </a:endParaRPr>
          </a:p>
        </p:txBody>
      </p:sp>
      <p:sp>
        <p:nvSpPr>
          <p:cNvPr id="2" name="Rectangle 1">
            <a:extLst>
              <a:ext uri="{FF2B5EF4-FFF2-40B4-BE49-F238E27FC236}">
                <a16:creationId xmlns:a16="http://schemas.microsoft.com/office/drawing/2014/main" id="{589B0A60-F312-4A81-B239-82C7A44EDFE8}"/>
              </a:ext>
            </a:extLst>
          </p:cNvPr>
          <p:cNvSpPr/>
          <p:nvPr/>
        </p:nvSpPr>
        <p:spPr>
          <a:xfrm>
            <a:off x="609600" y="1553028"/>
            <a:ext cx="80772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7677B027-7F47-2457-54DF-C36FAFCCA054}"/>
                  </a:ext>
                </a:extLst>
              </p:cNvPr>
              <p:cNvSpPr/>
              <p:nvPr/>
            </p:nvSpPr>
            <p:spPr>
              <a:xfrm>
                <a:off x="685800" y="1295400"/>
                <a:ext cx="4419599" cy="2168863"/>
              </a:xfrm>
              <a:prstGeom prst="rect">
                <a:avLst/>
              </a:prstGeom>
            </p:spPr>
            <p:txBody>
              <a:bodyPr wrap="square">
                <a:spAutoFit/>
              </a:bodyPr>
              <a:lstStyle/>
              <a:p>
                <a:pPr marL="171450" indent="-171450">
                  <a:buClr>
                    <a:schemeClr val="tx2"/>
                  </a:buClr>
                  <a:buSzPct val="80000"/>
                  <a:buFont typeface="Arial" pitchFamily="34" charset="0"/>
                  <a:buChar char="•"/>
                </a:pPr>
                <a:r>
                  <a:rPr lang="en-US" sz="1400" dirty="0"/>
                  <a:t>Temporal (aka Central) Moment </a:t>
                </a:r>
                <a14:m>
                  <m:oMath xmlns:m="http://schemas.openxmlformats.org/officeDocument/2006/math">
                    <m:sSub>
                      <m:sSubPr>
                        <m:ctrlPr>
                          <a:rPr lang="en-US" sz="1400" i="1">
                            <a:latin typeface="Cambria Math" panose="02040503050406030204" pitchFamily="18" charset="0"/>
                            <a:ea typeface="Cambria Math" panose="02040503050406030204" pitchFamily="18" charset="0"/>
                          </a:rPr>
                        </m:ctrlPr>
                      </m:sSubPr>
                      <m:e>
                        <m:r>
                          <m:rPr>
                            <m:sty m:val="p"/>
                          </m:rPr>
                          <a:rPr lang="en-US" sz="1400">
                            <a:latin typeface="Cambria Math" panose="02040503050406030204" pitchFamily="18" charset="0"/>
                            <a:ea typeface="Cambria Math" panose="02040503050406030204" pitchFamily="18" charset="0"/>
                          </a:rPr>
                          <m:t>M</m:t>
                        </m:r>
                      </m:e>
                      <m:sub>
                        <m:r>
                          <m:rPr>
                            <m:sty m:val="p"/>
                          </m:rPr>
                          <a:rPr lang="en-US" sz="1400">
                            <a:latin typeface="Cambria Math" panose="02040503050406030204" pitchFamily="18" charset="0"/>
                            <a:ea typeface="Cambria Math" panose="02040503050406030204" pitchFamily="18" charset="0"/>
                          </a:rPr>
                          <m:t>i</m:t>
                        </m:r>
                      </m:sub>
                    </m:sSub>
                  </m:oMath>
                </a14:m>
                <a:r>
                  <a:rPr lang="en-US" sz="1400" dirty="0"/>
                  <a:t> for order </a:t>
                </a:r>
                <a:r>
                  <a:rPr lang="en-US" sz="1400" dirty="0">
                    <a:latin typeface="Cambria Math" panose="02040503050406030204" pitchFamily="18" charset="0"/>
                    <a:ea typeface="Cambria Math" panose="02040503050406030204" pitchFamily="18" charset="0"/>
                  </a:rPr>
                  <a:t>i</a:t>
                </a:r>
              </a:p>
              <a:p>
                <a:pPr>
                  <a:buClr>
                    <a:schemeClr val="tx2"/>
                  </a:buClr>
                  <a:buSzPct val="80000"/>
                </a:pPr>
                <a:endParaRPr lang="en-US" sz="1500" b="0" dirty="0">
                  <a:latin typeface="Cambria Math" panose="02040503050406030204" pitchFamily="18" charset="0"/>
                  <a:ea typeface="Cambria Math" panose="02040503050406030204" pitchFamily="18" charset="0"/>
                </a:endParaRPr>
              </a:p>
              <a:p>
                <a:pPr>
                  <a:buClr>
                    <a:schemeClr val="tx2"/>
                  </a:buClr>
                  <a:buSzPct val="80000"/>
                </a:pPr>
                <a14:m>
                  <m:oMathPara xmlns:m="http://schemas.openxmlformats.org/officeDocument/2006/math">
                    <m:oMathParaPr>
                      <m:jc m:val="left"/>
                    </m:oMathParaPr>
                    <m:oMath xmlns:m="http://schemas.openxmlformats.org/officeDocument/2006/math">
                      <m:r>
                        <a:rPr lang="en-US" sz="1500" b="0" i="0" smtClean="0">
                          <a:latin typeface="Cambria Math" panose="02040503050406030204" pitchFamily="18" charset="0"/>
                          <a:ea typeface="Cambria Math" panose="02040503050406030204" pitchFamily="18" charset="0"/>
                        </a:rPr>
                        <m:t>              </m:t>
                      </m:r>
                      <m:sSub>
                        <m:sSubPr>
                          <m:ctrlPr>
                            <a:rPr lang="en-US" sz="1500" b="0" i="1" smtClean="0">
                              <a:latin typeface="Cambria Math" panose="02040503050406030204" pitchFamily="18" charset="0"/>
                              <a:ea typeface="Cambria Math" panose="02040503050406030204" pitchFamily="18" charset="0"/>
                            </a:rPr>
                          </m:ctrlPr>
                        </m:sSubPr>
                        <m:e>
                          <m:r>
                            <m:rPr>
                              <m:sty m:val="p"/>
                            </m:rPr>
                            <a:rPr lang="en-US" sz="1500" b="0" i="0" smtClean="0">
                              <a:latin typeface="Cambria Math" panose="02040503050406030204" pitchFamily="18" charset="0"/>
                              <a:ea typeface="Cambria Math" panose="02040503050406030204" pitchFamily="18" charset="0"/>
                            </a:rPr>
                            <m:t>M</m:t>
                          </m:r>
                        </m:e>
                        <m:sub>
                          <m:r>
                            <m:rPr>
                              <m:sty m:val="p"/>
                            </m:rPr>
                            <a:rPr lang="en-US" sz="1500" b="0" i="0" smtClean="0">
                              <a:latin typeface="Cambria Math" panose="02040503050406030204" pitchFamily="18" charset="0"/>
                              <a:ea typeface="Cambria Math" panose="02040503050406030204" pitchFamily="18" charset="0"/>
                            </a:rPr>
                            <m:t>i</m:t>
                          </m:r>
                        </m:sub>
                      </m:sSub>
                      <m:d>
                        <m:dPr>
                          <m:ctrlPr>
                            <a:rPr lang="en-US" sz="1500" b="0" i="1" smtClean="0">
                              <a:latin typeface="Cambria Math" panose="02040503050406030204" pitchFamily="18" charset="0"/>
                              <a:ea typeface="Cambria Math" panose="02040503050406030204" pitchFamily="18" charset="0"/>
                            </a:rPr>
                          </m:ctrlPr>
                        </m:dPr>
                        <m:e>
                          <m:r>
                            <m:rPr>
                              <m:sty m:val="p"/>
                            </m:rPr>
                            <a:rPr lang="en-US" sz="1500" b="0" i="0" smtClean="0">
                              <a:latin typeface="Cambria Math" panose="02040503050406030204" pitchFamily="18" charset="0"/>
                              <a:ea typeface="Cambria Math" panose="02040503050406030204" pitchFamily="18" charset="0"/>
                            </a:rPr>
                            <m:t>a</m:t>
                          </m:r>
                        </m:e>
                      </m:d>
                      <m:r>
                        <a:rPr lang="en-US" sz="1500" b="0" i="0" smtClean="0">
                          <a:latin typeface="Cambria Math" panose="02040503050406030204" pitchFamily="18" charset="0"/>
                          <a:ea typeface="Cambria Math" panose="02040503050406030204" pitchFamily="18" charset="0"/>
                        </a:rPr>
                        <m:t>=</m:t>
                      </m:r>
                      <m:nary>
                        <m:naryPr>
                          <m:ctrlPr>
                            <a:rPr lang="en-US" sz="1500" b="0" i="1" smtClean="0">
                              <a:latin typeface="Cambria Math" panose="02040503050406030204" pitchFamily="18" charset="0"/>
                              <a:ea typeface="Cambria Math" panose="02040503050406030204" pitchFamily="18" charset="0"/>
                            </a:rPr>
                          </m:ctrlPr>
                        </m:naryPr>
                        <m:sub>
                          <m:r>
                            <m:rPr>
                              <m:brk m:alnAt="23"/>
                            </m:rPr>
                            <a:rPr lang="en-US" sz="1500" b="0" i="0" smtClean="0">
                              <a:latin typeface="Cambria Math" panose="02040503050406030204" pitchFamily="18" charset="0"/>
                              <a:ea typeface="Cambria Math" panose="02040503050406030204" pitchFamily="18" charset="0"/>
                            </a:rPr>
                            <m:t>−</m:t>
                          </m:r>
                          <m:r>
                            <m:rPr>
                              <m:nor/>
                            </m:rPr>
                            <a:rPr lang="en-US" sz="1500">
                              <a:latin typeface="Cambria Math" panose="02040503050406030204" pitchFamily="18" charset="0"/>
                              <a:ea typeface="Cambria Math" panose="02040503050406030204" pitchFamily="18" charset="0"/>
                            </a:rPr>
                            <m:t>∞</m:t>
                          </m:r>
                        </m:sub>
                        <m:sup>
                          <m:r>
                            <a:rPr lang="en-US" sz="1500" b="0" i="0" smtClean="0">
                              <a:latin typeface="Cambria Math" panose="02040503050406030204" pitchFamily="18" charset="0"/>
                              <a:ea typeface="Cambria Math" panose="02040503050406030204" pitchFamily="18" charset="0"/>
                            </a:rPr>
                            <m:t>+</m:t>
                          </m:r>
                          <m:r>
                            <m:rPr>
                              <m:nor/>
                            </m:rPr>
                            <a:rPr lang="en-US" sz="1500">
                              <a:latin typeface="Cambria Math" panose="02040503050406030204" pitchFamily="18" charset="0"/>
                              <a:ea typeface="Cambria Math" panose="02040503050406030204" pitchFamily="18" charset="0"/>
                            </a:rPr>
                            <m:t>∞</m:t>
                          </m:r>
                        </m:sup>
                        <m:e>
                          <m:sSup>
                            <m:sSupPr>
                              <m:ctrlPr>
                                <a:rPr lang="en-US" sz="1500" i="1">
                                  <a:latin typeface="Cambria Math" panose="02040503050406030204" pitchFamily="18" charset="0"/>
                                  <a:ea typeface="Cambria Math" panose="02040503050406030204" pitchFamily="18" charset="0"/>
                                </a:rPr>
                              </m:ctrlPr>
                            </m:sSupPr>
                            <m:e>
                              <m:d>
                                <m:dPr>
                                  <m:ctrlPr>
                                    <a:rPr lang="en-US" sz="1500" i="1">
                                      <a:latin typeface="Cambria Math" panose="02040503050406030204" pitchFamily="18" charset="0"/>
                                      <a:ea typeface="Cambria Math" panose="02040503050406030204" pitchFamily="18" charset="0"/>
                                    </a:rPr>
                                  </m:ctrlPr>
                                </m:dPr>
                                <m:e>
                                  <m:r>
                                    <m:rPr>
                                      <m:sty m:val="p"/>
                                    </m:rPr>
                                    <a:rPr lang="en-US" sz="1500" b="0" i="0" smtClean="0">
                                      <a:latin typeface="Cambria Math" panose="02040503050406030204" pitchFamily="18" charset="0"/>
                                      <a:ea typeface="Cambria Math" panose="02040503050406030204" pitchFamily="18" charset="0"/>
                                    </a:rPr>
                                    <m:t>t</m:t>
                                  </m:r>
                                  <m:r>
                                    <a:rPr lang="en-US" sz="1500" b="0" i="0" smtClean="0">
                                      <a:latin typeface="Cambria Math" panose="02040503050406030204" pitchFamily="18" charset="0"/>
                                      <a:ea typeface="Cambria Math" panose="02040503050406030204" pitchFamily="18" charset="0"/>
                                    </a:rPr>
                                    <m:t>−</m:t>
                                  </m:r>
                                  <m:r>
                                    <m:rPr>
                                      <m:sty m:val="p"/>
                                    </m:rPr>
                                    <a:rPr lang="en-US" sz="1500" b="0" i="0" smtClean="0">
                                      <a:latin typeface="Cambria Math" panose="02040503050406030204" pitchFamily="18" charset="0"/>
                                      <a:ea typeface="Cambria Math" panose="02040503050406030204" pitchFamily="18" charset="0"/>
                                    </a:rPr>
                                    <m:t>a</m:t>
                                  </m:r>
                                </m:e>
                              </m:d>
                            </m:e>
                            <m:sup>
                              <m:r>
                                <m:rPr>
                                  <m:sty m:val="p"/>
                                </m:rPr>
                                <a:rPr lang="en-US" sz="1500" i="0">
                                  <a:latin typeface="Cambria Math" panose="02040503050406030204" pitchFamily="18" charset="0"/>
                                  <a:ea typeface="Cambria Math" panose="02040503050406030204" pitchFamily="18" charset="0"/>
                                </a:rPr>
                                <m:t>i</m:t>
                              </m:r>
                            </m:sup>
                          </m:sSup>
                        </m:e>
                      </m:nary>
                      <m:sSup>
                        <m:sSupPr>
                          <m:ctrlPr>
                            <a:rPr lang="en-US" sz="1500" b="0" i="1" smtClean="0">
                              <a:latin typeface="Cambria Math" panose="02040503050406030204" pitchFamily="18" charset="0"/>
                              <a:ea typeface="Cambria Math" panose="02040503050406030204" pitchFamily="18" charset="0"/>
                            </a:rPr>
                          </m:ctrlPr>
                        </m:sSupPr>
                        <m:e>
                          <m:r>
                            <m:rPr>
                              <m:sty m:val="p"/>
                            </m:rPr>
                            <a:rPr lang="en-US" sz="1500" b="0" i="0" smtClean="0">
                              <a:latin typeface="Cambria Math" panose="02040503050406030204" pitchFamily="18" charset="0"/>
                              <a:ea typeface="Cambria Math" panose="02040503050406030204" pitchFamily="18" charset="0"/>
                            </a:rPr>
                            <m:t>y</m:t>
                          </m:r>
                          <m:r>
                            <a:rPr lang="en-US" sz="1500" b="0" i="0" smtClean="0">
                              <a:latin typeface="Cambria Math" panose="02040503050406030204" pitchFamily="18" charset="0"/>
                              <a:ea typeface="Cambria Math" panose="02040503050406030204" pitchFamily="18" charset="0"/>
                            </a:rPr>
                            <m:t>(</m:t>
                          </m:r>
                          <m:r>
                            <m:rPr>
                              <m:sty m:val="p"/>
                            </m:rPr>
                            <a:rPr lang="en-US" sz="1500" b="0" i="0" smtClean="0">
                              <a:latin typeface="Cambria Math" panose="02040503050406030204" pitchFamily="18" charset="0"/>
                              <a:ea typeface="Cambria Math" panose="02040503050406030204" pitchFamily="18" charset="0"/>
                            </a:rPr>
                            <m:t>t</m:t>
                          </m:r>
                          <m:r>
                            <a:rPr lang="en-US" sz="1500" b="0" i="0" smtClean="0">
                              <a:latin typeface="Cambria Math" panose="02040503050406030204" pitchFamily="18" charset="0"/>
                              <a:ea typeface="Cambria Math" panose="02040503050406030204" pitchFamily="18" charset="0"/>
                            </a:rPr>
                            <m:t>)</m:t>
                          </m:r>
                        </m:e>
                        <m:sup>
                          <m:r>
                            <a:rPr lang="en-US" sz="1500" b="0" i="0" smtClean="0">
                              <a:latin typeface="Cambria Math" panose="02040503050406030204" pitchFamily="18" charset="0"/>
                              <a:ea typeface="Cambria Math" panose="02040503050406030204" pitchFamily="18" charset="0"/>
                            </a:rPr>
                            <m:t>2</m:t>
                          </m:r>
                        </m:sup>
                      </m:sSup>
                      <m:r>
                        <m:rPr>
                          <m:sty m:val="p"/>
                        </m:rPr>
                        <a:rPr lang="en-US" sz="1500" b="0" i="0" smtClean="0">
                          <a:latin typeface="Cambria Math" panose="02040503050406030204" pitchFamily="18" charset="0"/>
                          <a:ea typeface="Cambria Math" panose="02040503050406030204" pitchFamily="18" charset="0"/>
                        </a:rPr>
                        <m:t>dt</m:t>
                      </m:r>
                    </m:oMath>
                  </m:oMathPara>
                </a14:m>
                <a:endParaRPr lang="en-US" sz="1500" dirty="0">
                  <a:latin typeface="Cambria Math" panose="02040503050406030204" pitchFamily="18" charset="0"/>
                  <a:ea typeface="Cambria Math" panose="02040503050406030204" pitchFamily="18" charset="0"/>
                </a:endParaRPr>
              </a:p>
              <a:p>
                <a:pPr>
                  <a:buClr>
                    <a:schemeClr val="tx2"/>
                  </a:buClr>
                  <a:buSzPct val="80000"/>
                </a:pPr>
                <a:endParaRPr lang="en-US" sz="1500" dirty="0">
                  <a:latin typeface="Cambria Math" panose="02040503050406030204" pitchFamily="18" charset="0"/>
                  <a:ea typeface="Cambria Math" panose="02040503050406030204" pitchFamily="18" charset="0"/>
                </a:endParaRPr>
              </a:p>
              <a:p>
                <a:pPr>
                  <a:buClr>
                    <a:schemeClr val="tx2"/>
                  </a:buClr>
                  <a:buSzPct val="80000"/>
                </a:pPr>
                <a:endParaRPr lang="en-US" sz="1500" dirty="0">
                  <a:latin typeface="Cambria Math" panose="02040503050406030204" pitchFamily="18" charset="0"/>
                  <a:ea typeface="Cambria Math" panose="02040503050406030204" pitchFamily="18" charset="0"/>
                </a:endParaRPr>
              </a:p>
              <a:p>
                <a:pPr>
                  <a:buClr>
                    <a:schemeClr val="tx2"/>
                  </a:buClr>
                  <a:buSzPct val="80000"/>
                </a:pPr>
                <a:r>
                  <a:rPr lang="en-US" sz="1400" dirty="0">
                    <a:ea typeface="Cambria Math" panose="02040503050406030204" pitchFamily="18" charset="0"/>
                  </a:rPr>
                  <a:t>  where</a:t>
                </a:r>
                <a:r>
                  <a:rPr lang="en-US" sz="1400" dirty="0">
                    <a:latin typeface="Cambria Math" panose="02040503050406030204" pitchFamily="18" charset="0"/>
                    <a:ea typeface="Cambria Math" panose="02040503050406030204" pitchFamily="18" charset="0"/>
                  </a:rPr>
                  <a:t>     a    </a:t>
                </a:r>
                <a:r>
                  <a:rPr lang="en-US" sz="1400" dirty="0">
                    <a:ea typeface="Cambria Math" panose="02040503050406030204" pitchFamily="18" charset="0"/>
                  </a:rPr>
                  <a:t>is a reference time typically set to 0</a:t>
                </a:r>
              </a:p>
              <a:p>
                <a:pPr>
                  <a:buClr>
                    <a:schemeClr val="tx2"/>
                  </a:buClr>
                  <a:buSzPct val="80000"/>
                </a:pPr>
                <a:endParaRPr lang="en-US" sz="1400" dirty="0">
                  <a:latin typeface="Cambria Math" panose="02040503050406030204" pitchFamily="18" charset="0"/>
                  <a:ea typeface="Cambria Math" panose="02040503050406030204" pitchFamily="18" charset="0"/>
                </a:endParaRPr>
              </a:p>
              <a:p>
                <a:pPr>
                  <a:buClr>
                    <a:schemeClr val="tx2"/>
                  </a:buClr>
                  <a:buSzPct val="80000"/>
                </a:pPr>
                <a:r>
                  <a:rPr lang="en-US" sz="1400" dirty="0">
                    <a:ea typeface="Cambria Math" panose="02040503050406030204" pitchFamily="18" charset="0"/>
                  </a:rPr>
                  <a:t>                </a:t>
                </a:r>
                <a14:m>
                  <m:oMath xmlns:m="http://schemas.openxmlformats.org/officeDocument/2006/math">
                    <m:r>
                      <m:rPr>
                        <m:sty m:val="p"/>
                      </m:rPr>
                      <a:rPr lang="en-US" sz="1400">
                        <a:latin typeface="Cambria Math" panose="02040503050406030204" pitchFamily="18" charset="0"/>
                        <a:ea typeface="Cambria Math" panose="02040503050406030204" pitchFamily="18" charset="0"/>
                      </a:rPr>
                      <m:t>y</m:t>
                    </m:r>
                    <m:d>
                      <m:dPr>
                        <m:ctrlPr>
                          <a:rPr lang="en-US" sz="1400" i="1">
                            <a:latin typeface="Cambria Math" panose="02040503050406030204" pitchFamily="18" charset="0"/>
                            <a:ea typeface="Cambria Math" panose="02040503050406030204" pitchFamily="18" charset="0"/>
                          </a:rPr>
                        </m:ctrlPr>
                      </m:dPr>
                      <m:e>
                        <m:r>
                          <m:rPr>
                            <m:sty m:val="p"/>
                          </m:rPr>
                          <a:rPr lang="en-US" sz="1400">
                            <a:latin typeface="Cambria Math" panose="02040503050406030204" pitchFamily="18" charset="0"/>
                            <a:ea typeface="Cambria Math" panose="02040503050406030204" pitchFamily="18" charset="0"/>
                          </a:rPr>
                          <m:t>t</m:t>
                        </m:r>
                      </m:e>
                    </m:d>
                  </m:oMath>
                </a14:m>
                <a:r>
                  <a:rPr lang="en-US" sz="1400" dirty="0">
                    <a:ea typeface="Cambria Math" panose="02040503050406030204" pitchFamily="18" charset="0"/>
                  </a:rPr>
                  <a:t>   is the base input acceleration time history</a:t>
                </a:r>
              </a:p>
            </p:txBody>
          </p:sp>
        </mc:Choice>
        <mc:Fallback xmlns="">
          <p:sp>
            <p:nvSpPr>
              <p:cNvPr id="3" name="Rectangle 2">
                <a:extLst>
                  <a:ext uri="{FF2B5EF4-FFF2-40B4-BE49-F238E27FC236}">
                    <a16:creationId xmlns:a16="http://schemas.microsoft.com/office/drawing/2014/main" id="{7677B027-7F47-2457-54DF-C36FAFCCA054}"/>
                  </a:ext>
                </a:extLst>
              </p:cNvPr>
              <p:cNvSpPr>
                <a:spLocks noRot="1" noChangeAspect="1" noMove="1" noResize="1" noEditPoints="1" noAdjustHandles="1" noChangeArrowheads="1" noChangeShapeType="1" noTextEdit="1"/>
              </p:cNvSpPr>
              <p:nvPr/>
            </p:nvSpPr>
            <p:spPr>
              <a:xfrm>
                <a:off x="685800" y="1295400"/>
                <a:ext cx="4419599" cy="2168863"/>
              </a:xfrm>
              <a:prstGeom prst="rect">
                <a:avLst/>
              </a:prstGeom>
              <a:blipFill>
                <a:blip r:embed="rId4"/>
                <a:stretch>
                  <a:fillRect t="-845" b="-2254"/>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9E6E86B1-AB5D-BC95-BBA9-F60B264A9104}"/>
              </a:ext>
            </a:extLst>
          </p:cNvPr>
          <p:cNvSpPr txBox="1"/>
          <p:nvPr/>
        </p:nvSpPr>
        <p:spPr>
          <a:xfrm>
            <a:off x="711200" y="3906923"/>
            <a:ext cx="4572000" cy="307777"/>
          </a:xfrm>
          <a:prstGeom prst="rect">
            <a:avLst/>
          </a:prstGeom>
          <a:noFill/>
        </p:spPr>
        <p:txBody>
          <a:bodyPr wrap="square">
            <a:spAutoFit/>
          </a:bodyPr>
          <a:lstStyle/>
          <a:p>
            <a:pPr marL="171450" indent="-171450">
              <a:buClr>
                <a:schemeClr val="tx2"/>
              </a:buClr>
              <a:buSzPct val="80000"/>
              <a:buFont typeface="Arial" pitchFamily="34" charset="0"/>
              <a:buChar char="•"/>
            </a:pPr>
            <a:r>
              <a:rPr lang="en-US" sz="1400" dirty="0">
                <a:ea typeface="Cambria Math" panose="02040503050406030204" pitchFamily="18" charset="0"/>
              </a:rPr>
              <a:t>Sample moment parameters are</a:t>
            </a:r>
          </a:p>
        </p:txBody>
      </p:sp>
      <mc:AlternateContent xmlns:mc="http://schemas.openxmlformats.org/markup-compatibility/2006" xmlns:a14="http://schemas.microsoft.com/office/drawing/2010/main">
        <mc:Choice Requires="a14">
          <p:graphicFrame>
            <p:nvGraphicFramePr>
              <p:cNvPr id="10" name="Table 9">
                <a:extLst>
                  <a:ext uri="{FF2B5EF4-FFF2-40B4-BE49-F238E27FC236}">
                    <a16:creationId xmlns:a16="http://schemas.microsoft.com/office/drawing/2014/main" id="{35B3F04E-FB57-326D-F2BD-FDF3F733F332}"/>
                  </a:ext>
                </a:extLst>
              </p:cNvPr>
              <p:cNvGraphicFramePr>
                <a:graphicFrameLocks noGrp="1"/>
              </p:cNvGraphicFramePr>
              <p:nvPr>
                <p:extLst>
                  <p:ext uri="{D42A27DB-BD31-4B8C-83A1-F6EECF244321}">
                    <p14:modId xmlns:p14="http://schemas.microsoft.com/office/powerpoint/2010/main" val="1599810925"/>
                  </p:ext>
                </p:extLst>
              </p:nvPr>
            </p:nvGraphicFramePr>
            <p:xfrm>
              <a:off x="1227668" y="4405126"/>
              <a:ext cx="3429000" cy="1904187"/>
            </p:xfrm>
            <a:graphic>
              <a:graphicData uri="http://schemas.openxmlformats.org/drawingml/2006/table">
                <a:tbl>
                  <a:tblPr firstRow="1" firstCol="1" bandRow="1"/>
                  <a:tblGrid>
                    <a:gridCol w="1524000">
                      <a:extLst>
                        <a:ext uri="{9D8B030D-6E8A-4147-A177-3AD203B41FA5}">
                          <a16:colId xmlns:a16="http://schemas.microsoft.com/office/drawing/2014/main" val="3628756931"/>
                        </a:ext>
                      </a:extLst>
                    </a:gridCol>
                    <a:gridCol w="1905000">
                      <a:extLst>
                        <a:ext uri="{9D8B030D-6E8A-4147-A177-3AD203B41FA5}">
                          <a16:colId xmlns:a16="http://schemas.microsoft.com/office/drawing/2014/main" val="3335430059"/>
                        </a:ext>
                      </a:extLst>
                    </a:gridCol>
                  </a:tblGrid>
                  <a:tr h="378209">
                    <a:tc>
                      <a:txBody>
                        <a:bodyPr/>
                        <a:lstStyle/>
                        <a:p>
                          <a:pPr marL="0" marR="0">
                            <a:lnSpc>
                              <a:spcPct val="107000"/>
                            </a:lnSpc>
                            <a:spcAft>
                              <a:spcPts val="800"/>
                            </a:spcAft>
                            <a:buNone/>
                          </a:pPr>
                          <a:r>
                            <a:rPr lang="en-US" sz="1350" kern="100" dirty="0">
                              <a:effectLst/>
                              <a:latin typeface="Calibri" panose="020F0502020204030204" pitchFamily="34" charset="0"/>
                              <a:ea typeface="Calibri" panose="020F0502020204030204" pitchFamily="34" charset="0"/>
                              <a:cs typeface="Times New Roman" panose="02020603050405020304" pitchFamily="18" charset="0"/>
                            </a:rPr>
                            <a:t> Energy (</a:t>
                          </a:r>
                          <a:r>
                            <a:rPr lang="en-US" sz="1350" kern="100" dirty="0">
                              <a:effectLst/>
                              <a:latin typeface="Cambria Math" panose="02040503050406030204" pitchFamily="18" charset="0"/>
                              <a:ea typeface="Cambria Math" panose="02040503050406030204" pitchFamily="18" charset="0"/>
                              <a:cs typeface="Times New Roman" panose="02020603050405020304" pitchFamily="18" charset="0"/>
                            </a:rPr>
                            <a:t>E</a:t>
                          </a:r>
                          <a:r>
                            <a:rPr lang="en-US" sz="1350" kern="1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350" kern="100" dirty="0">
                              <a:effectLst/>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sSub>
                                <m:sSubPr>
                                  <m:ctrlPr>
                                    <a:rPr lang="en-US" sz="1350" b="0" i="1" smtClean="0">
                                      <a:latin typeface="Cambria Math" panose="02040503050406030204" pitchFamily="18" charset="0"/>
                                      <a:ea typeface="Cambria Math" panose="02040503050406030204" pitchFamily="18" charset="0"/>
                                    </a:rPr>
                                  </m:ctrlPr>
                                </m:sSubPr>
                                <m:e>
                                  <m:r>
                                    <m:rPr>
                                      <m:nor/>
                                    </m:rPr>
                                    <a:rPr lang="en-US" sz="1350" kern="100" dirty="0" smtClean="0">
                                      <a:effectLst/>
                                      <a:latin typeface="Cambria Math" panose="02040503050406030204" pitchFamily="18" charset="0"/>
                                      <a:ea typeface="Cambria Math" panose="02040503050406030204" pitchFamily="18" charset="0"/>
                                      <a:cs typeface="Times New Roman" panose="02020603050405020304" pitchFamily="18" charset="0"/>
                                    </a:rPr>
                                    <m:t>E</m:t>
                                  </m:r>
                                  <m:r>
                                    <a:rPr lang="en-US" sz="1350" b="0" i="0" smtClean="0">
                                      <a:latin typeface="Cambria Math" panose="02040503050406030204" pitchFamily="18" charset="0"/>
                                      <a:ea typeface="Cambria Math" panose="02040503050406030204" pitchFamily="18" charset="0"/>
                                    </a:rPr>
                                    <m:t>= </m:t>
                                  </m:r>
                                  <m:r>
                                    <m:rPr>
                                      <m:sty m:val="p"/>
                                    </m:rPr>
                                    <a:rPr lang="en-US" sz="1350" b="0" i="0" smtClean="0">
                                      <a:latin typeface="Cambria Math" panose="02040503050406030204" pitchFamily="18" charset="0"/>
                                      <a:ea typeface="Cambria Math" panose="02040503050406030204" pitchFamily="18" charset="0"/>
                                    </a:rPr>
                                    <m:t>M</m:t>
                                  </m:r>
                                </m:e>
                                <m:sub>
                                  <m:r>
                                    <a:rPr lang="en-US" sz="1350" b="0" i="0" smtClean="0">
                                      <a:latin typeface="Cambria Math" panose="02040503050406030204" pitchFamily="18" charset="0"/>
                                      <a:ea typeface="Cambria Math" panose="02040503050406030204" pitchFamily="18" charset="0"/>
                                    </a:rPr>
                                    <m:t>0</m:t>
                                  </m:r>
                                </m:sub>
                              </m:sSub>
                            </m:oMath>
                          </a14:m>
                          <a:endParaRPr lang="en-US" sz="1350" kern="100"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8588123"/>
                      </a:ext>
                    </a:extLst>
                  </a:tr>
                  <a:tr h="300585">
                    <a:tc>
                      <a:txBody>
                        <a:bodyPr/>
                        <a:lstStyle/>
                        <a:p>
                          <a:pPr marL="0" marR="0">
                            <a:lnSpc>
                              <a:spcPct val="107000"/>
                            </a:lnSpc>
                            <a:spcAft>
                              <a:spcPts val="800"/>
                            </a:spcAft>
                            <a:buNone/>
                          </a:pPr>
                          <a:r>
                            <a:rPr lang="en-US" sz="1350" kern="100" dirty="0">
                              <a:effectLst/>
                              <a:latin typeface="Calibri" panose="020F0502020204030204" pitchFamily="34" charset="0"/>
                              <a:ea typeface="Calibri" panose="020F0502020204030204" pitchFamily="34" charset="0"/>
                              <a:cs typeface="Times New Roman" panose="02020603050405020304" pitchFamily="18" charset="0"/>
                            </a:rPr>
                            <a:t> Centroid (</a:t>
                          </a:r>
                          <a:r>
                            <a:rPr lang="el-GR" sz="1350" kern="100" dirty="0">
                              <a:effectLst/>
                              <a:latin typeface="Cambria Math" panose="02040503050406030204" pitchFamily="18" charset="0"/>
                              <a:ea typeface="Cambria Math" panose="02040503050406030204" pitchFamily="18" charset="0"/>
                              <a:cs typeface="Times New Roman" panose="02020603050405020304" pitchFamily="18" charset="0"/>
                            </a:rPr>
                            <a:t>τ</a:t>
                          </a:r>
                          <a:r>
                            <a:rPr lang="en-US" sz="1350" kern="1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350" kern="100" dirty="0">
                              <a:effectLst/>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f>
                                <m:fPr>
                                  <m:type m:val="lin"/>
                                  <m:ctrlPr>
                                    <a:rPr lang="en-US" sz="1350" b="0" i="1" smtClean="0">
                                      <a:latin typeface="Cambria Math" panose="02040503050406030204" pitchFamily="18" charset="0"/>
                                      <a:ea typeface="Cambria Math" panose="02040503050406030204" pitchFamily="18" charset="0"/>
                                    </a:rPr>
                                  </m:ctrlPr>
                                </m:fPr>
                                <m:num>
                                  <m:r>
                                    <m:rPr>
                                      <m:sty m:val="p"/>
                                    </m:rPr>
                                    <a:rPr lang="el-GR" sz="1350" b="0" i="0" smtClean="0">
                                      <a:latin typeface="Cambria Math" panose="02040503050406030204" pitchFamily="18" charset="0"/>
                                      <a:ea typeface="Cambria Math" panose="02040503050406030204" pitchFamily="18" charset="0"/>
                                    </a:rPr>
                                    <m:t>τ</m:t>
                                  </m:r>
                                  <m:r>
                                    <a:rPr lang="en-US" sz="1350" b="0" i="0" smtClean="0">
                                      <a:latin typeface="Cambria Math" panose="02040503050406030204" pitchFamily="18" charset="0"/>
                                      <a:ea typeface="Cambria Math" panose="02040503050406030204" pitchFamily="18" charset="0"/>
                                    </a:rPr>
                                    <m:t>=</m:t>
                                  </m:r>
                                  <m:sSub>
                                    <m:sSubPr>
                                      <m:ctrlPr>
                                        <a:rPr lang="en-US" sz="1350" b="0" i="1" smtClean="0">
                                          <a:latin typeface="Cambria Math" panose="02040503050406030204" pitchFamily="18" charset="0"/>
                                          <a:ea typeface="Cambria Math" panose="02040503050406030204" pitchFamily="18" charset="0"/>
                                        </a:rPr>
                                      </m:ctrlPr>
                                    </m:sSubPr>
                                    <m:e>
                                      <m:r>
                                        <m:rPr>
                                          <m:sty m:val="p"/>
                                        </m:rPr>
                                        <a:rPr lang="en-US" sz="1350" b="0" i="0" smtClean="0">
                                          <a:latin typeface="Cambria Math" panose="02040503050406030204" pitchFamily="18" charset="0"/>
                                          <a:ea typeface="Cambria Math" panose="02040503050406030204" pitchFamily="18" charset="0"/>
                                        </a:rPr>
                                        <m:t>M</m:t>
                                      </m:r>
                                    </m:e>
                                    <m:sub>
                                      <m:r>
                                        <a:rPr lang="en-US" sz="1350" b="0" i="0" smtClean="0">
                                          <a:latin typeface="Cambria Math" panose="02040503050406030204" pitchFamily="18" charset="0"/>
                                          <a:ea typeface="Cambria Math" panose="02040503050406030204" pitchFamily="18" charset="0"/>
                                        </a:rPr>
                                        <m:t>1</m:t>
                                      </m:r>
                                    </m:sub>
                                  </m:sSub>
                                </m:num>
                                <m:den>
                                  <m:sSub>
                                    <m:sSubPr>
                                      <m:ctrlPr>
                                        <a:rPr lang="en-US" sz="1350" b="0" i="1" smtClean="0">
                                          <a:latin typeface="Cambria Math" panose="02040503050406030204" pitchFamily="18" charset="0"/>
                                          <a:ea typeface="Cambria Math" panose="02040503050406030204" pitchFamily="18" charset="0"/>
                                        </a:rPr>
                                      </m:ctrlPr>
                                    </m:sSubPr>
                                    <m:e>
                                      <m:r>
                                        <m:rPr>
                                          <m:sty m:val="p"/>
                                        </m:rPr>
                                        <a:rPr lang="en-US" sz="1350" b="0" i="0" smtClean="0">
                                          <a:latin typeface="Cambria Math" panose="02040503050406030204" pitchFamily="18" charset="0"/>
                                          <a:ea typeface="Cambria Math" panose="02040503050406030204" pitchFamily="18" charset="0"/>
                                        </a:rPr>
                                        <m:t>M</m:t>
                                      </m:r>
                                    </m:e>
                                    <m:sub>
                                      <m:r>
                                        <a:rPr lang="en-US" sz="1350" b="0" i="0" smtClean="0">
                                          <a:latin typeface="Cambria Math" panose="02040503050406030204" pitchFamily="18" charset="0"/>
                                          <a:ea typeface="Cambria Math" panose="02040503050406030204" pitchFamily="18" charset="0"/>
                                        </a:rPr>
                                        <m:t>0</m:t>
                                      </m:r>
                                    </m:sub>
                                  </m:sSub>
                                </m:den>
                              </m:f>
                            </m:oMath>
                          </a14:m>
                          <a:endParaRPr lang="en-US" sz="1350" i="0" kern="100"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7918511"/>
                      </a:ext>
                    </a:extLst>
                  </a:tr>
                  <a:tr h="300585">
                    <a:tc>
                      <a:txBody>
                        <a:bodyPr/>
                        <a:lstStyle/>
                        <a:p>
                          <a:pPr marL="0" marR="0">
                            <a:lnSpc>
                              <a:spcPct val="107000"/>
                            </a:lnSpc>
                            <a:spcAft>
                              <a:spcPts val="800"/>
                            </a:spcAft>
                            <a:buNone/>
                          </a:pPr>
                          <a:r>
                            <a:rPr lang="en-US" sz="1350" kern="100" dirty="0">
                              <a:effectLst/>
                              <a:latin typeface="Calibri" panose="020F0502020204030204" pitchFamily="34" charset="0"/>
                              <a:ea typeface="Calibri" panose="020F0502020204030204" pitchFamily="34" charset="0"/>
                              <a:cs typeface="Times New Roman" panose="02020603050405020304" pitchFamily="18" charset="0"/>
                            </a:rPr>
                            <a:t> RMS Duration (</a:t>
                          </a:r>
                          <a:r>
                            <a:rPr lang="en-US" sz="1350" kern="100" dirty="0">
                              <a:effectLst/>
                              <a:latin typeface="Cambria Math" panose="02040503050406030204" pitchFamily="18" charset="0"/>
                              <a:ea typeface="Cambria Math" panose="02040503050406030204" pitchFamily="18" charset="0"/>
                              <a:cs typeface="Times New Roman" panose="02020603050405020304" pitchFamily="18" charset="0"/>
                            </a:rPr>
                            <a:t>D</a:t>
                          </a:r>
                          <a:r>
                            <a:rPr lang="en-US" sz="1350" kern="1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350" kern="100" dirty="0">
                              <a:effectLst/>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f>
                                <m:fPr>
                                  <m:type m:val="lin"/>
                                  <m:ctrlPr>
                                    <a:rPr lang="en-US" sz="1350" b="0" i="1" smtClean="0">
                                      <a:latin typeface="Cambria Math" panose="02040503050406030204" pitchFamily="18" charset="0"/>
                                      <a:ea typeface="Cambria Math" panose="02040503050406030204" pitchFamily="18" charset="0"/>
                                    </a:rPr>
                                  </m:ctrlPr>
                                </m:fPr>
                                <m:num>
                                  <m:sSup>
                                    <m:sSupPr>
                                      <m:ctrlPr>
                                        <a:rPr lang="en-US" sz="1350" b="0" i="1" smtClean="0">
                                          <a:latin typeface="Cambria Math" panose="02040503050406030204" pitchFamily="18" charset="0"/>
                                          <a:ea typeface="Cambria Math" panose="02040503050406030204" pitchFamily="18" charset="0"/>
                                        </a:rPr>
                                      </m:ctrlPr>
                                    </m:sSupPr>
                                    <m:e>
                                      <m:r>
                                        <m:rPr>
                                          <m:sty m:val="p"/>
                                        </m:rPr>
                                        <a:rPr lang="en-US" sz="1350" b="0" i="0" smtClean="0">
                                          <a:latin typeface="Cambria Math" panose="02040503050406030204" pitchFamily="18" charset="0"/>
                                          <a:ea typeface="Cambria Math" panose="02040503050406030204" pitchFamily="18" charset="0"/>
                                        </a:rPr>
                                        <m:t>D</m:t>
                                      </m:r>
                                    </m:e>
                                    <m:sup>
                                      <m:r>
                                        <a:rPr lang="en-US" sz="1350" b="0" i="0" smtClean="0">
                                          <a:latin typeface="Cambria Math" panose="02040503050406030204" pitchFamily="18" charset="0"/>
                                          <a:ea typeface="Cambria Math" panose="02040503050406030204" pitchFamily="18" charset="0"/>
                                        </a:rPr>
                                        <m:t>2</m:t>
                                      </m:r>
                                    </m:sup>
                                  </m:sSup>
                                  <m:r>
                                    <a:rPr lang="en-US" sz="1350" b="0" i="0" smtClean="0">
                                      <a:latin typeface="Cambria Math" panose="02040503050406030204" pitchFamily="18" charset="0"/>
                                      <a:ea typeface="Cambria Math" panose="02040503050406030204" pitchFamily="18" charset="0"/>
                                    </a:rPr>
                                    <m:t>=</m:t>
                                  </m:r>
                                  <m:sSub>
                                    <m:sSubPr>
                                      <m:ctrlPr>
                                        <a:rPr lang="en-US" sz="1350" b="0" i="1" smtClean="0">
                                          <a:latin typeface="Cambria Math" panose="02040503050406030204" pitchFamily="18" charset="0"/>
                                          <a:ea typeface="Cambria Math" panose="02040503050406030204" pitchFamily="18" charset="0"/>
                                        </a:rPr>
                                      </m:ctrlPr>
                                    </m:sSubPr>
                                    <m:e>
                                      <m:r>
                                        <m:rPr>
                                          <m:sty m:val="p"/>
                                        </m:rPr>
                                        <a:rPr lang="en-US" sz="1350" b="0" i="0" smtClean="0">
                                          <a:latin typeface="Cambria Math" panose="02040503050406030204" pitchFamily="18" charset="0"/>
                                          <a:ea typeface="Cambria Math" panose="02040503050406030204" pitchFamily="18" charset="0"/>
                                        </a:rPr>
                                        <m:t>M</m:t>
                                      </m:r>
                                    </m:e>
                                    <m:sub>
                                      <m:r>
                                        <a:rPr lang="en-US" sz="1350" b="0" i="0" smtClean="0">
                                          <a:latin typeface="Cambria Math" panose="02040503050406030204" pitchFamily="18" charset="0"/>
                                          <a:ea typeface="Cambria Math" panose="02040503050406030204" pitchFamily="18" charset="0"/>
                                        </a:rPr>
                                        <m:t>2</m:t>
                                      </m:r>
                                    </m:sub>
                                  </m:sSub>
                                  <m:r>
                                    <a:rPr lang="en-US" sz="1350" b="0" i="0" smtClean="0">
                                      <a:latin typeface="Cambria Math" panose="02040503050406030204" pitchFamily="18" charset="0"/>
                                      <a:ea typeface="Cambria Math" panose="02040503050406030204" pitchFamily="18" charset="0"/>
                                    </a:rPr>
                                    <m:t>(</m:t>
                                  </m:r>
                                  <m:r>
                                    <m:rPr>
                                      <m:sty m:val="p"/>
                                    </m:rPr>
                                    <a:rPr lang="el-GR" sz="1350" b="0" i="0" smtClean="0">
                                      <a:latin typeface="Cambria Math" panose="02040503050406030204" pitchFamily="18" charset="0"/>
                                      <a:ea typeface="Cambria Math" panose="02040503050406030204" pitchFamily="18" charset="0"/>
                                    </a:rPr>
                                    <m:t>τ</m:t>
                                  </m:r>
                                  <m:r>
                                    <a:rPr lang="en-US" sz="1350" b="0" i="0" smtClean="0">
                                      <a:latin typeface="Cambria Math" panose="02040503050406030204" pitchFamily="18" charset="0"/>
                                      <a:ea typeface="Cambria Math" panose="02040503050406030204" pitchFamily="18" charset="0"/>
                                    </a:rPr>
                                    <m:t>)</m:t>
                                  </m:r>
                                </m:num>
                                <m:den>
                                  <m:r>
                                    <m:rPr>
                                      <m:sty m:val="p"/>
                                    </m:rPr>
                                    <a:rPr lang="en-US" sz="1350" b="0" i="0" smtClean="0">
                                      <a:latin typeface="Cambria Math" panose="02040503050406030204" pitchFamily="18" charset="0"/>
                                      <a:ea typeface="Cambria Math" panose="02040503050406030204" pitchFamily="18" charset="0"/>
                                    </a:rPr>
                                    <m:t>E</m:t>
                                  </m:r>
                                </m:den>
                              </m:f>
                            </m:oMath>
                          </a14:m>
                          <a:endParaRPr lang="en-US" sz="1350" i="0" kern="100"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7935064"/>
                      </a:ext>
                    </a:extLst>
                  </a:tr>
                  <a:tr h="615087">
                    <a:tc>
                      <a:txBody>
                        <a:bodyPr/>
                        <a:lstStyle/>
                        <a:p>
                          <a:pPr marL="0" marR="0">
                            <a:lnSpc>
                              <a:spcPct val="107000"/>
                            </a:lnSpc>
                            <a:spcAft>
                              <a:spcPts val="800"/>
                            </a:spcAft>
                            <a:buNone/>
                          </a:pPr>
                          <a:r>
                            <a:rPr lang="en-US" sz="1350" kern="100" dirty="0">
                              <a:effectLst/>
                              <a:latin typeface="Calibri" panose="020F0502020204030204" pitchFamily="34" charset="0"/>
                              <a:ea typeface="Calibri" panose="020F0502020204030204" pitchFamily="34" charset="0"/>
                              <a:cs typeface="Times New Roman" panose="02020603050405020304" pitchFamily="18" charset="0"/>
                            </a:rPr>
                            <a:t> Root Energy Amplitude (</a:t>
                          </a:r>
                          <a:r>
                            <a:rPr lang="en-US" sz="1350" kern="100" dirty="0">
                              <a:effectLst/>
                              <a:latin typeface="Cambria Math" panose="02040503050406030204" pitchFamily="18" charset="0"/>
                              <a:ea typeface="Cambria Math" panose="02040503050406030204" pitchFamily="18" charset="0"/>
                              <a:cs typeface="Times New Roman" panose="02020603050405020304" pitchFamily="18" charset="0"/>
                            </a:rPr>
                            <a:t>R</a:t>
                          </a:r>
                          <a:r>
                            <a:rPr lang="en-US" sz="1350" kern="1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350" kern="100" dirty="0">
                              <a:effectLst/>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f>
                                <m:fPr>
                                  <m:type m:val="lin"/>
                                  <m:ctrlPr>
                                    <a:rPr lang="en-US" sz="1350" b="0" i="1" smtClean="0">
                                      <a:latin typeface="Cambria Math" panose="02040503050406030204" pitchFamily="18" charset="0"/>
                                      <a:ea typeface="Cambria Math" panose="02040503050406030204" pitchFamily="18" charset="0"/>
                                    </a:rPr>
                                  </m:ctrlPr>
                                </m:fPr>
                                <m:num>
                                  <m:sSup>
                                    <m:sSupPr>
                                      <m:ctrlPr>
                                        <a:rPr lang="en-US" sz="1350" b="0" i="1" smtClean="0">
                                          <a:latin typeface="Cambria Math" panose="02040503050406030204" pitchFamily="18" charset="0"/>
                                          <a:ea typeface="Cambria Math" panose="02040503050406030204" pitchFamily="18" charset="0"/>
                                        </a:rPr>
                                      </m:ctrlPr>
                                    </m:sSupPr>
                                    <m:e>
                                      <m:r>
                                        <m:rPr>
                                          <m:sty m:val="p"/>
                                        </m:rPr>
                                        <a:rPr lang="en-US" sz="1350" b="0" i="0" smtClean="0">
                                          <a:latin typeface="Cambria Math" panose="02040503050406030204" pitchFamily="18" charset="0"/>
                                          <a:ea typeface="Cambria Math" panose="02040503050406030204" pitchFamily="18" charset="0"/>
                                        </a:rPr>
                                        <m:t>R</m:t>
                                      </m:r>
                                    </m:e>
                                    <m:sup>
                                      <m:r>
                                        <a:rPr lang="en-US" sz="1350" b="0" i="0" smtClean="0">
                                          <a:latin typeface="Cambria Math" panose="02040503050406030204" pitchFamily="18" charset="0"/>
                                          <a:ea typeface="Cambria Math" panose="02040503050406030204" pitchFamily="18" charset="0"/>
                                        </a:rPr>
                                        <m:t>2</m:t>
                                      </m:r>
                                    </m:sup>
                                  </m:sSup>
                                  <m:r>
                                    <a:rPr lang="en-US" sz="1350" b="0" i="0" smtClean="0">
                                      <a:latin typeface="Cambria Math" panose="02040503050406030204" pitchFamily="18" charset="0"/>
                                      <a:ea typeface="Cambria Math" panose="02040503050406030204" pitchFamily="18" charset="0"/>
                                    </a:rPr>
                                    <m:t>=</m:t>
                                  </m:r>
                                  <m:r>
                                    <m:rPr>
                                      <m:sty m:val="p"/>
                                    </m:rPr>
                                    <a:rPr lang="en-US" sz="1350" b="0" i="0" smtClean="0">
                                      <a:latin typeface="Cambria Math" panose="02040503050406030204" pitchFamily="18" charset="0"/>
                                      <a:ea typeface="Cambria Math" panose="02040503050406030204" pitchFamily="18" charset="0"/>
                                    </a:rPr>
                                    <m:t>E</m:t>
                                  </m:r>
                                </m:num>
                                <m:den>
                                  <m:r>
                                    <m:rPr>
                                      <m:sty m:val="p"/>
                                    </m:rPr>
                                    <a:rPr lang="en-US" sz="1350" b="0" i="0" smtClean="0">
                                      <a:latin typeface="Cambria Math" panose="02040503050406030204" pitchFamily="18" charset="0"/>
                                      <a:ea typeface="Cambria Math" panose="02040503050406030204" pitchFamily="18" charset="0"/>
                                    </a:rPr>
                                    <m:t>D</m:t>
                                  </m:r>
                                </m:den>
                              </m:f>
                            </m:oMath>
                          </a14:m>
                          <a:endParaRPr lang="en-US" sz="1350" i="0" kern="100"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0150611"/>
                      </a:ext>
                    </a:extLst>
                  </a:tr>
                  <a:tr h="309721">
                    <a:tc>
                      <a:txBody>
                        <a:bodyPr/>
                        <a:lstStyle/>
                        <a:p>
                          <a:pPr marL="0" marR="0">
                            <a:lnSpc>
                              <a:spcPct val="107000"/>
                            </a:lnSpc>
                            <a:spcAft>
                              <a:spcPts val="800"/>
                            </a:spcAft>
                            <a:buNone/>
                          </a:pPr>
                          <a:r>
                            <a:rPr lang="en-US" sz="1350" kern="100" dirty="0">
                              <a:effectLst/>
                              <a:latin typeface="Calibri" panose="020F0502020204030204" pitchFamily="34" charset="0"/>
                              <a:ea typeface="Calibri" panose="020F0502020204030204" pitchFamily="34" charset="0"/>
                              <a:cs typeface="Times New Roman" panose="02020603050405020304" pitchFamily="18" charset="0"/>
                            </a:rPr>
                            <a:t> Skewness (</a:t>
                          </a:r>
                          <a:r>
                            <a:rPr lang="en-US" sz="1350" kern="100" dirty="0">
                              <a:effectLst/>
                              <a:latin typeface="Cambria Math" panose="02040503050406030204" pitchFamily="18" charset="0"/>
                              <a:ea typeface="Cambria Math" panose="02040503050406030204" pitchFamily="18" charset="0"/>
                              <a:cs typeface="Times New Roman" panose="02020603050405020304" pitchFamily="18" charset="0"/>
                            </a:rPr>
                            <a:t>S</a:t>
                          </a:r>
                          <a:r>
                            <a:rPr lang="el-GR" sz="1350" kern="100" baseline="-25000" dirty="0">
                              <a:effectLst/>
                              <a:latin typeface="Cambria Math" panose="02040503050406030204" pitchFamily="18" charset="0"/>
                              <a:ea typeface="Cambria Math" panose="02040503050406030204" pitchFamily="18" charset="0"/>
                              <a:cs typeface="Times New Roman" panose="02020603050405020304" pitchFamily="18" charset="0"/>
                            </a:rPr>
                            <a:t>τ</a:t>
                          </a:r>
                          <a:r>
                            <a:rPr lang="en-US" sz="1350" kern="1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Aft>
                              <a:spcPts val="800"/>
                            </a:spcAft>
                            <a:buNone/>
                          </a:pPr>
                          <a:r>
                            <a:rPr lang="en-US" sz="1350" kern="100" dirty="0">
                              <a:effectLst/>
                              <a:latin typeface="Cambria Math" panose="02040503050406030204" pitchFamily="18" charset="0"/>
                              <a:ea typeface="Cambria Math" panose="02040503050406030204" pitchFamily="18" charset="0"/>
                              <a:cs typeface="Times New Roman" panose="02020603050405020304" pitchFamily="18" charset="0"/>
                            </a:rPr>
                            <a:t> </a:t>
                          </a:r>
                          <a14:m>
                            <m:oMath xmlns:m="http://schemas.openxmlformats.org/officeDocument/2006/math">
                              <m:f>
                                <m:fPr>
                                  <m:type m:val="lin"/>
                                  <m:ctrlPr>
                                    <a:rPr lang="en-US" sz="1350" b="0" i="1" smtClean="0">
                                      <a:latin typeface="Cambria Math" panose="02040503050406030204" pitchFamily="18" charset="0"/>
                                      <a:ea typeface="Cambria Math" panose="02040503050406030204" pitchFamily="18" charset="0"/>
                                    </a:rPr>
                                  </m:ctrlPr>
                                </m:fPr>
                                <m:num>
                                  <m:sSup>
                                    <m:sSupPr>
                                      <m:ctrlPr>
                                        <a:rPr lang="en-US" sz="1350" b="0" i="1" smtClean="0">
                                          <a:latin typeface="Cambria Math" panose="02040503050406030204" pitchFamily="18" charset="0"/>
                                          <a:ea typeface="Cambria Math" panose="02040503050406030204" pitchFamily="18" charset="0"/>
                                        </a:rPr>
                                      </m:ctrlPr>
                                    </m:sSupPr>
                                    <m:e>
                                      <m:sSub>
                                        <m:sSubPr>
                                          <m:ctrlPr>
                                            <a:rPr lang="en-US" sz="1350" b="0" i="1" smtClean="0">
                                              <a:latin typeface="Cambria Math" panose="02040503050406030204" pitchFamily="18" charset="0"/>
                                              <a:ea typeface="Cambria Math" panose="02040503050406030204" pitchFamily="18" charset="0"/>
                                            </a:rPr>
                                          </m:ctrlPr>
                                        </m:sSubPr>
                                        <m:e>
                                          <m:r>
                                            <m:rPr>
                                              <m:sty m:val="p"/>
                                            </m:rPr>
                                            <a:rPr lang="en-US" sz="1350" b="0" i="0" smtClean="0">
                                              <a:latin typeface="Cambria Math" panose="02040503050406030204" pitchFamily="18" charset="0"/>
                                              <a:ea typeface="Cambria Math" panose="02040503050406030204" pitchFamily="18" charset="0"/>
                                            </a:rPr>
                                            <m:t>S</m:t>
                                          </m:r>
                                        </m:e>
                                        <m:sub>
                                          <m:r>
                                            <m:rPr>
                                              <m:sty m:val="p"/>
                                            </m:rPr>
                                            <a:rPr lang="el-GR" sz="1350" b="0" i="0" smtClean="0">
                                              <a:latin typeface="Cambria Math" panose="02040503050406030204" pitchFamily="18" charset="0"/>
                                              <a:ea typeface="Cambria Math" panose="02040503050406030204" pitchFamily="18" charset="0"/>
                                            </a:rPr>
                                            <m:t>τ</m:t>
                                          </m:r>
                                        </m:sub>
                                      </m:sSub>
                                    </m:e>
                                    <m:sup>
                                      <m:r>
                                        <a:rPr lang="en-US" sz="1350" b="0" i="0" smtClean="0">
                                          <a:latin typeface="Cambria Math" panose="02040503050406030204" pitchFamily="18" charset="0"/>
                                          <a:ea typeface="Cambria Math" panose="02040503050406030204" pitchFamily="18" charset="0"/>
                                        </a:rPr>
                                        <m:t>3</m:t>
                                      </m:r>
                                    </m:sup>
                                  </m:sSup>
                                  <m:r>
                                    <a:rPr lang="en-US" sz="1350" b="0" i="0" smtClean="0">
                                      <a:latin typeface="Cambria Math" panose="02040503050406030204" pitchFamily="18" charset="0"/>
                                      <a:ea typeface="Cambria Math" panose="02040503050406030204" pitchFamily="18" charset="0"/>
                                    </a:rPr>
                                    <m:t>=</m:t>
                                  </m:r>
                                  <m:sSub>
                                    <m:sSubPr>
                                      <m:ctrlPr>
                                        <a:rPr lang="en-US" sz="1350" b="0" i="1" smtClean="0">
                                          <a:latin typeface="Cambria Math" panose="02040503050406030204" pitchFamily="18" charset="0"/>
                                          <a:ea typeface="Cambria Math" panose="02040503050406030204" pitchFamily="18" charset="0"/>
                                        </a:rPr>
                                      </m:ctrlPr>
                                    </m:sSubPr>
                                    <m:e>
                                      <m:r>
                                        <m:rPr>
                                          <m:sty m:val="p"/>
                                        </m:rPr>
                                        <a:rPr lang="en-US" sz="1350" b="0" i="0" smtClean="0">
                                          <a:latin typeface="Cambria Math" panose="02040503050406030204" pitchFamily="18" charset="0"/>
                                          <a:ea typeface="Cambria Math" panose="02040503050406030204" pitchFamily="18" charset="0"/>
                                        </a:rPr>
                                        <m:t>M</m:t>
                                      </m:r>
                                    </m:e>
                                    <m:sub>
                                      <m:r>
                                        <a:rPr lang="en-US" sz="1350" b="0" i="0" smtClean="0">
                                          <a:latin typeface="Cambria Math" panose="02040503050406030204" pitchFamily="18" charset="0"/>
                                          <a:ea typeface="Cambria Math" panose="02040503050406030204" pitchFamily="18" charset="0"/>
                                        </a:rPr>
                                        <m:t>3</m:t>
                                      </m:r>
                                    </m:sub>
                                  </m:sSub>
                                  <m:r>
                                    <a:rPr lang="en-US" sz="1350" b="0" i="0" smtClean="0">
                                      <a:latin typeface="Cambria Math" panose="02040503050406030204" pitchFamily="18" charset="0"/>
                                      <a:ea typeface="Cambria Math" panose="02040503050406030204" pitchFamily="18" charset="0"/>
                                    </a:rPr>
                                    <m:t>(</m:t>
                                  </m:r>
                                  <m:r>
                                    <m:rPr>
                                      <m:sty m:val="p"/>
                                    </m:rPr>
                                    <a:rPr lang="el-GR" sz="1350" b="0" i="0" smtClean="0">
                                      <a:latin typeface="Cambria Math" panose="02040503050406030204" pitchFamily="18" charset="0"/>
                                      <a:ea typeface="Cambria Math" panose="02040503050406030204" pitchFamily="18" charset="0"/>
                                    </a:rPr>
                                    <m:t>τ</m:t>
                                  </m:r>
                                  <m:r>
                                    <a:rPr lang="en-US" sz="1350" b="0" i="0" smtClean="0">
                                      <a:latin typeface="Cambria Math" panose="02040503050406030204" pitchFamily="18" charset="0"/>
                                      <a:ea typeface="Cambria Math" panose="02040503050406030204" pitchFamily="18" charset="0"/>
                                    </a:rPr>
                                    <m:t>)</m:t>
                                  </m:r>
                                </m:num>
                                <m:den>
                                  <m:r>
                                    <m:rPr>
                                      <m:sty m:val="p"/>
                                    </m:rPr>
                                    <a:rPr lang="en-US" sz="1350" b="0" i="0" smtClean="0">
                                      <a:latin typeface="Cambria Math" panose="02040503050406030204" pitchFamily="18" charset="0"/>
                                      <a:ea typeface="Cambria Math" panose="02040503050406030204" pitchFamily="18" charset="0"/>
                                    </a:rPr>
                                    <m:t>E</m:t>
                                  </m:r>
                                </m:den>
                              </m:f>
                            </m:oMath>
                          </a14:m>
                          <a:endParaRPr lang="en-US" sz="1350" i="0" kern="100"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9320256"/>
                      </a:ext>
                    </a:extLst>
                  </a:tr>
                </a:tbl>
              </a:graphicData>
            </a:graphic>
          </p:graphicFrame>
        </mc:Choice>
        <mc:Fallback xmlns="">
          <p:graphicFrame>
            <p:nvGraphicFramePr>
              <p:cNvPr id="10" name="Table 9">
                <a:extLst>
                  <a:ext uri="{FF2B5EF4-FFF2-40B4-BE49-F238E27FC236}">
                    <a16:creationId xmlns:a16="http://schemas.microsoft.com/office/drawing/2014/main" id="{35B3F04E-FB57-326D-F2BD-FDF3F733F332}"/>
                  </a:ext>
                </a:extLst>
              </p:cNvPr>
              <p:cNvGraphicFramePr>
                <a:graphicFrameLocks noGrp="1"/>
              </p:cNvGraphicFramePr>
              <p:nvPr>
                <p:extLst>
                  <p:ext uri="{D42A27DB-BD31-4B8C-83A1-F6EECF244321}">
                    <p14:modId xmlns:p14="http://schemas.microsoft.com/office/powerpoint/2010/main" val="1599810925"/>
                  </p:ext>
                </p:extLst>
              </p:nvPr>
            </p:nvGraphicFramePr>
            <p:xfrm>
              <a:off x="1227668" y="4405126"/>
              <a:ext cx="3429000" cy="1904187"/>
            </p:xfrm>
            <a:graphic>
              <a:graphicData uri="http://schemas.openxmlformats.org/drawingml/2006/table">
                <a:tbl>
                  <a:tblPr firstRow="1" firstCol="1" bandRow="1"/>
                  <a:tblGrid>
                    <a:gridCol w="1524000">
                      <a:extLst>
                        <a:ext uri="{9D8B030D-6E8A-4147-A177-3AD203B41FA5}">
                          <a16:colId xmlns:a16="http://schemas.microsoft.com/office/drawing/2014/main" val="3628756931"/>
                        </a:ext>
                      </a:extLst>
                    </a:gridCol>
                    <a:gridCol w="1905000">
                      <a:extLst>
                        <a:ext uri="{9D8B030D-6E8A-4147-A177-3AD203B41FA5}">
                          <a16:colId xmlns:a16="http://schemas.microsoft.com/office/drawing/2014/main" val="3335430059"/>
                        </a:ext>
                      </a:extLst>
                    </a:gridCol>
                  </a:tblGrid>
                  <a:tr h="378209">
                    <a:tc>
                      <a:txBody>
                        <a:bodyPr/>
                        <a:lstStyle/>
                        <a:p>
                          <a:pPr marL="0" marR="0">
                            <a:lnSpc>
                              <a:spcPct val="107000"/>
                            </a:lnSpc>
                            <a:spcAft>
                              <a:spcPts val="800"/>
                            </a:spcAft>
                            <a:buNone/>
                          </a:pPr>
                          <a:r>
                            <a:rPr lang="en-US" sz="1350" kern="100" dirty="0">
                              <a:effectLst/>
                              <a:latin typeface="Calibri" panose="020F0502020204030204" pitchFamily="34" charset="0"/>
                              <a:ea typeface="Calibri" panose="020F0502020204030204" pitchFamily="34" charset="0"/>
                              <a:cs typeface="Times New Roman" panose="02020603050405020304" pitchFamily="18" charset="0"/>
                            </a:rPr>
                            <a:t> Energy (</a:t>
                          </a:r>
                          <a:r>
                            <a:rPr lang="en-US" sz="1350" kern="100" dirty="0">
                              <a:effectLst/>
                              <a:latin typeface="Cambria Math" panose="02040503050406030204" pitchFamily="18" charset="0"/>
                              <a:ea typeface="Cambria Math" panose="02040503050406030204" pitchFamily="18" charset="0"/>
                              <a:cs typeface="Times New Roman" panose="02020603050405020304" pitchFamily="18" charset="0"/>
                            </a:rPr>
                            <a:t>E</a:t>
                          </a:r>
                          <a:r>
                            <a:rPr lang="en-US" sz="1350" kern="1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80192" t="-1613" r="-639" b="-532258"/>
                          </a:stretch>
                        </a:blipFill>
                      </a:tcPr>
                    </a:tc>
                    <a:extLst>
                      <a:ext uri="{0D108BD9-81ED-4DB2-BD59-A6C34878D82A}">
                        <a16:rowId xmlns:a16="http://schemas.microsoft.com/office/drawing/2014/main" val="2998588123"/>
                      </a:ext>
                    </a:extLst>
                  </a:tr>
                  <a:tr h="300585">
                    <a:tc>
                      <a:txBody>
                        <a:bodyPr/>
                        <a:lstStyle/>
                        <a:p>
                          <a:pPr marL="0" marR="0">
                            <a:lnSpc>
                              <a:spcPct val="107000"/>
                            </a:lnSpc>
                            <a:spcAft>
                              <a:spcPts val="800"/>
                            </a:spcAft>
                            <a:buNone/>
                          </a:pPr>
                          <a:r>
                            <a:rPr lang="en-US" sz="1350" kern="100" dirty="0">
                              <a:effectLst/>
                              <a:latin typeface="Calibri" panose="020F0502020204030204" pitchFamily="34" charset="0"/>
                              <a:ea typeface="Calibri" panose="020F0502020204030204" pitchFamily="34" charset="0"/>
                              <a:cs typeface="Times New Roman" panose="02020603050405020304" pitchFamily="18" charset="0"/>
                            </a:rPr>
                            <a:t> Centroid (</a:t>
                          </a:r>
                          <a:r>
                            <a:rPr lang="el-GR" sz="1350" kern="100" dirty="0">
                              <a:effectLst/>
                              <a:latin typeface="Cambria Math" panose="02040503050406030204" pitchFamily="18" charset="0"/>
                              <a:ea typeface="Cambria Math" panose="02040503050406030204" pitchFamily="18" charset="0"/>
                              <a:cs typeface="Times New Roman" panose="02020603050405020304" pitchFamily="18" charset="0"/>
                            </a:rPr>
                            <a:t>τ</a:t>
                          </a:r>
                          <a:r>
                            <a:rPr lang="en-US" sz="1350" kern="1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80192" t="-126000" r="-639" b="-560000"/>
                          </a:stretch>
                        </a:blipFill>
                      </a:tcPr>
                    </a:tc>
                    <a:extLst>
                      <a:ext uri="{0D108BD9-81ED-4DB2-BD59-A6C34878D82A}">
                        <a16:rowId xmlns:a16="http://schemas.microsoft.com/office/drawing/2014/main" val="127918511"/>
                      </a:ext>
                    </a:extLst>
                  </a:tr>
                  <a:tr h="300585">
                    <a:tc>
                      <a:txBody>
                        <a:bodyPr/>
                        <a:lstStyle/>
                        <a:p>
                          <a:pPr marL="0" marR="0">
                            <a:lnSpc>
                              <a:spcPct val="107000"/>
                            </a:lnSpc>
                            <a:spcAft>
                              <a:spcPts val="800"/>
                            </a:spcAft>
                            <a:buNone/>
                          </a:pPr>
                          <a:r>
                            <a:rPr lang="en-US" sz="1350" kern="100" dirty="0">
                              <a:effectLst/>
                              <a:latin typeface="Calibri" panose="020F0502020204030204" pitchFamily="34" charset="0"/>
                              <a:ea typeface="Calibri" panose="020F0502020204030204" pitchFamily="34" charset="0"/>
                              <a:cs typeface="Times New Roman" panose="02020603050405020304" pitchFamily="18" charset="0"/>
                            </a:rPr>
                            <a:t> RMS Duration (</a:t>
                          </a:r>
                          <a:r>
                            <a:rPr lang="en-US" sz="1350" kern="100" dirty="0">
                              <a:effectLst/>
                              <a:latin typeface="Cambria Math" panose="02040503050406030204" pitchFamily="18" charset="0"/>
                              <a:ea typeface="Cambria Math" panose="02040503050406030204" pitchFamily="18" charset="0"/>
                              <a:cs typeface="Times New Roman" panose="02020603050405020304" pitchFamily="18" charset="0"/>
                            </a:rPr>
                            <a:t>D</a:t>
                          </a:r>
                          <a:r>
                            <a:rPr lang="en-US" sz="1350" kern="1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80192" t="-230612" r="-639" b="-471429"/>
                          </a:stretch>
                        </a:blipFill>
                      </a:tcPr>
                    </a:tc>
                    <a:extLst>
                      <a:ext uri="{0D108BD9-81ED-4DB2-BD59-A6C34878D82A}">
                        <a16:rowId xmlns:a16="http://schemas.microsoft.com/office/drawing/2014/main" val="3277935064"/>
                      </a:ext>
                    </a:extLst>
                  </a:tr>
                  <a:tr h="615087">
                    <a:tc>
                      <a:txBody>
                        <a:bodyPr/>
                        <a:lstStyle/>
                        <a:p>
                          <a:pPr marL="0" marR="0">
                            <a:lnSpc>
                              <a:spcPct val="107000"/>
                            </a:lnSpc>
                            <a:spcAft>
                              <a:spcPts val="800"/>
                            </a:spcAft>
                            <a:buNone/>
                          </a:pPr>
                          <a:r>
                            <a:rPr lang="en-US" sz="1350" kern="100" dirty="0">
                              <a:effectLst/>
                              <a:latin typeface="Calibri" panose="020F0502020204030204" pitchFamily="34" charset="0"/>
                              <a:ea typeface="Calibri" panose="020F0502020204030204" pitchFamily="34" charset="0"/>
                              <a:cs typeface="Times New Roman" panose="02020603050405020304" pitchFamily="18" charset="0"/>
                            </a:rPr>
                            <a:t> Root Energy Amplitude (</a:t>
                          </a:r>
                          <a:r>
                            <a:rPr lang="en-US" sz="1350" kern="100" dirty="0">
                              <a:effectLst/>
                              <a:latin typeface="Cambria Math" panose="02040503050406030204" pitchFamily="18" charset="0"/>
                              <a:ea typeface="Cambria Math" panose="02040503050406030204" pitchFamily="18" charset="0"/>
                              <a:cs typeface="Times New Roman" panose="02020603050405020304" pitchFamily="18" charset="0"/>
                            </a:rPr>
                            <a:t>R</a:t>
                          </a:r>
                          <a:r>
                            <a:rPr lang="en-US" sz="1350" kern="1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80192" t="-160396" r="-639" b="-128713"/>
                          </a:stretch>
                        </a:blipFill>
                      </a:tcPr>
                    </a:tc>
                    <a:extLst>
                      <a:ext uri="{0D108BD9-81ED-4DB2-BD59-A6C34878D82A}">
                        <a16:rowId xmlns:a16="http://schemas.microsoft.com/office/drawing/2014/main" val="2470150611"/>
                      </a:ext>
                    </a:extLst>
                  </a:tr>
                  <a:tr h="309721">
                    <a:tc>
                      <a:txBody>
                        <a:bodyPr/>
                        <a:lstStyle/>
                        <a:p>
                          <a:pPr marL="0" marR="0">
                            <a:lnSpc>
                              <a:spcPct val="107000"/>
                            </a:lnSpc>
                            <a:spcAft>
                              <a:spcPts val="800"/>
                            </a:spcAft>
                            <a:buNone/>
                          </a:pPr>
                          <a:r>
                            <a:rPr lang="en-US" sz="1350" kern="100" dirty="0">
                              <a:effectLst/>
                              <a:latin typeface="Calibri" panose="020F0502020204030204" pitchFamily="34" charset="0"/>
                              <a:ea typeface="Calibri" panose="020F0502020204030204" pitchFamily="34" charset="0"/>
                              <a:cs typeface="Times New Roman" panose="02020603050405020304" pitchFamily="18" charset="0"/>
                            </a:rPr>
                            <a:t> Skewness (</a:t>
                          </a:r>
                          <a:r>
                            <a:rPr lang="en-US" sz="1350" kern="100" dirty="0">
                              <a:effectLst/>
                              <a:latin typeface="Cambria Math" panose="02040503050406030204" pitchFamily="18" charset="0"/>
                              <a:ea typeface="Cambria Math" panose="02040503050406030204" pitchFamily="18" charset="0"/>
                              <a:cs typeface="Times New Roman" panose="02020603050405020304" pitchFamily="18" charset="0"/>
                            </a:rPr>
                            <a:t>S</a:t>
                          </a:r>
                          <a:r>
                            <a:rPr lang="el-GR" sz="1350" kern="100" baseline="-25000" dirty="0">
                              <a:effectLst/>
                              <a:latin typeface="Cambria Math" panose="02040503050406030204" pitchFamily="18" charset="0"/>
                              <a:ea typeface="Cambria Math" panose="02040503050406030204" pitchFamily="18" charset="0"/>
                              <a:cs typeface="Times New Roman" panose="02020603050405020304" pitchFamily="18" charset="0"/>
                            </a:rPr>
                            <a:t>τ</a:t>
                          </a:r>
                          <a:r>
                            <a:rPr lang="en-US" sz="1350" kern="1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80192" t="-515686" r="-639" b="-154902"/>
                          </a:stretch>
                        </a:blipFill>
                      </a:tcPr>
                    </a:tc>
                    <a:extLst>
                      <a:ext uri="{0D108BD9-81ED-4DB2-BD59-A6C34878D82A}">
                        <a16:rowId xmlns:a16="http://schemas.microsoft.com/office/drawing/2014/main" val="1879320256"/>
                      </a:ext>
                    </a:extLst>
                  </a:tr>
                </a:tbl>
              </a:graphicData>
            </a:graphic>
          </p:graphicFrame>
        </mc:Fallback>
      </mc:AlternateContent>
      <p:cxnSp>
        <p:nvCxnSpPr>
          <p:cNvPr id="12" name="Straight Connector 11">
            <a:extLst>
              <a:ext uri="{FF2B5EF4-FFF2-40B4-BE49-F238E27FC236}">
                <a16:creationId xmlns:a16="http://schemas.microsoft.com/office/drawing/2014/main" id="{0A51CC90-358F-0537-2420-7528A601064F}"/>
              </a:ext>
            </a:extLst>
          </p:cNvPr>
          <p:cNvCxnSpPr/>
          <p:nvPr/>
        </p:nvCxnSpPr>
        <p:spPr>
          <a:xfrm>
            <a:off x="5105399" y="1295400"/>
            <a:ext cx="0" cy="4823481"/>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B448ABC-EB32-DCA5-208F-75B43C34BFEB}"/>
              </a:ext>
            </a:extLst>
          </p:cNvPr>
          <p:cNvSpPr txBox="1"/>
          <p:nvPr/>
        </p:nvSpPr>
        <p:spPr>
          <a:xfrm>
            <a:off x="5410200" y="1306544"/>
            <a:ext cx="3335867" cy="3108543"/>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r>
              <a:rPr lang="en-US" sz="1400" dirty="0"/>
              <a:t>Smallwood et al have written papers claiming that the SRS by itself is insufficient for characterizing shock damage potential</a:t>
            </a:r>
          </a:p>
          <a:p>
            <a:pPr marL="285750" indent="-285750">
              <a:buClr>
                <a:srgbClr val="006699"/>
              </a:buClr>
              <a:buSzPct val="80000"/>
              <a:buFont typeface="Arial" panose="020B0604020202020204" pitchFamily="34" charset="0"/>
              <a:buChar char="•"/>
            </a:pPr>
            <a:endParaRPr lang="en-US" sz="1400" dirty="0"/>
          </a:p>
          <a:p>
            <a:pPr marL="285750" indent="-285750">
              <a:buClr>
                <a:srgbClr val="006699"/>
              </a:buClr>
              <a:buSzPct val="80000"/>
              <a:buFont typeface="Arial" panose="020B0604020202020204" pitchFamily="34" charset="0"/>
              <a:buChar char="•"/>
            </a:pPr>
            <a:r>
              <a:rPr lang="en-US" sz="1400" dirty="0"/>
              <a:t>They have recommended that temporal moments also be used in SRS specifications</a:t>
            </a:r>
          </a:p>
          <a:p>
            <a:pPr marL="285750" indent="-285750">
              <a:buClr>
                <a:srgbClr val="006699"/>
              </a:buClr>
              <a:buSzPct val="80000"/>
              <a:buFont typeface="Arial" panose="020B0604020202020204" pitchFamily="34" charset="0"/>
              <a:buChar char="•"/>
            </a:pPr>
            <a:endParaRPr lang="en-US" sz="1400" dirty="0"/>
          </a:p>
          <a:p>
            <a:pPr marL="285750" indent="-285750">
              <a:buClr>
                <a:srgbClr val="006699"/>
              </a:buClr>
              <a:buSzPct val="80000"/>
              <a:buFont typeface="Arial" panose="020B0604020202020204" pitchFamily="34" charset="0"/>
              <a:buChar char="•"/>
            </a:pPr>
            <a:r>
              <a:rPr lang="en-US" sz="1400" dirty="0"/>
              <a:t>This recommendation has merit but has not gained traction in industry</a:t>
            </a:r>
          </a:p>
          <a:p>
            <a:pPr>
              <a:buClr>
                <a:srgbClr val="006699"/>
              </a:buClr>
              <a:buSzPct val="80000"/>
            </a:pPr>
            <a:endParaRPr lang="en-US" sz="1400" dirty="0"/>
          </a:p>
          <a:p>
            <a:pPr marL="285750" indent="-285750">
              <a:buClr>
                <a:srgbClr val="006699"/>
              </a:buClr>
              <a:buSzPct val="80000"/>
              <a:buFont typeface="Arial" panose="020B0604020202020204" pitchFamily="34" charset="0"/>
              <a:buChar char="•"/>
            </a:pPr>
            <a:r>
              <a:rPr lang="en-US" sz="1400" dirty="0"/>
              <a:t>https://vibrationdata.wordpress.com/2015/02/18/temporal-moment/</a:t>
            </a:r>
          </a:p>
        </p:txBody>
      </p:sp>
    </p:spTree>
    <p:custDataLst>
      <p:tags r:id="rId1"/>
    </p:custDataLst>
    <p:extLst>
      <p:ext uri="{BB962C8B-B14F-4D97-AF65-F5344CB8AC3E}">
        <p14:creationId xmlns:p14="http://schemas.microsoft.com/office/powerpoint/2010/main" val="2225044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16</a:t>
            </a:fld>
            <a:endParaRPr lang="en-US"/>
          </a:p>
        </p:txBody>
      </p:sp>
      <p:sp>
        <p:nvSpPr>
          <p:cNvPr id="5" name="Rectangle 4"/>
          <p:cNvSpPr/>
          <p:nvPr/>
        </p:nvSpPr>
        <p:spPr>
          <a:xfrm>
            <a:off x="457200" y="569786"/>
            <a:ext cx="4572000" cy="400110"/>
          </a:xfrm>
          <a:prstGeom prst="rect">
            <a:avLst/>
          </a:prstGeom>
        </p:spPr>
        <p:txBody>
          <a:bodyPr>
            <a:spAutoFit/>
          </a:bodyPr>
          <a:lstStyle/>
          <a:p>
            <a:pPr>
              <a:spcBef>
                <a:spcPts val="200"/>
              </a:spcBef>
              <a:spcAft>
                <a:spcPts val="200"/>
              </a:spcAft>
            </a:pPr>
            <a:r>
              <a:rPr lang="en-US" sz="2000" b="1" dirty="0">
                <a:solidFill>
                  <a:schemeClr val="accent5">
                    <a:lumMod val="75000"/>
                  </a:schemeClr>
                </a:solidFill>
                <a:latin typeface="Arial" pitchFamily="34" charset="0"/>
                <a:cs typeface="Arial" pitchFamily="34" charset="0"/>
              </a:rPr>
              <a:t>SRS Specification Example</a:t>
            </a:r>
          </a:p>
        </p:txBody>
      </p:sp>
      <p:sp>
        <p:nvSpPr>
          <p:cNvPr id="2" name="Rectangle 1"/>
          <p:cNvSpPr/>
          <p:nvPr/>
        </p:nvSpPr>
        <p:spPr>
          <a:xfrm>
            <a:off x="609600" y="1553028"/>
            <a:ext cx="8077200" cy="338554"/>
          </a:xfrm>
          <a:prstGeom prst="rect">
            <a:avLst/>
          </a:prstGeom>
        </p:spPr>
        <p:txBody>
          <a:bodyPr wrap="square">
            <a:spAutoFit/>
          </a:bodyPr>
          <a:lstStyle/>
          <a:p>
            <a:r>
              <a:rPr lang="en-US" sz="1600" dirty="0">
                <a:latin typeface="Arial" pitchFamily="34" charset="0"/>
                <a:cs typeface="Arial" pitchFamily="34" charset="0"/>
              </a:rPr>
              <a:t> </a:t>
            </a:r>
          </a:p>
        </p:txBody>
      </p:sp>
      <p:sp>
        <p:nvSpPr>
          <p:cNvPr id="6" name="Rectangle 5"/>
          <p:cNvSpPr>
            <a:spLocks noChangeArrowheads="1"/>
          </p:cNvSpPr>
          <p:nvPr/>
        </p:nvSpPr>
        <p:spPr bwMode="auto">
          <a:xfrm>
            <a:off x="723900" y="1698781"/>
            <a:ext cx="4152900" cy="39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sz="1800" dirty="0">
              <a:latin typeface="+mn-lt"/>
            </a:endParaRPr>
          </a:p>
          <a:p>
            <a:pPr marL="285750" indent="-285750">
              <a:spcBef>
                <a:spcPts val="300"/>
              </a:spcBef>
              <a:spcAft>
                <a:spcPts val="300"/>
              </a:spcAft>
              <a:buClr>
                <a:srgbClr val="006699"/>
              </a:buClr>
              <a:buSzPct val="80000"/>
              <a:buFont typeface="Arial" panose="020B0604020202020204" pitchFamily="34" charset="0"/>
              <a:buChar char="•"/>
            </a:pPr>
            <a:r>
              <a:rPr lang="en-US" sz="1400" dirty="0">
                <a:latin typeface="Calibri" pitchFamily="34" charset="0"/>
              </a:rPr>
              <a:t>Vandenberg AFB, 1% Damping</a:t>
            </a:r>
          </a:p>
          <a:p>
            <a:pPr marL="285750" indent="-285750">
              <a:spcBef>
                <a:spcPts val="300"/>
              </a:spcBef>
              <a:spcAft>
                <a:spcPts val="300"/>
              </a:spcAft>
              <a:buClr>
                <a:srgbClr val="006699"/>
              </a:buClr>
              <a:buSzPct val="80000"/>
              <a:buFont typeface="Arial" panose="020B0604020202020204" pitchFamily="34" charset="0"/>
              <a:buChar char="•"/>
            </a:pPr>
            <a:r>
              <a:rPr lang="en-US" sz="1400" dirty="0">
                <a:latin typeface="Calibri" pitchFamily="34" charset="0"/>
              </a:rPr>
              <a:t>Synthesize a series of wavelets as a base input time history</a:t>
            </a:r>
          </a:p>
          <a:p>
            <a:pPr marL="285750" indent="-285750">
              <a:spcBef>
                <a:spcPts val="300"/>
              </a:spcBef>
              <a:spcAft>
                <a:spcPts val="300"/>
              </a:spcAft>
              <a:buClr>
                <a:srgbClr val="006699"/>
              </a:buClr>
              <a:buSzPct val="80000"/>
              <a:buFont typeface="Arial" panose="020B0604020202020204" pitchFamily="34" charset="0"/>
              <a:buChar char="•"/>
            </a:pPr>
            <a:r>
              <a:rPr lang="en-US" sz="1400" dirty="0">
                <a:latin typeface="Calibri" pitchFamily="34" charset="0"/>
              </a:rPr>
              <a:t>Try three different waveform types</a:t>
            </a:r>
          </a:p>
          <a:p>
            <a:pPr marL="285750" indent="-285750">
              <a:spcBef>
                <a:spcPts val="300"/>
              </a:spcBef>
              <a:spcAft>
                <a:spcPts val="300"/>
              </a:spcAft>
              <a:buClr>
                <a:srgbClr val="006699"/>
              </a:buClr>
              <a:buSzPct val="80000"/>
              <a:buFont typeface="Arial" panose="020B0604020202020204" pitchFamily="34" charset="0"/>
              <a:buChar char="•"/>
            </a:pPr>
            <a:r>
              <a:rPr lang="en-US" sz="1400" dirty="0">
                <a:latin typeface="Calibri" pitchFamily="34" charset="0"/>
              </a:rPr>
              <a:t>Goals:</a:t>
            </a:r>
          </a:p>
          <a:p>
            <a:pPr lvl="1"/>
            <a:endParaRPr lang="en-US" sz="1400" dirty="0">
              <a:latin typeface="Calibri" pitchFamily="34" charset="0"/>
            </a:endParaRPr>
          </a:p>
          <a:p>
            <a:pPr marL="800100" lvl="1" indent="-342900">
              <a:buAutoNum type="arabicPeriod"/>
            </a:pPr>
            <a:r>
              <a:rPr lang="en-US" sz="1400" dirty="0">
                <a:latin typeface="Calibri" pitchFamily="34" charset="0"/>
              </a:rPr>
              <a:t>Satisfy the SRS specification within some tolerance bands</a:t>
            </a:r>
          </a:p>
          <a:p>
            <a:pPr marL="800100" lvl="1" indent="-342900">
              <a:buAutoNum type="arabicPeriod"/>
            </a:pPr>
            <a:r>
              <a:rPr lang="en-US" sz="1400" dirty="0">
                <a:latin typeface="Calibri" pitchFamily="34" charset="0"/>
              </a:rPr>
              <a:t>Minimize the displacement, velocity and acceleration of the synthesized base input</a:t>
            </a:r>
            <a:br>
              <a:rPr lang="en-US" sz="1400" dirty="0">
                <a:latin typeface="Calibri" pitchFamily="34" charset="0"/>
              </a:rPr>
            </a:br>
            <a:endParaRPr lang="en-US" sz="1400" dirty="0">
              <a:latin typeface="Calibri" pitchFamily="34" charset="0"/>
            </a:endParaRPr>
          </a:p>
          <a:p>
            <a:pPr marL="285750" indent="-285750">
              <a:spcBef>
                <a:spcPts val="300"/>
              </a:spcBef>
              <a:spcAft>
                <a:spcPts val="300"/>
              </a:spcAft>
              <a:buClr>
                <a:srgbClr val="006699"/>
              </a:buClr>
              <a:buSzPct val="80000"/>
              <a:buFont typeface="Arial" panose="020B0604020202020204" pitchFamily="34" charset="0"/>
              <a:buChar char="•"/>
            </a:pPr>
            <a:r>
              <a:rPr lang="en-US" sz="1400" dirty="0">
                <a:latin typeface="Calibri" pitchFamily="34" charset="0"/>
              </a:rPr>
              <a:t>Compare damage metrics of each pulse </a:t>
            </a:r>
          </a:p>
          <a:p>
            <a:pPr marL="285750" indent="-285750">
              <a:spcBef>
                <a:spcPts val="300"/>
              </a:spcBef>
              <a:spcAft>
                <a:spcPts val="300"/>
              </a:spcAft>
              <a:buClr>
                <a:srgbClr val="006699"/>
              </a:buClr>
              <a:buSzPct val="80000"/>
              <a:buFont typeface="Arial" panose="020B0604020202020204" pitchFamily="34" charset="0"/>
              <a:buChar char="•"/>
            </a:pPr>
            <a:endParaRPr lang="en-US" sz="1400" dirty="0">
              <a:latin typeface="Calibri" pitchFamily="34" charset="0"/>
            </a:endParaRPr>
          </a:p>
          <a:p>
            <a:endParaRPr lang="en-US" sz="1800" dirty="0">
              <a:latin typeface="Arial" charset="0"/>
            </a:endParaRPr>
          </a:p>
        </p:txBody>
      </p:sp>
      <p:pic>
        <p:nvPicPr>
          <p:cNvPr id="7" name="Picture 6" descr="vafb_spec">
            <a:extLst>
              <a:ext uri="{FF2B5EF4-FFF2-40B4-BE49-F238E27FC236}">
                <a16:creationId xmlns:a16="http://schemas.microsoft.com/office/drawing/2014/main" id="{A98F7D09-64ED-48C0-E4A8-35301FC71982}"/>
              </a:ext>
            </a:extLst>
          </p:cNvPr>
          <p:cNvPicPr>
            <a:picLocks noChangeAspect="1" noChangeArrowheads="1"/>
          </p:cNvPicPr>
          <p:nvPr/>
        </p:nvPicPr>
        <p:blipFill>
          <a:blip r:embed="rId4" cstate="print"/>
          <a:srcRect/>
          <a:stretch>
            <a:fillRect/>
          </a:stretch>
        </p:blipFill>
        <p:spPr bwMode="auto">
          <a:xfrm>
            <a:off x="5486400" y="1888954"/>
            <a:ext cx="3157090" cy="2302046"/>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078408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16B04-BFCA-3B87-0CE1-82E0DFA533E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934256-A8D8-A521-F134-7F1993F00133}"/>
              </a:ext>
            </a:extLst>
          </p:cNvPr>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17</a:t>
            </a:fld>
            <a:endParaRPr lang="en-US"/>
          </a:p>
        </p:txBody>
      </p:sp>
      <p:sp>
        <p:nvSpPr>
          <p:cNvPr id="5" name="Rectangle 4">
            <a:extLst>
              <a:ext uri="{FF2B5EF4-FFF2-40B4-BE49-F238E27FC236}">
                <a16:creationId xmlns:a16="http://schemas.microsoft.com/office/drawing/2014/main" id="{0FAFC0CB-67FF-FEEE-248C-0E8D2E6B5228}"/>
              </a:ext>
            </a:extLst>
          </p:cNvPr>
          <p:cNvSpPr/>
          <p:nvPr/>
        </p:nvSpPr>
        <p:spPr>
          <a:xfrm>
            <a:off x="457200" y="569786"/>
            <a:ext cx="5257800" cy="400110"/>
          </a:xfrm>
          <a:prstGeom prst="rect">
            <a:avLst/>
          </a:prstGeom>
        </p:spPr>
        <p:txBody>
          <a:bodyPr wrap="square">
            <a:spAutoFit/>
          </a:bodyPr>
          <a:lstStyle/>
          <a:p>
            <a:pPr>
              <a:spcBef>
                <a:spcPts val="200"/>
              </a:spcBef>
              <a:spcAft>
                <a:spcPts val="200"/>
              </a:spcAft>
            </a:pPr>
            <a:r>
              <a:rPr lang="en-US" sz="2000" b="1" dirty="0">
                <a:solidFill>
                  <a:schemeClr val="accent5">
                    <a:lumMod val="75000"/>
                  </a:schemeClr>
                </a:solidFill>
                <a:latin typeface="Arial" pitchFamily="34" charset="0"/>
                <a:cs typeface="Arial" pitchFamily="34" charset="0"/>
              </a:rPr>
              <a:t>Synthesis Parameters</a:t>
            </a:r>
          </a:p>
        </p:txBody>
      </p:sp>
      <p:sp>
        <p:nvSpPr>
          <p:cNvPr id="2" name="Rectangle 1">
            <a:extLst>
              <a:ext uri="{FF2B5EF4-FFF2-40B4-BE49-F238E27FC236}">
                <a16:creationId xmlns:a16="http://schemas.microsoft.com/office/drawing/2014/main" id="{79BB6A55-3944-BD56-726E-884C451140C1}"/>
              </a:ext>
            </a:extLst>
          </p:cNvPr>
          <p:cNvSpPr/>
          <p:nvPr/>
        </p:nvSpPr>
        <p:spPr>
          <a:xfrm>
            <a:off x="609600" y="1553028"/>
            <a:ext cx="8077200" cy="338554"/>
          </a:xfrm>
          <a:prstGeom prst="rect">
            <a:avLst/>
          </a:prstGeom>
        </p:spPr>
        <p:txBody>
          <a:bodyPr wrap="square">
            <a:spAutoFit/>
          </a:bodyPr>
          <a:lstStyle/>
          <a:p>
            <a:r>
              <a:rPr lang="en-US" sz="1600" dirty="0">
                <a:latin typeface="Arial" pitchFamily="34" charset="0"/>
                <a:cs typeface="Arial" pitchFamily="34" charset="0"/>
              </a:rPr>
              <a:t> </a:t>
            </a:r>
          </a:p>
        </p:txBody>
      </p:sp>
      <p:sp>
        <p:nvSpPr>
          <p:cNvPr id="3" name="Rectangle 2">
            <a:extLst>
              <a:ext uri="{FF2B5EF4-FFF2-40B4-BE49-F238E27FC236}">
                <a16:creationId xmlns:a16="http://schemas.microsoft.com/office/drawing/2014/main" id="{AE609B93-1FC8-EAAF-3B90-2708CB4F5335}"/>
              </a:ext>
            </a:extLst>
          </p:cNvPr>
          <p:cNvSpPr/>
          <p:nvPr/>
        </p:nvSpPr>
        <p:spPr>
          <a:xfrm>
            <a:off x="584200" y="1722305"/>
            <a:ext cx="7543800" cy="2416559"/>
          </a:xfrm>
          <a:prstGeom prst="rect">
            <a:avLst/>
          </a:prstGeom>
        </p:spPr>
        <p:txBody>
          <a:bodyPr wrap="square">
            <a:spAutoFit/>
          </a:bodyPr>
          <a:lstStyle/>
          <a:p>
            <a:pPr marL="285750" indent="-285750">
              <a:spcBef>
                <a:spcPts val="600"/>
              </a:spcBef>
              <a:spcAft>
                <a:spcPts val="1200"/>
              </a:spcAft>
              <a:buClr>
                <a:srgbClr val="006699"/>
              </a:buClr>
              <a:buSzPct val="80000"/>
              <a:buFont typeface="Arial" panose="020B0604020202020204" pitchFamily="34" charset="0"/>
              <a:buChar char="•"/>
            </a:pPr>
            <a:r>
              <a:rPr kumimoji="1" lang="en-US" sz="1450" dirty="0">
                <a:latin typeface="+mj-lt"/>
                <a:cs typeface="Arial" pitchFamily="34" charset="0"/>
              </a:rPr>
              <a:t>The sample rate should be at least ten times higher than the maximum SRS frequency</a:t>
            </a:r>
          </a:p>
          <a:p>
            <a:pPr marL="285750" lvl="2" indent="-285750">
              <a:spcBef>
                <a:spcPts val="600"/>
              </a:spcBef>
              <a:spcAft>
                <a:spcPts val="1200"/>
              </a:spcAft>
              <a:buClr>
                <a:srgbClr val="006699"/>
              </a:buClr>
              <a:buSzPct val="80000"/>
              <a:buFont typeface="Arial" panose="020B0604020202020204" pitchFamily="34" charset="0"/>
              <a:buChar char="•"/>
            </a:pPr>
            <a:r>
              <a:rPr kumimoji="1" lang="en-US" sz="1450" dirty="0">
                <a:latin typeface="+mj-lt"/>
                <a:cs typeface="Arial" pitchFamily="34" charset="0"/>
              </a:rPr>
              <a:t>The duration should be long enough to capture at least two cycles for the lowest natural frequency</a:t>
            </a:r>
          </a:p>
          <a:p>
            <a:pPr marL="285750" lvl="2" indent="-285750">
              <a:spcBef>
                <a:spcPts val="600"/>
              </a:spcBef>
              <a:spcAft>
                <a:spcPts val="1200"/>
              </a:spcAft>
              <a:buClr>
                <a:srgbClr val="006699"/>
              </a:buClr>
              <a:buSzPct val="80000"/>
              <a:buFont typeface="Arial" panose="020B0604020202020204" pitchFamily="34" charset="0"/>
              <a:buChar char="•"/>
            </a:pPr>
            <a:r>
              <a:rPr kumimoji="1" lang="en-US" sz="1450" dirty="0">
                <a:latin typeface="+mj-lt"/>
                <a:cs typeface="Arial" pitchFamily="34" charset="0"/>
              </a:rPr>
              <a:t>250 trials will be used in the following examples for brevity</a:t>
            </a:r>
          </a:p>
          <a:p>
            <a:pPr marL="285750" lvl="2" indent="-285750">
              <a:spcBef>
                <a:spcPts val="600"/>
              </a:spcBef>
              <a:spcAft>
                <a:spcPts val="1200"/>
              </a:spcAft>
              <a:buClr>
                <a:srgbClr val="006699"/>
              </a:buClr>
              <a:buSzPct val="80000"/>
              <a:buFont typeface="Arial" panose="020B0604020202020204" pitchFamily="34" charset="0"/>
              <a:buChar char="•"/>
            </a:pPr>
            <a:r>
              <a:rPr kumimoji="1" lang="en-US" sz="1450" dirty="0">
                <a:latin typeface="+mj-lt"/>
                <a:cs typeface="Arial" pitchFamily="34" charset="0"/>
              </a:rPr>
              <a:t>A higher number of trials should be used for “real” work problems to improve the accuracy</a:t>
            </a:r>
            <a:br>
              <a:rPr lang="en-US" sz="1450" dirty="0">
                <a:latin typeface="Arial" pitchFamily="34" charset="0"/>
                <a:cs typeface="Arial" pitchFamily="34" charset="0"/>
              </a:rPr>
            </a:br>
            <a:endParaRPr lang="en-US" sz="1450" dirty="0">
              <a:latin typeface="Arial" pitchFamily="34" charset="0"/>
              <a:cs typeface="Arial" pitchFamily="34" charset="0"/>
            </a:endParaRPr>
          </a:p>
          <a:p>
            <a:pPr lvl="2">
              <a:lnSpc>
                <a:spcPct val="50000"/>
              </a:lnSpc>
              <a:buSzPct val="135000"/>
            </a:pPr>
            <a:r>
              <a:rPr lang="en-US" sz="1600" dirty="0">
                <a:latin typeface="Arial" pitchFamily="34" charset="0"/>
                <a:cs typeface="Arial" pitchFamily="34" charset="0"/>
              </a:rPr>
              <a:t> </a:t>
            </a:r>
          </a:p>
        </p:txBody>
      </p:sp>
    </p:spTree>
    <p:custDataLst>
      <p:tags r:id="rId1"/>
    </p:custDataLst>
    <p:extLst>
      <p:ext uri="{BB962C8B-B14F-4D97-AF65-F5344CB8AC3E}">
        <p14:creationId xmlns:p14="http://schemas.microsoft.com/office/powerpoint/2010/main" val="1043522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1DE08-218D-2BC3-2BBC-FA22BE9656F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DE86BD-A2ED-3D1A-5BEB-427AE08AF3FD}"/>
              </a:ext>
            </a:extLst>
          </p:cNvPr>
          <p:cNvSpPr>
            <a:spLocks noGrp="1"/>
          </p:cNvSpPr>
          <p:nvPr>
            <p:ph type="sldNum" sz="quarter" idx="12"/>
          </p:nvPr>
        </p:nvSpPr>
        <p:spPr/>
        <p:txBody>
          <a:bodyPr/>
          <a:lstStyle/>
          <a:p>
            <a:fld id="{B484842E-5D5F-47DB-8A50-E3874C6A648E}" type="slidenum">
              <a:rPr lang="en-US" smtClean="0"/>
              <a:pPr/>
              <a:t>18</a:t>
            </a:fld>
            <a:endParaRPr lang="en-US"/>
          </a:p>
        </p:txBody>
      </p:sp>
      <p:pic>
        <p:nvPicPr>
          <p:cNvPr id="7" name="Picture 6">
            <a:extLst>
              <a:ext uri="{FF2B5EF4-FFF2-40B4-BE49-F238E27FC236}">
                <a16:creationId xmlns:a16="http://schemas.microsoft.com/office/drawing/2014/main" id="{BB02C65B-28AD-1250-84BF-0CBD0EBCE89B}"/>
              </a:ext>
            </a:extLst>
          </p:cNvPr>
          <p:cNvPicPr>
            <a:picLocks noChangeAspect="1"/>
          </p:cNvPicPr>
          <p:nvPr/>
        </p:nvPicPr>
        <p:blipFill>
          <a:blip r:embed="rId3"/>
          <a:stretch>
            <a:fillRect/>
          </a:stretch>
        </p:blipFill>
        <p:spPr>
          <a:xfrm>
            <a:off x="228600" y="927201"/>
            <a:ext cx="8686800" cy="5003597"/>
          </a:xfrm>
          <a:prstGeom prst="rect">
            <a:avLst/>
          </a:prstGeom>
        </p:spPr>
      </p:pic>
    </p:spTree>
    <p:extLst>
      <p:ext uri="{BB962C8B-B14F-4D97-AF65-F5344CB8AC3E}">
        <p14:creationId xmlns:p14="http://schemas.microsoft.com/office/powerpoint/2010/main" val="4264172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8BFE5-F548-523F-47FE-3C534189F27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ECB89A-5396-F297-2374-A7B963B0AC6D}"/>
              </a:ext>
            </a:extLst>
          </p:cNvPr>
          <p:cNvSpPr>
            <a:spLocks noGrp="1"/>
          </p:cNvSpPr>
          <p:nvPr>
            <p:ph type="sldNum" sz="quarter" idx="12"/>
          </p:nvPr>
        </p:nvSpPr>
        <p:spPr/>
        <p:txBody>
          <a:bodyPr/>
          <a:lstStyle/>
          <a:p>
            <a:fld id="{B484842E-5D5F-47DB-8A50-E3874C6A648E}" type="slidenum">
              <a:rPr lang="en-US" smtClean="0"/>
              <a:pPr/>
              <a:t>19</a:t>
            </a:fld>
            <a:endParaRPr lang="en-US"/>
          </a:p>
        </p:txBody>
      </p:sp>
      <p:pic>
        <p:nvPicPr>
          <p:cNvPr id="5" name="Picture 4">
            <a:extLst>
              <a:ext uri="{FF2B5EF4-FFF2-40B4-BE49-F238E27FC236}">
                <a16:creationId xmlns:a16="http://schemas.microsoft.com/office/drawing/2014/main" id="{8E97310C-2DEB-F8E0-CEB5-2FF7B7B772E2}"/>
              </a:ext>
            </a:extLst>
          </p:cNvPr>
          <p:cNvPicPr>
            <a:picLocks noChangeAspect="1"/>
          </p:cNvPicPr>
          <p:nvPr/>
        </p:nvPicPr>
        <p:blipFill>
          <a:blip r:embed="rId3"/>
          <a:stretch>
            <a:fillRect/>
          </a:stretch>
        </p:blipFill>
        <p:spPr>
          <a:xfrm>
            <a:off x="152400" y="535734"/>
            <a:ext cx="8615291" cy="5484066"/>
          </a:xfrm>
          <a:prstGeom prst="rect">
            <a:avLst/>
          </a:prstGeom>
        </p:spPr>
      </p:pic>
    </p:spTree>
    <p:extLst>
      <p:ext uri="{BB962C8B-B14F-4D97-AF65-F5344CB8AC3E}">
        <p14:creationId xmlns:p14="http://schemas.microsoft.com/office/powerpoint/2010/main" val="3191710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p:spPr>
        <p:txBody>
          <a:bodyPr/>
          <a:lstStyle/>
          <a:p>
            <a:fld id="{B484842E-5D5F-47DB-8A50-E3874C6A648E}" type="slidenum">
              <a:rPr lang="en-US" smtClean="0"/>
              <a:pPr/>
              <a:t>2</a:t>
            </a:fld>
            <a:endParaRPr lang="en-US" dirty="0"/>
          </a:p>
        </p:txBody>
      </p:sp>
      <p:sp>
        <p:nvSpPr>
          <p:cNvPr id="8" name="Rectangle 7"/>
          <p:cNvSpPr/>
          <p:nvPr/>
        </p:nvSpPr>
        <p:spPr>
          <a:xfrm>
            <a:off x="381000" y="533400"/>
            <a:ext cx="4115229" cy="400110"/>
          </a:xfrm>
          <a:prstGeom prst="rect">
            <a:avLst/>
          </a:prstGeom>
        </p:spPr>
        <p:txBody>
          <a:bodyPr wrap="none">
            <a:spAutoFit/>
          </a:bodyPr>
          <a:lstStyle/>
          <a:p>
            <a:r>
              <a:rPr lang="en-US" sz="2000" b="1" dirty="0">
                <a:solidFill>
                  <a:srgbClr val="0099CC"/>
                </a:solidFill>
              </a:rPr>
              <a:t>San </a:t>
            </a:r>
            <a:r>
              <a:rPr lang="en-US" sz="2000" b="1" dirty="0" err="1">
                <a:solidFill>
                  <a:srgbClr val="0099CC"/>
                </a:solidFill>
              </a:rPr>
              <a:t>Onofre</a:t>
            </a:r>
            <a:r>
              <a:rPr lang="en-US" sz="2000" b="1" dirty="0">
                <a:solidFill>
                  <a:srgbClr val="0099CC"/>
                </a:solidFill>
              </a:rPr>
              <a:t> Nuclear Power Plant</a:t>
            </a:r>
          </a:p>
        </p:txBody>
      </p:sp>
      <p:pic>
        <p:nvPicPr>
          <p:cNvPr id="452612" name="Picture 4" descr="http://ecowatch.com/wp-content/uploads/2013/06/sanofre.jpg"/>
          <p:cNvPicPr>
            <a:picLocks noChangeAspect="1" noChangeArrowheads="1"/>
          </p:cNvPicPr>
          <p:nvPr/>
        </p:nvPicPr>
        <p:blipFill>
          <a:blip r:embed="rId4" cstate="print"/>
          <a:srcRect/>
          <a:stretch>
            <a:fillRect/>
          </a:stretch>
        </p:blipFill>
        <p:spPr bwMode="auto">
          <a:xfrm>
            <a:off x="685800" y="1447800"/>
            <a:ext cx="7096125" cy="3076575"/>
          </a:xfrm>
          <a:prstGeom prst="rect">
            <a:avLst/>
          </a:prstGeom>
          <a:noFill/>
        </p:spPr>
      </p:pic>
      <p:sp>
        <p:nvSpPr>
          <p:cNvPr id="6" name="TextBox 5"/>
          <p:cNvSpPr txBox="1"/>
          <p:nvPr/>
        </p:nvSpPr>
        <p:spPr>
          <a:xfrm>
            <a:off x="762000" y="5029200"/>
            <a:ext cx="7086600" cy="761747"/>
          </a:xfrm>
          <a:prstGeom prst="rect">
            <a:avLst/>
          </a:prstGeom>
          <a:noFill/>
        </p:spPr>
        <p:txBody>
          <a:bodyPr wrap="square" rtlCol="0">
            <a:spAutoFit/>
          </a:bodyPr>
          <a:lstStyle/>
          <a:p>
            <a:pPr marL="285750" indent="-285750">
              <a:buClr>
                <a:srgbClr val="336699"/>
              </a:buClr>
              <a:buSzPct val="80000"/>
              <a:buFont typeface="Arial" panose="020B0604020202020204" pitchFamily="34" charset="0"/>
              <a:buChar char="•"/>
            </a:pPr>
            <a:r>
              <a:rPr lang="en-US" sz="1450" dirty="0">
                <a:solidFill>
                  <a:schemeClr val="tx1"/>
                </a:solidFill>
                <a:latin typeface="+mn-lt"/>
              </a:rPr>
              <a:t>Nuclear plant equipment must be tested to seismic shock specifications</a:t>
            </a:r>
          </a:p>
          <a:p>
            <a:pPr marL="285750" indent="-285750">
              <a:buClr>
                <a:srgbClr val="336699"/>
              </a:buClr>
              <a:buSzPct val="80000"/>
              <a:buFont typeface="Arial" panose="020B0604020202020204" pitchFamily="34" charset="0"/>
              <a:buChar char="•"/>
            </a:pPr>
            <a:endParaRPr lang="en-US" sz="1450" dirty="0">
              <a:solidFill>
                <a:schemeClr val="tx1"/>
              </a:solidFill>
              <a:latin typeface="+mn-lt"/>
            </a:endParaRPr>
          </a:p>
          <a:p>
            <a:pPr marL="285750" indent="-285750">
              <a:buClr>
                <a:srgbClr val="336699"/>
              </a:buClr>
              <a:buSzPct val="80000"/>
              <a:buFont typeface="Arial" panose="020B0604020202020204" pitchFamily="34" charset="0"/>
              <a:buChar char="•"/>
            </a:pPr>
            <a:r>
              <a:rPr lang="en-US" sz="1450" dirty="0">
                <a:solidFill>
                  <a:schemeClr val="tx1"/>
                </a:solidFill>
                <a:latin typeface="+mn-lt"/>
              </a:rPr>
              <a:t>(San Onofre is decommissioned)</a:t>
            </a:r>
            <a:endParaRPr lang="en-US" sz="1800" dirty="0">
              <a:solidFill>
                <a:schemeClr val="tx1"/>
              </a:solidFill>
              <a:latin typeface="+mn-lt"/>
            </a:endParaRPr>
          </a:p>
        </p:txBody>
      </p:sp>
    </p:spTree>
    <p:custDataLst>
      <p:tags r:id="rId1"/>
    </p:custDataLst>
    <p:extLst>
      <p:ext uri="{BB962C8B-B14F-4D97-AF65-F5344CB8AC3E}">
        <p14:creationId xmlns:p14="http://schemas.microsoft.com/office/powerpoint/2010/main" val="3844415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0F1AB-4E9C-7075-67F8-85CCE7A3D85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3AC9AF-206D-2402-80F8-7706B52DBCBC}"/>
              </a:ext>
            </a:extLst>
          </p:cNvPr>
          <p:cNvSpPr>
            <a:spLocks noGrp="1"/>
          </p:cNvSpPr>
          <p:nvPr>
            <p:ph type="sldNum" sz="quarter" idx="12"/>
          </p:nvPr>
        </p:nvSpPr>
        <p:spPr/>
        <p:txBody>
          <a:bodyPr/>
          <a:lstStyle/>
          <a:p>
            <a:fld id="{B484842E-5D5F-47DB-8A50-E3874C6A648E}" type="slidenum">
              <a:rPr lang="en-US" smtClean="0"/>
              <a:pPr/>
              <a:t>20</a:t>
            </a:fld>
            <a:endParaRPr lang="en-US"/>
          </a:p>
        </p:txBody>
      </p:sp>
      <p:pic>
        <p:nvPicPr>
          <p:cNvPr id="5" name="Picture 4">
            <a:extLst>
              <a:ext uri="{FF2B5EF4-FFF2-40B4-BE49-F238E27FC236}">
                <a16:creationId xmlns:a16="http://schemas.microsoft.com/office/drawing/2014/main" id="{57951C4E-FA6D-BFED-7085-D360DE89DB84}"/>
              </a:ext>
            </a:extLst>
          </p:cNvPr>
          <p:cNvPicPr>
            <a:picLocks noChangeAspect="1"/>
          </p:cNvPicPr>
          <p:nvPr/>
        </p:nvPicPr>
        <p:blipFill>
          <a:blip r:embed="rId3"/>
          <a:stretch>
            <a:fillRect/>
          </a:stretch>
        </p:blipFill>
        <p:spPr>
          <a:xfrm>
            <a:off x="190500" y="520120"/>
            <a:ext cx="8763000" cy="5817760"/>
          </a:xfrm>
          <a:prstGeom prst="rect">
            <a:avLst/>
          </a:prstGeom>
        </p:spPr>
      </p:pic>
    </p:spTree>
    <p:extLst>
      <p:ext uri="{BB962C8B-B14F-4D97-AF65-F5344CB8AC3E}">
        <p14:creationId xmlns:p14="http://schemas.microsoft.com/office/powerpoint/2010/main" val="2764496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147A6-0465-9767-B7D3-08F75D51A75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0F8654-E1D8-4AB1-584E-7C2ED9684944}"/>
              </a:ext>
            </a:extLst>
          </p:cNvPr>
          <p:cNvSpPr>
            <a:spLocks noGrp="1"/>
          </p:cNvSpPr>
          <p:nvPr>
            <p:ph type="sldNum" sz="quarter" idx="12"/>
          </p:nvPr>
        </p:nvSpPr>
        <p:spPr/>
        <p:txBody>
          <a:bodyPr/>
          <a:lstStyle/>
          <a:p>
            <a:fld id="{B484842E-5D5F-47DB-8A50-E3874C6A648E}" type="slidenum">
              <a:rPr lang="en-US" smtClean="0"/>
              <a:pPr/>
              <a:t>21</a:t>
            </a:fld>
            <a:endParaRPr lang="en-US"/>
          </a:p>
        </p:txBody>
      </p:sp>
      <p:pic>
        <p:nvPicPr>
          <p:cNvPr id="5" name="Picture 4">
            <a:extLst>
              <a:ext uri="{FF2B5EF4-FFF2-40B4-BE49-F238E27FC236}">
                <a16:creationId xmlns:a16="http://schemas.microsoft.com/office/drawing/2014/main" id="{20DE1AE7-6B01-EC64-FBD3-D5EAA63D3F4A}"/>
              </a:ext>
            </a:extLst>
          </p:cNvPr>
          <p:cNvPicPr>
            <a:picLocks noChangeAspect="1"/>
          </p:cNvPicPr>
          <p:nvPr/>
        </p:nvPicPr>
        <p:blipFill>
          <a:blip r:embed="rId3"/>
          <a:stretch>
            <a:fillRect/>
          </a:stretch>
        </p:blipFill>
        <p:spPr>
          <a:xfrm>
            <a:off x="990600" y="313503"/>
            <a:ext cx="6191250" cy="6191250"/>
          </a:xfrm>
          <a:prstGeom prst="rect">
            <a:avLst/>
          </a:prstGeom>
        </p:spPr>
      </p:pic>
    </p:spTree>
    <p:extLst>
      <p:ext uri="{BB962C8B-B14F-4D97-AF65-F5344CB8AC3E}">
        <p14:creationId xmlns:p14="http://schemas.microsoft.com/office/powerpoint/2010/main" val="1825085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D4EB0-DB1E-979D-1CF4-DC30629F92C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A11EF6-1F29-36E9-D74E-7AED4D9D17A8}"/>
              </a:ext>
            </a:extLst>
          </p:cNvPr>
          <p:cNvSpPr>
            <a:spLocks noGrp="1"/>
          </p:cNvSpPr>
          <p:nvPr>
            <p:ph type="sldNum" sz="quarter" idx="12"/>
          </p:nvPr>
        </p:nvSpPr>
        <p:spPr/>
        <p:txBody>
          <a:bodyPr/>
          <a:lstStyle/>
          <a:p>
            <a:fld id="{B484842E-5D5F-47DB-8A50-E3874C6A648E}" type="slidenum">
              <a:rPr lang="en-US" smtClean="0"/>
              <a:pPr/>
              <a:t>22</a:t>
            </a:fld>
            <a:endParaRPr lang="en-US"/>
          </a:p>
        </p:txBody>
      </p:sp>
      <p:pic>
        <p:nvPicPr>
          <p:cNvPr id="5" name="Picture 4">
            <a:extLst>
              <a:ext uri="{FF2B5EF4-FFF2-40B4-BE49-F238E27FC236}">
                <a16:creationId xmlns:a16="http://schemas.microsoft.com/office/drawing/2014/main" id="{58AA04F2-6491-D673-57D4-A9E857E383D6}"/>
              </a:ext>
            </a:extLst>
          </p:cNvPr>
          <p:cNvPicPr>
            <a:picLocks noChangeAspect="1"/>
          </p:cNvPicPr>
          <p:nvPr/>
        </p:nvPicPr>
        <p:blipFill>
          <a:blip r:embed="rId3"/>
          <a:stretch>
            <a:fillRect/>
          </a:stretch>
        </p:blipFill>
        <p:spPr>
          <a:xfrm>
            <a:off x="1905000" y="1428750"/>
            <a:ext cx="5334000" cy="4000500"/>
          </a:xfrm>
          <a:prstGeom prst="rect">
            <a:avLst/>
          </a:prstGeom>
        </p:spPr>
      </p:pic>
    </p:spTree>
    <p:extLst>
      <p:ext uri="{BB962C8B-B14F-4D97-AF65-F5344CB8AC3E}">
        <p14:creationId xmlns:p14="http://schemas.microsoft.com/office/powerpoint/2010/main" val="2937282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B21F0-4C12-F370-755B-EE772E14BC3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F7D3DE-140A-34AC-4E02-0EB5461E2CC9}"/>
              </a:ext>
            </a:extLst>
          </p:cNvPr>
          <p:cNvSpPr>
            <a:spLocks noGrp="1"/>
          </p:cNvSpPr>
          <p:nvPr>
            <p:ph type="sldNum" sz="quarter" idx="12"/>
          </p:nvPr>
        </p:nvSpPr>
        <p:spPr/>
        <p:txBody>
          <a:bodyPr/>
          <a:lstStyle/>
          <a:p>
            <a:fld id="{B484842E-5D5F-47DB-8A50-E3874C6A648E}" type="slidenum">
              <a:rPr lang="en-US" smtClean="0"/>
              <a:pPr/>
              <a:t>23</a:t>
            </a:fld>
            <a:endParaRPr lang="en-US"/>
          </a:p>
        </p:txBody>
      </p:sp>
      <p:pic>
        <p:nvPicPr>
          <p:cNvPr id="5" name="Picture 4">
            <a:extLst>
              <a:ext uri="{FF2B5EF4-FFF2-40B4-BE49-F238E27FC236}">
                <a16:creationId xmlns:a16="http://schemas.microsoft.com/office/drawing/2014/main" id="{2E092711-85DD-6D9A-6C22-F2756F4C4DF1}"/>
              </a:ext>
            </a:extLst>
          </p:cNvPr>
          <p:cNvPicPr>
            <a:picLocks noChangeAspect="1"/>
          </p:cNvPicPr>
          <p:nvPr/>
        </p:nvPicPr>
        <p:blipFill>
          <a:blip r:embed="rId3"/>
          <a:stretch>
            <a:fillRect/>
          </a:stretch>
        </p:blipFill>
        <p:spPr>
          <a:xfrm>
            <a:off x="125427" y="390761"/>
            <a:ext cx="8893146" cy="5965589"/>
          </a:xfrm>
          <a:prstGeom prst="rect">
            <a:avLst/>
          </a:prstGeom>
        </p:spPr>
      </p:pic>
    </p:spTree>
    <p:extLst>
      <p:ext uri="{BB962C8B-B14F-4D97-AF65-F5344CB8AC3E}">
        <p14:creationId xmlns:p14="http://schemas.microsoft.com/office/powerpoint/2010/main" val="1358628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BDD80-D564-7EF7-28CB-F85F4FC1D65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D95BF3-C3CC-1692-8A7D-434D171DF877}"/>
              </a:ext>
            </a:extLst>
          </p:cNvPr>
          <p:cNvSpPr>
            <a:spLocks noGrp="1"/>
          </p:cNvSpPr>
          <p:nvPr>
            <p:ph type="sldNum" sz="quarter" idx="12"/>
          </p:nvPr>
        </p:nvSpPr>
        <p:spPr/>
        <p:txBody>
          <a:bodyPr/>
          <a:lstStyle/>
          <a:p>
            <a:fld id="{B484842E-5D5F-47DB-8A50-E3874C6A648E}" type="slidenum">
              <a:rPr lang="en-US" smtClean="0"/>
              <a:pPr/>
              <a:t>24</a:t>
            </a:fld>
            <a:endParaRPr lang="en-US"/>
          </a:p>
        </p:txBody>
      </p:sp>
      <p:sp>
        <p:nvSpPr>
          <p:cNvPr id="5" name="TextBox 4">
            <a:extLst>
              <a:ext uri="{FF2B5EF4-FFF2-40B4-BE49-F238E27FC236}">
                <a16:creationId xmlns:a16="http://schemas.microsoft.com/office/drawing/2014/main" id="{A85A35CA-ED0F-97BE-1935-391B21DAA7A1}"/>
              </a:ext>
            </a:extLst>
          </p:cNvPr>
          <p:cNvSpPr txBox="1"/>
          <p:nvPr/>
        </p:nvSpPr>
        <p:spPr>
          <a:xfrm>
            <a:off x="838200" y="728260"/>
            <a:ext cx="4572000" cy="5401479"/>
          </a:xfrm>
          <a:prstGeom prst="rect">
            <a:avLst/>
          </a:prstGeom>
          <a:noFill/>
        </p:spPr>
        <p:txBody>
          <a:bodyPr wrap="square">
            <a:spAutoFit/>
          </a:bodyPr>
          <a:lstStyle/>
          <a:p>
            <a:r>
              <a:rPr lang="en-US" sz="1500" dirty="0"/>
              <a:t>Optimum case = 136 </a:t>
            </a:r>
          </a:p>
          <a:p>
            <a:endParaRPr lang="en-US" sz="1500" dirty="0"/>
          </a:p>
          <a:p>
            <a:r>
              <a:rPr lang="en-US" sz="1500" dirty="0"/>
              <a:t>   Peak Accel =        0.101 G    </a:t>
            </a:r>
          </a:p>
          <a:p>
            <a:r>
              <a:rPr lang="en-US" sz="1500" dirty="0"/>
              <a:t>   Peak Velox =        2.042 in/sec    </a:t>
            </a:r>
          </a:p>
          <a:p>
            <a:r>
              <a:rPr lang="en-US" sz="1500" dirty="0"/>
              <a:t>   Peak </a:t>
            </a:r>
            <a:r>
              <a:rPr lang="en-US" sz="1500" dirty="0" err="1"/>
              <a:t>Disp</a:t>
            </a:r>
            <a:r>
              <a:rPr lang="en-US" sz="1500" dirty="0"/>
              <a:t>  =        0.398 inch    </a:t>
            </a:r>
          </a:p>
          <a:p>
            <a:endParaRPr lang="en-US" sz="1500" dirty="0"/>
          </a:p>
          <a:p>
            <a:r>
              <a:rPr lang="en-US" sz="1500" dirty="0"/>
              <a:t>   Crest      =        5.782       </a:t>
            </a:r>
          </a:p>
          <a:p>
            <a:r>
              <a:rPr lang="en-US" sz="1500" dirty="0"/>
              <a:t>   Kurtosis   =       13.932       </a:t>
            </a:r>
          </a:p>
          <a:p>
            <a:r>
              <a:rPr lang="en-US" sz="1500" dirty="0"/>
              <a:t>   </a:t>
            </a:r>
            <a:r>
              <a:rPr lang="en-US" sz="1500" dirty="0" err="1"/>
              <a:t>Disp</a:t>
            </a:r>
            <a:r>
              <a:rPr lang="en-US" sz="1500" dirty="0"/>
              <a:t> Skew  =       -0.015       </a:t>
            </a:r>
          </a:p>
          <a:p>
            <a:endParaRPr lang="en-US" sz="1500" dirty="0"/>
          </a:p>
          <a:p>
            <a:r>
              <a:rPr lang="en-US" sz="1500" dirty="0"/>
              <a:t>   Max Error  =        0.358 dB    </a:t>
            </a:r>
          </a:p>
          <a:p>
            <a:endParaRPr lang="en-US" sz="1500" dirty="0"/>
          </a:p>
          <a:p>
            <a:r>
              <a:rPr lang="en-US" sz="1500" dirty="0"/>
              <a:t>Central Moments </a:t>
            </a:r>
          </a:p>
          <a:p>
            <a:endParaRPr lang="en-US" sz="1500" dirty="0"/>
          </a:p>
          <a:p>
            <a:r>
              <a:rPr lang="en-US" sz="1500" dirty="0"/>
              <a:t>                 Energy E  =  0.01634 G^2 sec</a:t>
            </a:r>
          </a:p>
          <a:p>
            <a:r>
              <a:rPr lang="en-US" sz="1500" dirty="0"/>
              <a:t> Root energy amplitude Ae =   0.0661 </a:t>
            </a:r>
          </a:p>
          <a:p>
            <a:r>
              <a:rPr lang="en-US" sz="1500" dirty="0"/>
              <a:t>           Central time T  =     3.76 sec</a:t>
            </a:r>
          </a:p>
          <a:p>
            <a:r>
              <a:rPr lang="en-US" sz="1500" dirty="0"/>
              <a:t>           RMS duration D  =    3.741 sec</a:t>
            </a:r>
          </a:p>
          <a:p>
            <a:endParaRPr lang="en-US" sz="1500" dirty="0"/>
          </a:p>
          <a:p>
            <a:r>
              <a:rPr lang="en-US" sz="1500" dirty="0"/>
              <a:t>       Central skewness St =    5.919 sec</a:t>
            </a:r>
          </a:p>
          <a:p>
            <a:r>
              <a:rPr lang="en-US" sz="1500" dirty="0"/>
              <a:t>    Normalized skewness S  =    1.582 </a:t>
            </a:r>
          </a:p>
          <a:p>
            <a:r>
              <a:rPr lang="en-US" sz="1500" dirty="0"/>
              <a:t>       Central kurtosis Kt =    8.529 sec</a:t>
            </a:r>
          </a:p>
          <a:p>
            <a:r>
              <a:rPr lang="en-US" sz="1500" dirty="0"/>
              <a:t>    Normalized kurtosis K  =     2.28 </a:t>
            </a:r>
          </a:p>
        </p:txBody>
      </p:sp>
    </p:spTree>
    <p:extLst>
      <p:ext uri="{BB962C8B-B14F-4D97-AF65-F5344CB8AC3E}">
        <p14:creationId xmlns:p14="http://schemas.microsoft.com/office/powerpoint/2010/main" val="1365071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EF45B-BACB-C19F-C57F-A1063075FEF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36CAEF-4079-580A-8D8D-6DAC6C11780C}"/>
              </a:ext>
            </a:extLst>
          </p:cNvPr>
          <p:cNvSpPr>
            <a:spLocks noGrp="1"/>
          </p:cNvSpPr>
          <p:nvPr>
            <p:ph type="sldNum" sz="quarter" idx="12"/>
          </p:nvPr>
        </p:nvSpPr>
        <p:spPr/>
        <p:txBody>
          <a:bodyPr/>
          <a:lstStyle/>
          <a:p>
            <a:fld id="{B484842E-5D5F-47DB-8A50-E3874C6A648E}" type="slidenum">
              <a:rPr lang="en-US" smtClean="0"/>
              <a:pPr/>
              <a:t>25</a:t>
            </a:fld>
            <a:endParaRPr lang="en-US"/>
          </a:p>
        </p:txBody>
      </p:sp>
      <p:pic>
        <p:nvPicPr>
          <p:cNvPr id="5" name="Picture 4">
            <a:extLst>
              <a:ext uri="{FF2B5EF4-FFF2-40B4-BE49-F238E27FC236}">
                <a16:creationId xmlns:a16="http://schemas.microsoft.com/office/drawing/2014/main" id="{5847C864-080D-2983-DF31-C77A4F7AE1E9}"/>
              </a:ext>
            </a:extLst>
          </p:cNvPr>
          <p:cNvPicPr>
            <a:picLocks noChangeAspect="1"/>
          </p:cNvPicPr>
          <p:nvPr/>
        </p:nvPicPr>
        <p:blipFill>
          <a:blip r:embed="rId3"/>
          <a:stretch>
            <a:fillRect/>
          </a:stretch>
        </p:blipFill>
        <p:spPr>
          <a:xfrm>
            <a:off x="337094" y="457200"/>
            <a:ext cx="8469811" cy="5628895"/>
          </a:xfrm>
          <a:prstGeom prst="rect">
            <a:avLst/>
          </a:prstGeom>
        </p:spPr>
      </p:pic>
    </p:spTree>
    <p:extLst>
      <p:ext uri="{BB962C8B-B14F-4D97-AF65-F5344CB8AC3E}">
        <p14:creationId xmlns:p14="http://schemas.microsoft.com/office/powerpoint/2010/main" val="3121774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4CC96-E921-1C25-A20F-788E11D178F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961C24-2D19-603F-129F-4EC4365DACD8}"/>
              </a:ext>
            </a:extLst>
          </p:cNvPr>
          <p:cNvSpPr>
            <a:spLocks noGrp="1"/>
          </p:cNvSpPr>
          <p:nvPr>
            <p:ph type="sldNum" sz="quarter" idx="12"/>
          </p:nvPr>
        </p:nvSpPr>
        <p:spPr/>
        <p:txBody>
          <a:bodyPr/>
          <a:lstStyle/>
          <a:p>
            <a:fld id="{B484842E-5D5F-47DB-8A50-E3874C6A648E}" type="slidenum">
              <a:rPr lang="en-US" smtClean="0"/>
              <a:pPr/>
              <a:t>26</a:t>
            </a:fld>
            <a:endParaRPr lang="en-US"/>
          </a:p>
        </p:txBody>
      </p:sp>
      <p:pic>
        <p:nvPicPr>
          <p:cNvPr id="4" name="Picture 3">
            <a:extLst>
              <a:ext uri="{FF2B5EF4-FFF2-40B4-BE49-F238E27FC236}">
                <a16:creationId xmlns:a16="http://schemas.microsoft.com/office/drawing/2014/main" id="{3AC12C54-C810-F588-A2D4-1112808E130F}"/>
              </a:ext>
            </a:extLst>
          </p:cNvPr>
          <p:cNvPicPr>
            <a:picLocks noChangeAspect="1"/>
          </p:cNvPicPr>
          <p:nvPr/>
        </p:nvPicPr>
        <p:blipFill>
          <a:blip r:embed="rId3"/>
          <a:stretch>
            <a:fillRect/>
          </a:stretch>
        </p:blipFill>
        <p:spPr>
          <a:xfrm>
            <a:off x="1476375" y="333375"/>
            <a:ext cx="6191250" cy="6191250"/>
          </a:xfrm>
          <a:prstGeom prst="rect">
            <a:avLst/>
          </a:prstGeom>
        </p:spPr>
      </p:pic>
    </p:spTree>
    <p:extLst>
      <p:ext uri="{BB962C8B-B14F-4D97-AF65-F5344CB8AC3E}">
        <p14:creationId xmlns:p14="http://schemas.microsoft.com/office/powerpoint/2010/main" val="1053754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EAF72-EF75-1DAF-F383-A49FB27CAFA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3481BC-2462-DB45-0AF9-02A65778167E}"/>
              </a:ext>
            </a:extLst>
          </p:cNvPr>
          <p:cNvSpPr>
            <a:spLocks noGrp="1"/>
          </p:cNvSpPr>
          <p:nvPr>
            <p:ph type="sldNum" sz="quarter" idx="12"/>
          </p:nvPr>
        </p:nvSpPr>
        <p:spPr/>
        <p:txBody>
          <a:bodyPr/>
          <a:lstStyle/>
          <a:p>
            <a:fld id="{B484842E-5D5F-47DB-8A50-E3874C6A648E}" type="slidenum">
              <a:rPr lang="en-US" smtClean="0"/>
              <a:pPr/>
              <a:t>27</a:t>
            </a:fld>
            <a:endParaRPr lang="en-US"/>
          </a:p>
        </p:txBody>
      </p:sp>
      <p:pic>
        <p:nvPicPr>
          <p:cNvPr id="4" name="Picture 3">
            <a:extLst>
              <a:ext uri="{FF2B5EF4-FFF2-40B4-BE49-F238E27FC236}">
                <a16:creationId xmlns:a16="http://schemas.microsoft.com/office/drawing/2014/main" id="{188B41E8-E25B-8733-9597-B81F361F52D1}"/>
              </a:ext>
            </a:extLst>
          </p:cNvPr>
          <p:cNvPicPr>
            <a:picLocks noChangeAspect="1"/>
          </p:cNvPicPr>
          <p:nvPr/>
        </p:nvPicPr>
        <p:blipFill>
          <a:blip r:embed="rId3"/>
          <a:stretch>
            <a:fillRect/>
          </a:stretch>
        </p:blipFill>
        <p:spPr>
          <a:xfrm>
            <a:off x="2057400" y="1428750"/>
            <a:ext cx="5334000" cy="4000500"/>
          </a:xfrm>
          <a:prstGeom prst="rect">
            <a:avLst/>
          </a:prstGeom>
        </p:spPr>
      </p:pic>
    </p:spTree>
    <p:extLst>
      <p:ext uri="{BB962C8B-B14F-4D97-AF65-F5344CB8AC3E}">
        <p14:creationId xmlns:p14="http://schemas.microsoft.com/office/powerpoint/2010/main" val="4068360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C2960-255A-0FA9-FC9E-AEB54987662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7BF184-F20A-C9B8-170E-DCE48134FAE1}"/>
              </a:ext>
            </a:extLst>
          </p:cNvPr>
          <p:cNvSpPr>
            <a:spLocks noGrp="1"/>
          </p:cNvSpPr>
          <p:nvPr>
            <p:ph type="sldNum" sz="quarter" idx="12"/>
          </p:nvPr>
        </p:nvSpPr>
        <p:spPr/>
        <p:txBody>
          <a:bodyPr/>
          <a:lstStyle/>
          <a:p>
            <a:fld id="{B484842E-5D5F-47DB-8A50-E3874C6A648E}" type="slidenum">
              <a:rPr lang="en-US" smtClean="0"/>
              <a:pPr/>
              <a:t>28</a:t>
            </a:fld>
            <a:endParaRPr lang="en-US"/>
          </a:p>
        </p:txBody>
      </p:sp>
      <p:sp>
        <p:nvSpPr>
          <p:cNvPr id="4" name="TextBox 3">
            <a:extLst>
              <a:ext uri="{FF2B5EF4-FFF2-40B4-BE49-F238E27FC236}">
                <a16:creationId xmlns:a16="http://schemas.microsoft.com/office/drawing/2014/main" id="{E0CD265B-1194-C65D-76E3-EFA0FB61B40F}"/>
              </a:ext>
            </a:extLst>
          </p:cNvPr>
          <p:cNvSpPr txBox="1"/>
          <p:nvPr/>
        </p:nvSpPr>
        <p:spPr>
          <a:xfrm>
            <a:off x="2286000" y="-10234"/>
            <a:ext cx="4572000" cy="5401479"/>
          </a:xfrm>
          <a:prstGeom prst="rect">
            <a:avLst/>
          </a:prstGeom>
          <a:noFill/>
        </p:spPr>
        <p:txBody>
          <a:bodyPr wrap="square">
            <a:spAutoFit/>
          </a:bodyPr>
          <a:lstStyle/>
          <a:p>
            <a:r>
              <a:rPr lang="en-US" sz="1500" dirty="0"/>
              <a:t>Optimum case = 2 </a:t>
            </a:r>
          </a:p>
          <a:p>
            <a:endParaRPr lang="en-US" sz="1500" dirty="0"/>
          </a:p>
          <a:p>
            <a:r>
              <a:rPr lang="en-US" sz="1500" dirty="0"/>
              <a:t>   Peak Accel =        0.103 G    </a:t>
            </a:r>
          </a:p>
          <a:p>
            <a:r>
              <a:rPr lang="en-US" sz="1500" dirty="0"/>
              <a:t>   Peak Velox =        2.677 in/sec    </a:t>
            </a:r>
          </a:p>
          <a:p>
            <a:r>
              <a:rPr lang="en-US" sz="1500" dirty="0"/>
              <a:t>   Peak </a:t>
            </a:r>
            <a:r>
              <a:rPr lang="en-US" sz="1500" dirty="0" err="1"/>
              <a:t>Disp</a:t>
            </a:r>
            <a:r>
              <a:rPr lang="en-US" sz="1500" dirty="0"/>
              <a:t>  =        0.724 inch    </a:t>
            </a:r>
          </a:p>
          <a:p>
            <a:endParaRPr lang="en-US" sz="1500" dirty="0"/>
          </a:p>
          <a:p>
            <a:r>
              <a:rPr lang="en-US" sz="1500" dirty="0"/>
              <a:t>   Crest      =        3.791       </a:t>
            </a:r>
          </a:p>
          <a:p>
            <a:r>
              <a:rPr lang="en-US" sz="1500" dirty="0"/>
              <a:t>   Kurtosis   =        3.656       </a:t>
            </a:r>
          </a:p>
          <a:p>
            <a:r>
              <a:rPr lang="en-US" sz="1500" dirty="0"/>
              <a:t>   </a:t>
            </a:r>
            <a:r>
              <a:rPr lang="en-US" sz="1500" dirty="0" err="1"/>
              <a:t>Disp</a:t>
            </a:r>
            <a:r>
              <a:rPr lang="en-US" sz="1500" dirty="0"/>
              <a:t> Skew  =       -0.230       </a:t>
            </a:r>
          </a:p>
          <a:p>
            <a:endParaRPr lang="en-US" sz="1500" dirty="0"/>
          </a:p>
          <a:p>
            <a:r>
              <a:rPr lang="en-US" sz="1500" dirty="0"/>
              <a:t>   Max Error  =        0.893 dB    </a:t>
            </a:r>
          </a:p>
          <a:p>
            <a:endParaRPr lang="en-US" sz="1500" dirty="0"/>
          </a:p>
          <a:p>
            <a:r>
              <a:rPr lang="en-US" sz="1500" dirty="0"/>
              <a:t>Central Moments </a:t>
            </a:r>
          </a:p>
          <a:p>
            <a:endParaRPr lang="en-US" sz="1500" dirty="0"/>
          </a:p>
          <a:p>
            <a:r>
              <a:rPr lang="en-US" sz="1500" dirty="0"/>
              <a:t>                 Energy E  =  0.03989 G^2 sec</a:t>
            </a:r>
          </a:p>
          <a:p>
            <a:r>
              <a:rPr lang="en-US" sz="1500" dirty="0"/>
              <a:t> Root energy amplitude Ae =  0.05868 </a:t>
            </a:r>
          </a:p>
          <a:p>
            <a:r>
              <a:rPr lang="en-US" sz="1500" dirty="0"/>
              <a:t>           Central time T  =    29.68 sec</a:t>
            </a:r>
          </a:p>
          <a:p>
            <a:r>
              <a:rPr lang="en-US" sz="1500" dirty="0"/>
              <a:t>           RMS duration D  =    11.59 sec</a:t>
            </a:r>
          </a:p>
          <a:p>
            <a:endParaRPr lang="en-US" sz="1500" dirty="0"/>
          </a:p>
          <a:p>
            <a:r>
              <a:rPr lang="en-US" sz="1500" dirty="0"/>
              <a:t>       Central skewness St =    2.569 sec</a:t>
            </a:r>
          </a:p>
          <a:p>
            <a:r>
              <a:rPr lang="en-US" sz="1500" dirty="0"/>
              <a:t>    Normalized skewness S  =   0.2217 </a:t>
            </a:r>
          </a:p>
          <a:p>
            <a:r>
              <a:rPr lang="en-US" sz="1500" dirty="0"/>
              <a:t>       Central kurtosis Kt =    13.82 sec</a:t>
            </a:r>
          </a:p>
          <a:p>
            <a:r>
              <a:rPr lang="en-US" sz="1500" dirty="0"/>
              <a:t>    Normalized kurtosis K  =    1.193 </a:t>
            </a:r>
          </a:p>
        </p:txBody>
      </p:sp>
    </p:spTree>
    <p:extLst>
      <p:ext uri="{BB962C8B-B14F-4D97-AF65-F5344CB8AC3E}">
        <p14:creationId xmlns:p14="http://schemas.microsoft.com/office/powerpoint/2010/main" val="1231978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E349D-895E-C75F-6EAD-5AA997A8143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433D68-12CA-029F-30D9-58BFB737B722}"/>
              </a:ext>
            </a:extLst>
          </p:cNvPr>
          <p:cNvSpPr>
            <a:spLocks noGrp="1"/>
          </p:cNvSpPr>
          <p:nvPr>
            <p:ph type="sldNum" sz="quarter" idx="12"/>
          </p:nvPr>
        </p:nvSpPr>
        <p:spPr/>
        <p:txBody>
          <a:bodyPr/>
          <a:lstStyle/>
          <a:p>
            <a:fld id="{B484842E-5D5F-47DB-8A50-E3874C6A648E}" type="slidenum">
              <a:rPr lang="en-US" smtClean="0"/>
              <a:pPr/>
              <a:t>29</a:t>
            </a:fld>
            <a:endParaRPr lang="en-US"/>
          </a:p>
        </p:txBody>
      </p:sp>
      <p:pic>
        <p:nvPicPr>
          <p:cNvPr id="4" name="Picture 3">
            <a:extLst>
              <a:ext uri="{FF2B5EF4-FFF2-40B4-BE49-F238E27FC236}">
                <a16:creationId xmlns:a16="http://schemas.microsoft.com/office/drawing/2014/main" id="{FEB889D0-D5AE-DBB2-82FF-084C8985BA05}"/>
              </a:ext>
            </a:extLst>
          </p:cNvPr>
          <p:cNvPicPr>
            <a:picLocks noChangeAspect="1"/>
          </p:cNvPicPr>
          <p:nvPr/>
        </p:nvPicPr>
        <p:blipFill>
          <a:blip r:embed="rId3"/>
          <a:stretch>
            <a:fillRect/>
          </a:stretch>
        </p:blipFill>
        <p:spPr>
          <a:xfrm>
            <a:off x="541283" y="457200"/>
            <a:ext cx="8153400" cy="5682164"/>
          </a:xfrm>
          <a:prstGeom prst="rect">
            <a:avLst/>
          </a:prstGeom>
        </p:spPr>
      </p:pic>
    </p:spTree>
    <p:extLst>
      <p:ext uri="{BB962C8B-B14F-4D97-AF65-F5344CB8AC3E}">
        <p14:creationId xmlns:p14="http://schemas.microsoft.com/office/powerpoint/2010/main" val="747853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p:spPr>
        <p:txBody>
          <a:bodyPr/>
          <a:lstStyle/>
          <a:p>
            <a:fld id="{B484842E-5D5F-47DB-8A50-E3874C6A648E}" type="slidenum">
              <a:rPr lang="en-US" smtClean="0"/>
              <a:pPr/>
              <a:t>3</a:t>
            </a:fld>
            <a:endParaRPr lang="en-US" dirty="0"/>
          </a:p>
        </p:txBody>
      </p:sp>
      <p:sp>
        <p:nvSpPr>
          <p:cNvPr id="8" name="Rectangle 7"/>
          <p:cNvSpPr/>
          <p:nvPr/>
        </p:nvSpPr>
        <p:spPr>
          <a:xfrm>
            <a:off x="381000" y="533400"/>
            <a:ext cx="4759893" cy="400110"/>
          </a:xfrm>
          <a:prstGeom prst="rect">
            <a:avLst/>
          </a:prstGeom>
        </p:spPr>
        <p:txBody>
          <a:bodyPr wrap="none">
            <a:spAutoFit/>
          </a:bodyPr>
          <a:lstStyle/>
          <a:p>
            <a:r>
              <a:rPr lang="en-US" sz="2000" b="1" dirty="0">
                <a:solidFill>
                  <a:srgbClr val="0099CC"/>
                </a:solidFill>
              </a:rPr>
              <a:t>Falcon 9, Launched from Vandenberg</a:t>
            </a:r>
          </a:p>
        </p:txBody>
      </p:sp>
      <p:pic>
        <p:nvPicPr>
          <p:cNvPr id="411650" name="Picture 2" descr="SpaceX launch"/>
          <p:cNvPicPr>
            <a:picLocks noChangeAspect="1" noChangeArrowheads="1"/>
          </p:cNvPicPr>
          <p:nvPr/>
        </p:nvPicPr>
        <p:blipFill>
          <a:blip r:embed="rId4" cstate="print"/>
          <a:srcRect/>
          <a:stretch>
            <a:fillRect/>
          </a:stretch>
        </p:blipFill>
        <p:spPr bwMode="auto">
          <a:xfrm>
            <a:off x="1066800" y="1371600"/>
            <a:ext cx="5334000" cy="3595255"/>
          </a:xfrm>
          <a:prstGeom prst="rect">
            <a:avLst/>
          </a:prstGeom>
          <a:noFill/>
        </p:spPr>
      </p:pic>
      <p:sp>
        <p:nvSpPr>
          <p:cNvPr id="5" name="TextBox 4"/>
          <p:cNvSpPr txBox="1"/>
          <p:nvPr/>
        </p:nvSpPr>
        <p:spPr>
          <a:xfrm>
            <a:off x="914400" y="5181600"/>
            <a:ext cx="7162800" cy="843372"/>
          </a:xfrm>
          <a:prstGeom prst="rect">
            <a:avLst/>
          </a:prstGeom>
          <a:noFill/>
        </p:spPr>
        <p:txBody>
          <a:bodyPr wrap="square" rtlCol="0">
            <a:spAutoFit/>
          </a:bodyPr>
          <a:lstStyle/>
          <a:p>
            <a:pPr marL="285750" indent="-285750">
              <a:lnSpc>
                <a:spcPts val="2000"/>
              </a:lnSpc>
              <a:buClr>
                <a:srgbClr val="336699"/>
              </a:buClr>
              <a:buSzPct val="80000"/>
              <a:buFont typeface="Arial" panose="020B0604020202020204" pitchFamily="34" charset="0"/>
              <a:buChar char="•"/>
            </a:pPr>
            <a:r>
              <a:rPr lang="en-US" sz="1350" dirty="0">
                <a:solidFill>
                  <a:schemeClr val="tx1"/>
                </a:solidFill>
                <a:latin typeface="+mn-lt"/>
              </a:rPr>
              <a:t>The vehicle as mounted on the pad is a tall cantilever beam</a:t>
            </a:r>
          </a:p>
          <a:p>
            <a:pPr marL="285750" indent="-285750">
              <a:lnSpc>
                <a:spcPts val="2000"/>
              </a:lnSpc>
              <a:buClr>
                <a:srgbClr val="336699"/>
              </a:buClr>
              <a:buSzPct val="80000"/>
              <a:buFont typeface="Arial" panose="020B0604020202020204" pitchFamily="34" charset="0"/>
              <a:buChar char="•"/>
            </a:pPr>
            <a:r>
              <a:rPr lang="en-US" sz="1350" dirty="0">
                <a:solidFill>
                  <a:schemeClr val="tx1"/>
                </a:solidFill>
                <a:latin typeface="+mn-lt"/>
              </a:rPr>
              <a:t>Its ability to withstand seismic events must be verified via analysis</a:t>
            </a:r>
          </a:p>
          <a:p>
            <a:pPr marL="285750" indent="-285750">
              <a:lnSpc>
                <a:spcPts val="2000"/>
              </a:lnSpc>
              <a:buClr>
                <a:srgbClr val="336699"/>
              </a:buClr>
              <a:buSzPct val="80000"/>
              <a:buFont typeface="Arial" panose="020B0604020202020204" pitchFamily="34" charset="0"/>
              <a:buChar char="•"/>
            </a:pPr>
            <a:r>
              <a:rPr lang="en-US" sz="1350" dirty="0">
                <a:solidFill>
                  <a:schemeClr val="tx1"/>
                </a:solidFill>
                <a:latin typeface="+mn-lt"/>
              </a:rPr>
              <a:t>Seismic Zone 4, one of the most seismically active in the U.S</a:t>
            </a:r>
          </a:p>
        </p:txBody>
      </p:sp>
    </p:spTree>
    <p:custDataLst>
      <p:tags r:id="rId1"/>
    </p:custDataLst>
    <p:extLst>
      <p:ext uri="{BB962C8B-B14F-4D97-AF65-F5344CB8AC3E}">
        <p14:creationId xmlns:p14="http://schemas.microsoft.com/office/powerpoint/2010/main" val="2248282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DF4D5-3A96-FFC6-03A0-2D07E5565F1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534307-C8A6-51E4-4D8C-090C353074AA}"/>
              </a:ext>
            </a:extLst>
          </p:cNvPr>
          <p:cNvSpPr>
            <a:spLocks noGrp="1"/>
          </p:cNvSpPr>
          <p:nvPr>
            <p:ph type="sldNum" sz="quarter" idx="12"/>
          </p:nvPr>
        </p:nvSpPr>
        <p:spPr/>
        <p:txBody>
          <a:bodyPr/>
          <a:lstStyle/>
          <a:p>
            <a:fld id="{B484842E-5D5F-47DB-8A50-E3874C6A648E}" type="slidenum">
              <a:rPr lang="en-US" smtClean="0"/>
              <a:pPr/>
              <a:t>30</a:t>
            </a:fld>
            <a:endParaRPr lang="en-US"/>
          </a:p>
        </p:txBody>
      </p:sp>
      <p:pic>
        <p:nvPicPr>
          <p:cNvPr id="4" name="Picture 3">
            <a:extLst>
              <a:ext uri="{FF2B5EF4-FFF2-40B4-BE49-F238E27FC236}">
                <a16:creationId xmlns:a16="http://schemas.microsoft.com/office/drawing/2014/main" id="{A1E71602-0F5A-16DD-5FA2-F7FC5E7288EB}"/>
              </a:ext>
            </a:extLst>
          </p:cNvPr>
          <p:cNvPicPr>
            <a:picLocks noChangeAspect="1"/>
          </p:cNvPicPr>
          <p:nvPr/>
        </p:nvPicPr>
        <p:blipFill>
          <a:blip r:embed="rId3"/>
          <a:stretch>
            <a:fillRect/>
          </a:stretch>
        </p:blipFill>
        <p:spPr>
          <a:xfrm>
            <a:off x="1476375" y="333375"/>
            <a:ext cx="6191250" cy="6191250"/>
          </a:xfrm>
          <a:prstGeom prst="rect">
            <a:avLst/>
          </a:prstGeom>
        </p:spPr>
      </p:pic>
    </p:spTree>
    <p:extLst>
      <p:ext uri="{BB962C8B-B14F-4D97-AF65-F5344CB8AC3E}">
        <p14:creationId xmlns:p14="http://schemas.microsoft.com/office/powerpoint/2010/main" val="64595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A491F-14AA-D3AC-BEC7-C0190EE10FA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E82944-F5E2-57DC-37E5-10ECE42AADE9}"/>
              </a:ext>
            </a:extLst>
          </p:cNvPr>
          <p:cNvSpPr>
            <a:spLocks noGrp="1"/>
          </p:cNvSpPr>
          <p:nvPr>
            <p:ph type="sldNum" sz="quarter" idx="12"/>
          </p:nvPr>
        </p:nvSpPr>
        <p:spPr/>
        <p:txBody>
          <a:bodyPr/>
          <a:lstStyle/>
          <a:p>
            <a:fld id="{B484842E-5D5F-47DB-8A50-E3874C6A648E}" type="slidenum">
              <a:rPr lang="en-US" smtClean="0"/>
              <a:pPr/>
              <a:t>31</a:t>
            </a:fld>
            <a:endParaRPr lang="en-US"/>
          </a:p>
        </p:txBody>
      </p:sp>
      <p:pic>
        <p:nvPicPr>
          <p:cNvPr id="4" name="Picture 3">
            <a:extLst>
              <a:ext uri="{FF2B5EF4-FFF2-40B4-BE49-F238E27FC236}">
                <a16:creationId xmlns:a16="http://schemas.microsoft.com/office/drawing/2014/main" id="{536888D6-0A33-E346-E53E-5D3CE27C9324}"/>
              </a:ext>
            </a:extLst>
          </p:cNvPr>
          <p:cNvPicPr>
            <a:picLocks noChangeAspect="1"/>
          </p:cNvPicPr>
          <p:nvPr/>
        </p:nvPicPr>
        <p:blipFill>
          <a:blip r:embed="rId3"/>
          <a:stretch>
            <a:fillRect/>
          </a:stretch>
        </p:blipFill>
        <p:spPr>
          <a:xfrm>
            <a:off x="1905000" y="1428750"/>
            <a:ext cx="5334000" cy="4000500"/>
          </a:xfrm>
          <a:prstGeom prst="rect">
            <a:avLst/>
          </a:prstGeom>
        </p:spPr>
      </p:pic>
    </p:spTree>
    <p:extLst>
      <p:ext uri="{BB962C8B-B14F-4D97-AF65-F5344CB8AC3E}">
        <p14:creationId xmlns:p14="http://schemas.microsoft.com/office/powerpoint/2010/main" val="9919949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D3BB8-0070-A99F-2453-052D085733A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7D5856-16A0-C4A9-0F7E-06DDA6D2769B}"/>
              </a:ext>
            </a:extLst>
          </p:cNvPr>
          <p:cNvSpPr>
            <a:spLocks noGrp="1"/>
          </p:cNvSpPr>
          <p:nvPr>
            <p:ph type="sldNum" sz="quarter" idx="12"/>
          </p:nvPr>
        </p:nvSpPr>
        <p:spPr/>
        <p:txBody>
          <a:bodyPr/>
          <a:lstStyle/>
          <a:p>
            <a:fld id="{B484842E-5D5F-47DB-8A50-E3874C6A648E}" type="slidenum">
              <a:rPr lang="en-US" smtClean="0"/>
              <a:pPr/>
              <a:t>32</a:t>
            </a:fld>
            <a:endParaRPr lang="en-US"/>
          </a:p>
        </p:txBody>
      </p:sp>
      <p:pic>
        <p:nvPicPr>
          <p:cNvPr id="4" name="Picture 3">
            <a:extLst>
              <a:ext uri="{FF2B5EF4-FFF2-40B4-BE49-F238E27FC236}">
                <a16:creationId xmlns:a16="http://schemas.microsoft.com/office/drawing/2014/main" id="{4617B2E8-E83C-7D7D-A391-C9D0692AFEBA}"/>
              </a:ext>
            </a:extLst>
          </p:cNvPr>
          <p:cNvPicPr>
            <a:picLocks noChangeAspect="1"/>
          </p:cNvPicPr>
          <p:nvPr/>
        </p:nvPicPr>
        <p:blipFill>
          <a:blip r:embed="rId3"/>
          <a:stretch>
            <a:fillRect/>
          </a:stretch>
        </p:blipFill>
        <p:spPr>
          <a:xfrm>
            <a:off x="1476375" y="333375"/>
            <a:ext cx="6191250" cy="6191250"/>
          </a:xfrm>
          <a:prstGeom prst="rect">
            <a:avLst/>
          </a:prstGeom>
        </p:spPr>
      </p:pic>
    </p:spTree>
    <p:extLst>
      <p:ext uri="{BB962C8B-B14F-4D97-AF65-F5344CB8AC3E}">
        <p14:creationId xmlns:p14="http://schemas.microsoft.com/office/powerpoint/2010/main" val="2528969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67B8C-3CFE-4BFA-81B8-ECD73DD8071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6BDE1B-DD1D-1EF8-955F-FA817760ED1A}"/>
              </a:ext>
            </a:extLst>
          </p:cNvPr>
          <p:cNvSpPr>
            <a:spLocks noGrp="1"/>
          </p:cNvSpPr>
          <p:nvPr>
            <p:ph type="sldNum" sz="quarter" idx="12"/>
          </p:nvPr>
        </p:nvSpPr>
        <p:spPr/>
        <p:txBody>
          <a:bodyPr/>
          <a:lstStyle/>
          <a:p>
            <a:fld id="{B484842E-5D5F-47DB-8A50-E3874C6A648E}" type="slidenum">
              <a:rPr lang="en-US" smtClean="0"/>
              <a:pPr/>
              <a:t>33</a:t>
            </a:fld>
            <a:endParaRPr lang="en-US"/>
          </a:p>
        </p:txBody>
      </p:sp>
      <p:sp>
        <p:nvSpPr>
          <p:cNvPr id="4" name="TextBox 3">
            <a:extLst>
              <a:ext uri="{FF2B5EF4-FFF2-40B4-BE49-F238E27FC236}">
                <a16:creationId xmlns:a16="http://schemas.microsoft.com/office/drawing/2014/main" id="{0E32DB4A-4B14-61F9-AF35-207A65143E87}"/>
              </a:ext>
            </a:extLst>
          </p:cNvPr>
          <p:cNvSpPr txBox="1"/>
          <p:nvPr/>
        </p:nvSpPr>
        <p:spPr>
          <a:xfrm>
            <a:off x="1066800" y="381000"/>
            <a:ext cx="3657600" cy="5401479"/>
          </a:xfrm>
          <a:prstGeom prst="rect">
            <a:avLst/>
          </a:prstGeom>
          <a:noFill/>
        </p:spPr>
        <p:txBody>
          <a:bodyPr wrap="square">
            <a:spAutoFit/>
          </a:bodyPr>
          <a:lstStyle/>
          <a:p>
            <a:r>
              <a:rPr lang="en-US" sz="1500" dirty="0"/>
              <a:t>Optimum case = 129 </a:t>
            </a:r>
          </a:p>
          <a:p>
            <a:endParaRPr lang="en-US" sz="1500" dirty="0"/>
          </a:p>
          <a:p>
            <a:r>
              <a:rPr lang="en-US" sz="1500" dirty="0"/>
              <a:t>   Peak Accel =        0.103 G    </a:t>
            </a:r>
          </a:p>
          <a:p>
            <a:r>
              <a:rPr lang="en-US" sz="1500" dirty="0"/>
              <a:t>   Peak Velox =        3.104 in/sec    </a:t>
            </a:r>
          </a:p>
          <a:p>
            <a:r>
              <a:rPr lang="en-US" sz="1500" dirty="0"/>
              <a:t>   Peak </a:t>
            </a:r>
            <a:r>
              <a:rPr lang="en-US" sz="1500" dirty="0" err="1"/>
              <a:t>Disp</a:t>
            </a:r>
            <a:r>
              <a:rPr lang="en-US" sz="1500" dirty="0"/>
              <a:t>  =        0.608 inch    </a:t>
            </a:r>
          </a:p>
          <a:p>
            <a:endParaRPr lang="en-US" sz="1500" dirty="0"/>
          </a:p>
          <a:p>
            <a:r>
              <a:rPr lang="en-US" sz="1500" dirty="0"/>
              <a:t>   Crest      =        4.571       </a:t>
            </a:r>
          </a:p>
          <a:p>
            <a:r>
              <a:rPr lang="en-US" sz="1500" dirty="0"/>
              <a:t>   Kurtosis   =        5.693       </a:t>
            </a:r>
          </a:p>
          <a:p>
            <a:r>
              <a:rPr lang="en-US" sz="1500" dirty="0"/>
              <a:t>   </a:t>
            </a:r>
            <a:r>
              <a:rPr lang="en-US" sz="1500" dirty="0" err="1"/>
              <a:t>Disp</a:t>
            </a:r>
            <a:r>
              <a:rPr lang="en-US" sz="1500" dirty="0"/>
              <a:t> Skew  =       -0.018       </a:t>
            </a:r>
          </a:p>
          <a:p>
            <a:endParaRPr lang="en-US" sz="1500" dirty="0"/>
          </a:p>
          <a:p>
            <a:r>
              <a:rPr lang="en-US" sz="1500" dirty="0"/>
              <a:t>   Max Error  =        0.706 dB    </a:t>
            </a:r>
          </a:p>
          <a:p>
            <a:endParaRPr lang="en-US" sz="1500" dirty="0"/>
          </a:p>
          <a:p>
            <a:r>
              <a:rPr lang="en-US" sz="1500" dirty="0"/>
              <a:t>Central Moments </a:t>
            </a:r>
          </a:p>
          <a:p>
            <a:endParaRPr lang="en-US" sz="1500" dirty="0"/>
          </a:p>
          <a:p>
            <a:r>
              <a:rPr lang="en-US" sz="1500" dirty="0"/>
              <a:t>                 Energy E  =  0.02719 G^2 sec</a:t>
            </a:r>
          </a:p>
          <a:p>
            <a:r>
              <a:rPr lang="en-US" sz="1500" dirty="0"/>
              <a:t> Root energy amplitude Ae =  0.06012 </a:t>
            </a:r>
          </a:p>
          <a:p>
            <a:r>
              <a:rPr lang="en-US" sz="1500" dirty="0"/>
              <a:t>           Central time T  =    13.46 sec</a:t>
            </a:r>
          </a:p>
          <a:p>
            <a:r>
              <a:rPr lang="en-US" sz="1500" dirty="0"/>
              <a:t>           RMS duration D  =    7.523 sec</a:t>
            </a:r>
          </a:p>
          <a:p>
            <a:endParaRPr lang="en-US" sz="1500" dirty="0"/>
          </a:p>
          <a:p>
            <a:r>
              <a:rPr lang="en-US" sz="1500" dirty="0"/>
              <a:t>       Central skewness St =    7.375 sec</a:t>
            </a:r>
          </a:p>
          <a:p>
            <a:r>
              <a:rPr lang="en-US" sz="1500" dirty="0"/>
              <a:t>    Normalized skewness S  =   0.9803 </a:t>
            </a:r>
          </a:p>
          <a:p>
            <a:r>
              <a:rPr lang="en-US" sz="1500" dirty="0"/>
              <a:t>       Central kurtosis Kt =    10.67 sec</a:t>
            </a:r>
          </a:p>
          <a:p>
            <a:r>
              <a:rPr lang="en-US" sz="1500" dirty="0"/>
              <a:t>    Normalized kurtosis K  =    1.419 </a:t>
            </a:r>
          </a:p>
        </p:txBody>
      </p:sp>
    </p:spTree>
    <p:extLst>
      <p:ext uri="{BB962C8B-B14F-4D97-AF65-F5344CB8AC3E}">
        <p14:creationId xmlns:p14="http://schemas.microsoft.com/office/powerpoint/2010/main" val="11915190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710B5-3877-081D-27F1-D3CE1938C05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EB6445-DE7D-D043-F5EB-A9350BEF80EC}"/>
              </a:ext>
            </a:extLst>
          </p:cNvPr>
          <p:cNvSpPr>
            <a:spLocks noGrp="1"/>
          </p:cNvSpPr>
          <p:nvPr>
            <p:ph type="sldNum" sz="quarter" idx="12"/>
          </p:nvPr>
        </p:nvSpPr>
        <p:spPr/>
        <p:txBody>
          <a:bodyPr/>
          <a:lstStyle/>
          <a:p>
            <a:fld id="{B484842E-5D5F-47DB-8A50-E3874C6A648E}" type="slidenum">
              <a:rPr lang="en-US" smtClean="0"/>
              <a:pPr/>
              <a:t>34</a:t>
            </a:fld>
            <a:endParaRPr lang="en-US"/>
          </a:p>
        </p:txBody>
      </p:sp>
    </p:spTree>
    <p:extLst>
      <p:ext uri="{BB962C8B-B14F-4D97-AF65-F5344CB8AC3E}">
        <p14:creationId xmlns:p14="http://schemas.microsoft.com/office/powerpoint/2010/main" val="24432977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64FCA-832F-E62C-BD42-7E3401D3152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4441A4-E20A-64D9-B795-BFDDBC19FD81}"/>
              </a:ext>
            </a:extLst>
          </p:cNvPr>
          <p:cNvSpPr>
            <a:spLocks noGrp="1"/>
          </p:cNvSpPr>
          <p:nvPr>
            <p:ph type="sldNum" sz="quarter" idx="12"/>
          </p:nvPr>
        </p:nvSpPr>
        <p:spPr/>
        <p:txBody>
          <a:bodyPr/>
          <a:lstStyle/>
          <a:p>
            <a:fld id="{B484842E-5D5F-47DB-8A50-E3874C6A648E}" type="slidenum">
              <a:rPr lang="en-US" smtClean="0"/>
              <a:pPr/>
              <a:t>35</a:t>
            </a:fld>
            <a:endParaRPr lang="en-US"/>
          </a:p>
        </p:txBody>
      </p:sp>
      <p:sp>
        <p:nvSpPr>
          <p:cNvPr id="3" name="TextBox 2">
            <a:extLst>
              <a:ext uri="{FF2B5EF4-FFF2-40B4-BE49-F238E27FC236}">
                <a16:creationId xmlns:a16="http://schemas.microsoft.com/office/drawing/2014/main" id="{E8BBB2B5-4896-7D42-88A7-0C4893346556}"/>
              </a:ext>
            </a:extLst>
          </p:cNvPr>
          <p:cNvSpPr txBox="1"/>
          <p:nvPr/>
        </p:nvSpPr>
        <p:spPr>
          <a:xfrm>
            <a:off x="381000" y="228600"/>
            <a:ext cx="6629400" cy="369332"/>
          </a:xfrm>
          <a:prstGeom prst="rect">
            <a:avLst/>
          </a:prstGeom>
          <a:noFill/>
        </p:spPr>
        <p:txBody>
          <a:bodyPr wrap="square">
            <a:spAutoFit/>
          </a:bodyPr>
          <a:lstStyle/>
          <a:p>
            <a:pPr>
              <a:spcBef>
                <a:spcPts val="200"/>
              </a:spcBef>
              <a:spcAft>
                <a:spcPts val="200"/>
              </a:spcAft>
            </a:pPr>
            <a:r>
              <a:rPr lang="en-US" sz="1800" b="1" dirty="0">
                <a:solidFill>
                  <a:schemeClr val="accent5">
                    <a:lumMod val="75000"/>
                  </a:schemeClr>
                </a:solidFill>
                <a:latin typeface="Arial" pitchFamily="34" charset="0"/>
                <a:cs typeface="Arial" pitchFamily="34" charset="0"/>
              </a:rPr>
              <a:t>Crash </a:t>
            </a:r>
            <a:r>
              <a:rPr lang="en-US" b="1" dirty="0">
                <a:solidFill>
                  <a:schemeClr val="accent5">
                    <a:lumMod val="75000"/>
                  </a:schemeClr>
                </a:solidFill>
                <a:latin typeface="Arial" pitchFamily="34" charset="0"/>
                <a:cs typeface="Arial" pitchFamily="34" charset="0"/>
              </a:rPr>
              <a:t>SRS, Synthesized Time History Comparison</a:t>
            </a:r>
            <a:endParaRPr lang="en-US" sz="1800" b="1" dirty="0">
              <a:solidFill>
                <a:schemeClr val="accent5">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28873193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2594D-99CE-4774-D95A-00C77E49E24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CEE81D-7A65-DFC2-A0BC-B426B35196DD}"/>
              </a:ext>
            </a:extLst>
          </p:cNvPr>
          <p:cNvSpPr>
            <a:spLocks noGrp="1"/>
          </p:cNvSpPr>
          <p:nvPr>
            <p:ph type="sldNum" sz="quarter" idx="12"/>
          </p:nvPr>
        </p:nvSpPr>
        <p:spPr/>
        <p:txBody>
          <a:bodyPr/>
          <a:lstStyle/>
          <a:p>
            <a:fld id="{B484842E-5D5F-47DB-8A50-E3874C6A648E}" type="slidenum">
              <a:rPr lang="en-US" smtClean="0"/>
              <a:pPr/>
              <a:t>36</a:t>
            </a:fld>
            <a:endParaRPr lang="en-US"/>
          </a:p>
        </p:txBody>
      </p:sp>
      <p:sp>
        <p:nvSpPr>
          <p:cNvPr id="3" name="TextBox 2">
            <a:extLst>
              <a:ext uri="{FF2B5EF4-FFF2-40B4-BE49-F238E27FC236}">
                <a16:creationId xmlns:a16="http://schemas.microsoft.com/office/drawing/2014/main" id="{7687D60F-AEB7-3CF0-0489-BCD6ADAD6FB3}"/>
              </a:ext>
            </a:extLst>
          </p:cNvPr>
          <p:cNvSpPr txBox="1"/>
          <p:nvPr/>
        </p:nvSpPr>
        <p:spPr>
          <a:xfrm>
            <a:off x="381000" y="228600"/>
            <a:ext cx="6629400" cy="369332"/>
          </a:xfrm>
          <a:prstGeom prst="rect">
            <a:avLst/>
          </a:prstGeom>
          <a:noFill/>
        </p:spPr>
        <p:txBody>
          <a:bodyPr wrap="square">
            <a:spAutoFit/>
          </a:bodyPr>
          <a:lstStyle/>
          <a:p>
            <a:pPr>
              <a:spcBef>
                <a:spcPts val="200"/>
              </a:spcBef>
              <a:spcAft>
                <a:spcPts val="200"/>
              </a:spcAft>
            </a:pPr>
            <a:r>
              <a:rPr lang="en-US" sz="1800" b="1" dirty="0">
                <a:solidFill>
                  <a:schemeClr val="accent5">
                    <a:lumMod val="75000"/>
                  </a:schemeClr>
                </a:solidFill>
                <a:latin typeface="Arial" pitchFamily="34" charset="0"/>
                <a:cs typeface="Arial" pitchFamily="34" charset="0"/>
              </a:rPr>
              <a:t>Crash </a:t>
            </a:r>
            <a:r>
              <a:rPr lang="en-US" b="1" dirty="0">
                <a:solidFill>
                  <a:schemeClr val="accent5">
                    <a:lumMod val="75000"/>
                  </a:schemeClr>
                </a:solidFill>
                <a:latin typeface="Arial" pitchFamily="34" charset="0"/>
                <a:cs typeface="Arial" pitchFamily="34" charset="0"/>
              </a:rPr>
              <a:t>SRS, Synthesized Time History Comparison</a:t>
            </a:r>
            <a:endParaRPr lang="en-US" sz="1800" b="1" dirty="0">
              <a:solidFill>
                <a:schemeClr val="accent5">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42742251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F1676-9F3C-AA69-4FD3-BC0582C5FA0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D82424-0799-616F-4A78-A0AA9EDC6B88}"/>
              </a:ext>
            </a:extLst>
          </p:cNvPr>
          <p:cNvSpPr>
            <a:spLocks noGrp="1"/>
          </p:cNvSpPr>
          <p:nvPr>
            <p:ph type="sldNum" sz="quarter" idx="12"/>
          </p:nvPr>
        </p:nvSpPr>
        <p:spPr/>
        <p:txBody>
          <a:bodyPr/>
          <a:lstStyle/>
          <a:p>
            <a:fld id="{B484842E-5D5F-47DB-8A50-E3874C6A648E}" type="slidenum">
              <a:rPr lang="en-US" smtClean="0"/>
              <a:pPr/>
              <a:t>37</a:t>
            </a:fld>
            <a:endParaRPr lang="en-US"/>
          </a:p>
        </p:txBody>
      </p:sp>
      <p:sp>
        <p:nvSpPr>
          <p:cNvPr id="3" name="TextBox 2">
            <a:extLst>
              <a:ext uri="{FF2B5EF4-FFF2-40B4-BE49-F238E27FC236}">
                <a16:creationId xmlns:a16="http://schemas.microsoft.com/office/drawing/2014/main" id="{A4141C92-73E4-74AE-3408-6561F56C16B7}"/>
              </a:ext>
            </a:extLst>
          </p:cNvPr>
          <p:cNvSpPr txBox="1"/>
          <p:nvPr/>
        </p:nvSpPr>
        <p:spPr>
          <a:xfrm>
            <a:off x="381000" y="228600"/>
            <a:ext cx="6629400" cy="369332"/>
          </a:xfrm>
          <a:prstGeom prst="rect">
            <a:avLst/>
          </a:prstGeom>
          <a:noFill/>
        </p:spPr>
        <p:txBody>
          <a:bodyPr wrap="square">
            <a:spAutoFit/>
          </a:bodyPr>
          <a:lstStyle/>
          <a:p>
            <a:pPr>
              <a:spcBef>
                <a:spcPts val="200"/>
              </a:spcBef>
              <a:spcAft>
                <a:spcPts val="200"/>
              </a:spcAft>
            </a:pPr>
            <a:r>
              <a:rPr lang="en-US" sz="1800" b="1" dirty="0">
                <a:solidFill>
                  <a:schemeClr val="accent5">
                    <a:lumMod val="75000"/>
                  </a:schemeClr>
                </a:solidFill>
                <a:latin typeface="Arial" pitchFamily="34" charset="0"/>
                <a:cs typeface="Arial" pitchFamily="34" charset="0"/>
              </a:rPr>
              <a:t>Crash </a:t>
            </a:r>
            <a:r>
              <a:rPr lang="en-US" b="1" dirty="0">
                <a:solidFill>
                  <a:schemeClr val="accent5">
                    <a:lumMod val="75000"/>
                  </a:schemeClr>
                </a:solidFill>
                <a:latin typeface="Arial" pitchFamily="34" charset="0"/>
                <a:cs typeface="Arial" pitchFamily="34" charset="0"/>
              </a:rPr>
              <a:t>SRS, Synthesized Time History Comparison</a:t>
            </a:r>
            <a:endParaRPr lang="en-US" sz="1800" b="1" dirty="0">
              <a:solidFill>
                <a:schemeClr val="accent5">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25213303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6518A-79C1-2F86-A20C-DB070827731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5BA792-B565-7BF5-2199-447C6FC923D6}"/>
              </a:ext>
            </a:extLst>
          </p:cNvPr>
          <p:cNvSpPr>
            <a:spLocks noGrp="1"/>
          </p:cNvSpPr>
          <p:nvPr>
            <p:ph type="sldNum" sz="quarter" idx="12"/>
          </p:nvPr>
        </p:nvSpPr>
        <p:spPr/>
        <p:txBody>
          <a:bodyPr/>
          <a:lstStyle/>
          <a:p>
            <a:fld id="{B484842E-5D5F-47DB-8A50-E3874C6A648E}" type="slidenum">
              <a:rPr lang="en-US" smtClean="0"/>
              <a:pPr/>
              <a:t>38</a:t>
            </a:fld>
            <a:endParaRPr lang="en-US"/>
          </a:p>
        </p:txBody>
      </p:sp>
      <p:sp>
        <p:nvSpPr>
          <p:cNvPr id="3" name="TextBox 2">
            <a:extLst>
              <a:ext uri="{FF2B5EF4-FFF2-40B4-BE49-F238E27FC236}">
                <a16:creationId xmlns:a16="http://schemas.microsoft.com/office/drawing/2014/main" id="{AED3863E-E4DA-9C9A-955B-4896A936A49A}"/>
              </a:ext>
            </a:extLst>
          </p:cNvPr>
          <p:cNvSpPr txBox="1"/>
          <p:nvPr/>
        </p:nvSpPr>
        <p:spPr>
          <a:xfrm>
            <a:off x="381000" y="228600"/>
            <a:ext cx="6629400" cy="369332"/>
          </a:xfrm>
          <a:prstGeom prst="rect">
            <a:avLst/>
          </a:prstGeom>
          <a:noFill/>
        </p:spPr>
        <p:txBody>
          <a:bodyPr wrap="square">
            <a:spAutoFit/>
          </a:bodyPr>
          <a:lstStyle/>
          <a:p>
            <a:pPr>
              <a:spcBef>
                <a:spcPts val="200"/>
              </a:spcBef>
              <a:spcAft>
                <a:spcPts val="200"/>
              </a:spcAft>
            </a:pPr>
            <a:r>
              <a:rPr lang="en-US" sz="1800" b="1" dirty="0">
                <a:solidFill>
                  <a:schemeClr val="accent5">
                    <a:lumMod val="75000"/>
                  </a:schemeClr>
                </a:solidFill>
                <a:latin typeface="Arial" pitchFamily="34" charset="0"/>
                <a:cs typeface="Arial" pitchFamily="34" charset="0"/>
              </a:rPr>
              <a:t>Crash </a:t>
            </a:r>
            <a:r>
              <a:rPr lang="en-US" b="1" dirty="0">
                <a:solidFill>
                  <a:schemeClr val="accent5">
                    <a:lumMod val="75000"/>
                  </a:schemeClr>
                </a:solidFill>
                <a:latin typeface="Arial" pitchFamily="34" charset="0"/>
                <a:cs typeface="Arial" pitchFamily="34" charset="0"/>
              </a:rPr>
              <a:t>SRS, Synthesized Time History Comparison</a:t>
            </a:r>
            <a:endParaRPr lang="en-US" sz="1800" b="1" dirty="0">
              <a:solidFill>
                <a:schemeClr val="accent5">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29388764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A6FC2-A0BC-5C28-81FE-80DA46AB4E3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858BEB-A90A-81C1-E2B3-F3E8DF47BF10}"/>
              </a:ext>
            </a:extLst>
          </p:cNvPr>
          <p:cNvSpPr>
            <a:spLocks noGrp="1"/>
          </p:cNvSpPr>
          <p:nvPr>
            <p:ph type="sldNum" sz="quarter" idx="12"/>
          </p:nvPr>
        </p:nvSpPr>
        <p:spPr/>
        <p:txBody>
          <a:bodyPr/>
          <a:lstStyle/>
          <a:p>
            <a:fld id="{B484842E-5D5F-47DB-8A50-E3874C6A648E}" type="slidenum">
              <a:rPr lang="en-US" smtClean="0"/>
              <a:pPr/>
              <a:t>39</a:t>
            </a:fld>
            <a:endParaRPr lang="en-US"/>
          </a:p>
        </p:txBody>
      </p:sp>
      <p:sp>
        <p:nvSpPr>
          <p:cNvPr id="3" name="TextBox 2">
            <a:extLst>
              <a:ext uri="{FF2B5EF4-FFF2-40B4-BE49-F238E27FC236}">
                <a16:creationId xmlns:a16="http://schemas.microsoft.com/office/drawing/2014/main" id="{2ABBBD4E-B53B-CA60-7694-BA9CB0D0C001}"/>
              </a:ext>
            </a:extLst>
          </p:cNvPr>
          <p:cNvSpPr txBox="1"/>
          <p:nvPr/>
        </p:nvSpPr>
        <p:spPr>
          <a:xfrm>
            <a:off x="381000" y="228600"/>
            <a:ext cx="6629400" cy="369332"/>
          </a:xfrm>
          <a:prstGeom prst="rect">
            <a:avLst/>
          </a:prstGeom>
          <a:noFill/>
        </p:spPr>
        <p:txBody>
          <a:bodyPr wrap="square">
            <a:spAutoFit/>
          </a:bodyPr>
          <a:lstStyle/>
          <a:p>
            <a:pPr>
              <a:spcBef>
                <a:spcPts val="200"/>
              </a:spcBef>
              <a:spcAft>
                <a:spcPts val="200"/>
              </a:spcAft>
            </a:pPr>
            <a:r>
              <a:rPr lang="en-US" sz="1800" b="1" dirty="0">
                <a:solidFill>
                  <a:schemeClr val="accent5">
                    <a:lumMod val="75000"/>
                  </a:schemeClr>
                </a:solidFill>
                <a:latin typeface="Arial" pitchFamily="34" charset="0"/>
                <a:cs typeface="Arial" pitchFamily="34" charset="0"/>
              </a:rPr>
              <a:t>Crash </a:t>
            </a:r>
            <a:r>
              <a:rPr lang="en-US" b="1" dirty="0">
                <a:solidFill>
                  <a:schemeClr val="accent5">
                    <a:lumMod val="75000"/>
                  </a:schemeClr>
                </a:solidFill>
                <a:latin typeface="Arial" pitchFamily="34" charset="0"/>
                <a:cs typeface="Arial" pitchFamily="34" charset="0"/>
              </a:rPr>
              <a:t>SRS, Synthesized Time History Comparison</a:t>
            </a:r>
            <a:endParaRPr lang="en-US" sz="1800" b="1" dirty="0">
              <a:solidFill>
                <a:schemeClr val="accent5">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434991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588BC-D976-83AA-BC0B-45227ABEFE9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390553-0BB2-4B40-0E81-FF2FFFA6C38A}"/>
              </a:ext>
            </a:extLst>
          </p:cNvPr>
          <p:cNvSpPr>
            <a:spLocks noGrp="1"/>
          </p:cNvSpPr>
          <p:nvPr>
            <p:ph type="sldNum" sz="quarter" idx="4294967295"/>
          </p:nvPr>
        </p:nvSpPr>
        <p:spPr>
          <a:xfrm>
            <a:off x="6553200" y="6356350"/>
            <a:ext cx="2133600" cy="365125"/>
          </a:xfrm>
        </p:spPr>
        <p:txBody>
          <a:bodyPr/>
          <a:lstStyle/>
          <a:p>
            <a:fld id="{B484842E-5D5F-47DB-8A50-E3874C6A648E}" type="slidenum">
              <a:rPr lang="en-US" smtClean="0"/>
              <a:pPr/>
              <a:t>4</a:t>
            </a:fld>
            <a:endParaRPr lang="en-US" dirty="0"/>
          </a:p>
        </p:txBody>
      </p:sp>
      <p:sp>
        <p:nvSpPr>
          <p:cNvPr id="8" name="Rectangle 7">
            <a:extLst>
              <a:ext uri="{FF2B5EF4-FFF2-40B4-BE49-F238E27FC236}">
                <a16:creationId xmlns:a16="http://schemas.microsoft.com/office/drawing/2014/main" id="{B9EE0483-DB8C-9CC2-2069-736CAF51A1E8}"/>
              </a:ext>
            </a:extLst>
          </p:cNvPr>
          <p:cNvSpPr/>
          <p:nvPr/>
        </p:nvSpPr>
        <p:spPr>
          <a:xfrm>
            <a:off x="381000" y="533400"/>
            <a:ext cx="3261086" cy="400110"/>
          </a:xfrm>
          <a:prstGeom prst="rect">
            <a:avLst/>
          </a:prstGeom>
        </p:spPr>
        <p:txBody>
          <a:bodyPr wrap="none">
            <a:spAutoFit/>
          </a:bodyPr>
          <a:lstStyle/>
          <a:p>
            <a:r>
              <a:rPr lang="en-US" sz="2000" b="1" dirty="0">
                <a:solidFill>
                  <a:srgbClr val="0099CC"/>
                </a:solidFill>
              </a:rPr>
              <a:t>Vandenberg Missile Silos</a:t>
            </a:r>
          </a:p>
        </p:txBody>
      </p:sp>
      <p:sp>
        <p:nvSpPr>
          <p:cNvPr id="3" name="TextBox 2">
            <a:extLst>
              <a:ext uri="{FF2B5EF4-FFF2-40B4-BE49-F238E27FC236}">
                <a16:creationId xmlns:a16="http://schemas.microsoft.com/office/drawing/2014/main" id="{9237E404-CB70-8BBD-E934-1819CC6817B1}"/>
              </a:ext>
            </a:extLst>
          </p:cNvPr>
          <p:cNvSpPr txBox="1"/>
          <p:nvPr/>
        </p:nvSpPr>
        <p:spPr>
          <a:xfrm>
            <a:off x="3505200" y="1882165"/>
            <a:ext cx="5105400" cy="4070345"/>
          </a:xfrm>
          <a:prstGeom prst="rect">
            <a:avLst/>
          </a:prstGeom>
          <a:noFill/>
        </p:spPr>
        <p:txBody>
          <a:bodyPr wrap="square">
            <a:spAutoFit/>
          </a:bodyPr>
          <a:lstStyle/>
          <a:p>
            <a:pPr>
              <a:buNone/>
            </a:pPr>
            <a:r>
              <a:rPr lang="en-US" sz="1350" dirty="0">
                <a:solidFill>
                  <a:schemeClr val="tx1"/>
                </a:solidFill>
                <a:latin typeface="Calibri" panose="020F0502020204030204" pitchFamily="34" charset="0"/>
                <a:ea typeface="Calibri" panose="020F0502020204030204" pitchFamily="34" charset="0"/>
                <a:cs typeface="Calibri" panose="020F0502020204030204" pitchFamily="34" charset="0"/>
              </a:rPr>
              <a:t>Vandenberg Space Force Base (VSFB) in California does not have active nuclear missile silos used for operational weapons deployment</a:t>
            </a:r>
          </a:p>
          <a:p>
            <a:pPr>
              <a:buNone/>
            </a:pPr>
            <a:endParaRPr lang="en-US" sz="135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buNone/>
            </a:pPr>
            <a:r>
              <a:rPr lang="en-US" sz="1350" dirty="0">
                <a:solidFill>
                  <a:schemeClr val="tx1"/>
                </a:solidFill>
                <a:latin typeface="Calibri" panose="020F0502020204030204" pitchFamily="34" charset="0"/>
                <a:ea typeface="Calibri" panose="020F0502020204030204" pitchFamily="34" charset="0"/>
                <a:cs typeface="Calibri" panose="020F0502020204030204" pitchFamily="34" charset="0"/>
              </a:rPr>
              <a:t>Here's the current status:</a:t>
            </a:r>
          </a:p>
          <a:p>
            <a:pPr>
              <a:buNone/>
            </a:pPr>
            <a:endParaRPr lang="en-US" sz="135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r>
              <a:rPr lang="en-US" sz="1350" dirty="0">
                <a:solidFill>
                  <a:schemeClr val="tx1"/>
                </a:solidFill>
                <a:latin typeface="Calibri" panose="020F0502020204030204" pitchFamily="34" charset="0"/>
                <a:ea typeface="Calibri" panose="020F0502020204030204" pitchFamily="34" charset="0"/>
                <a:cs typeface="Calibri" panose="020F0502020204030204" pitchFamily="34" charset="0"/>
              </a:rPr>
              <a:t> Vandenberg does have missile silos, but they are used for testing, not for active deployment:</a:t>
            </a:r>
          </a:p>
          <a:p>
            <a:pPr>
              <a:buFont typeface="Arial" panose="020B0604020202020204" pitchFamily="34" charset="0"/>
              <a:buChar char="•"/>
            </a:pPr>
            <a:endParaRPr lang="en-US" sz="135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sz="1350" dirty="0">
                <a:solidFill>
                  <a:schemeClr val="tx1"/>
                </a:solidFill>
                <a:latin typeface="Calibri" panose="020F0502020204030204" pitchFamily="34" charset="0"/>
                <a:ea typeface="Calibri" panose="020F0502020204030204" pitchFamily="34" charset="0"/>
                <a:cs typeface="Calibri" panose="020F0502020204030204" pitchFamily="34" charset="0"/>
              </a:rPr>
              <a:t>Intercontinental Ballistic Missile (ICBM) test launches (e.g., Minuteman III) are conducted from silos at VSFB.</a:t>
            </a:r>
          </a:p>
          <a:p>
            <a:pPr marL="742950" lvl="1" indent="-285750">
              <a:buFont typeface="Arial" panose="020B0604020202020204" pitchFamily="34" charset="0"/>
              <a:buChar char="•"/>
            </a:pPr>
            <a:r>
              <a:rPr lang="en-US" sz="1350" dirty="0">
                <a:solidFill>
                  <a:schemeClr val="tx1"/>
                </a:solidFill>
                <a:latin typeface="Calibri" panose="020F0502020204030204" pitchFamily="34" charset="0"/>
                <a:ea typeface="Calibri" panose="020F0502020204030204" pitchFamily="34" charset="0"/>
                <a:cs typeface="Calibri" panose="020F0502020204030204" pitchFamily="34" charset="0"/>
              </a:rPr>
              <a:t>These are non-armed, controlled tests of existing U.S. nuclear deterrent capabilities.</a:t>
            </a:r>
          </a:p>
          <a:p>
            <a:pPr marL="742950" lvl="1" indent="-285750">
              <a:buFont typeface="Arial" panose="020B0604020202020204" pitchFamily="34" charset="0"/>
              <a:buChar char="•"/>
            </a:pPr>
            <a:r>
              <a:rPr lang="en-US" sz="1350" dirty="0">
                <a:solidFill>
                  <a:schemeClr val="tx1"/>
                </a:solidFill>
                <a:latin typeface="Calibri" panose="020F0502020204030204" pitchFamily="34" charset="0"/>
                <a:ea typeface="Calibri" panose="020F0502020204030204" pitchFamily="34" charset="0"/>
                <a:cs typeface="Calibri" panose="020F0502020204030204" pitchFamily="34" charset="0"/>
              </a:rPr>
              <a:t>The base also supports launches of space and defense payloads.</a:t>
            </a:r>
          </a:p>
          <a:p>
            <a:pPr marL="742950" lvl="1" indent="-285750">
              <a:buFont typeface="Arial" panose="020B0604020202020204" pitchFamily="34" charset="0"/>
              <a:buChar char="•"/>
            </a:pPr>
            <a:endParaRPr lang="en-US" sz="135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A missile slated for test launch at Vandenberg Space Force Base typically remains in its silo for several weeks to several months prior to flight, depending on the mission's complexity and test objectives.</a:t>
            </a:r>
            <a:endParaRPr lang="en-US" sz="135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2050" name="Picture 2" descr="Vandenberg Space Force Base | Military Wiki | Fandom">
            <a:extLst>
              <a:ext uri="{FF2B5EF4-FFF2-40B4-BE49-F238E27FC236}">
                <a16:creationId xmlns:a16="http://schemas.microsoft.com/office/drawing/2014/main" id="{F1027ECC-9D1A-1C1D-703A-28CC56B292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763326"/>
            <a:ext cx="2590800" cy="32385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350855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5F229-14FC-7715-5095-62AD480BA16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E426FC-0E55-6A22-E964-BAD51CEEE170}"/>
              </a:ext>
            </a:extLst>
          </p:cNvPr>
          <p:cNvSpPr>
            <a:spLocks noGrp="1"/>
          </p:cNvSpPr>
          <p:nvPr>
            <p:ph type="sldNum" sz="quarter" idx="12"/>
          </p:nvPr>
        </p:nvSpPr>
        <p:spPr/>
        <p:txBody>
          <a:bodyPr/>
          <a:lstStyle/>
          <a:p>
            <a:fld id="{B484842E-5D5F-47DB-8A50-E3874C6A648E}" type="slidenum">
              <a:rPr lang="en-US" smtClean="0"/>
              <a:pPr/>
              <a:t>40</a:t>
            </a:fld>
            <a:endParaRPr lang="en-US"/>
          </a:p>
        </p:txBody>
      </p:sp>
      <p:sp>
        <p:nvSpPr>
          <p:cNvPr id="3" name="TextBox 2">
            <a:extLst>
              <a:ext uri="{FF2B5EF4-FFF2-40B4-BE49-F238E27FC236}">
                <a16:creationId xmlns:a16="http://schemas.microsoft.com/office/drawing/2014/main" id="{2BA557CF-BAC3-2EEA-DB92-53BBDD8B231C}"/>
              </a:ext>
            </a:extLst>
          </p:cNvPr>
          <p:cNvSpPr txBox="1"/>
          <p:nvPr/>
        </p:nvSpPr>
        <p:spPr>
          <a:xfrm>
            <a:off x="381000" y="228600"/>
            <a:ext cx="6629400" cy="369332"/>
          </a:xfrm>
          <a:prstGeom prst="rect">
            <a:avLst/>
          </a:prstGeom>
          <a:noFill/>
        </p:spPr>
        <p:txBody>
          <a:bodyPr wrap="square">
            <a:spAutoFit/>
          </a:bodyPr>
          <a:lstStyle/>
          <a:p>
            <a:pPr>
              <a:spcBef>
                <a:spcPts val="200"/>
              </a:spcBef>
              <a:spcAft>
                <a:spcPts val="200"/>
              </a:spcAft>
            </a:pPr>
            <a:r>
              <a:rPr lang="en-US" sz="1800" b="1" dirty="0">
                <a:solidFill>
                  <a:schemeClr val="accent5">
                    <a:lumMod val="75000"/>
                  </a:schemeClr>
                </a:solidFill>
                <a:latin typeface="Arial" pitchFamily="34" charset="0"/>
                <a:cs typeface="Arial" pitchFamily="34" charset="0"/>
              </a:rPr>
              <a:t>Crash </a:t>
            </a:r>
            <a:r>
              <a:rPr lang="en-US" b="1" dirty="0">
                <a:solidFill>
                  <a:schemeClr val="accent5">
                    <a:lumMod val="75000"/>
                  </a:schemeClr>
                </a:solidFill>
                <a:latin typeface="Arial" pitchFamily="34" charset="0"/>
                <a:cs typeface="Arial" pitchFamily="34" charset="0"/>
              </a:rPr>
              <a:t>SRS, Synthesized Time History Comparison</a:t>
            </a:r>
            <a:endParaRPr lang="en-US" sz="1800" b="1" dirty="0">
              <a:solidFill>
                <a:schemeClr val="accent5">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5469258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73093-E466-CC84-467A-06862B5BEF2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778996-0163-C725-BF63-7104384704A2}"/>
              </a:ext>
            </a:extLst>
          </p:cNvPr>
          <p:cNvSpPr>
            <a:spLocks noGrp="1"/>
          </p:cNvSpPr>
          <p:nvPr>
            <p:ph type="sldNum" sz="quarter" idx="12"/>
          </p:nvPr>
        </p:nvSpPr>
        <p:spPr/>
        <p:txBody>
          <a:bodyPr/>
          <a:lstStyle/>
          <a:p>
            <a:fld id="{B484842E-5D5F-47DB-8A50-E3874C6A648E}" type="slidenum">
              <a:rPr lang="en-US" smtClean="0"/>
              <a:pPr/>
              <a:t>41</a:t>
            </a:fld>
            <a:endParaRPr lang="en-US"/>
          </a:p>
        </p:txBody>
      </p:sp>
      <p:sp>
        <p:nvSpPr>
          <p:cNvPr id="3" name="TextBox 2">
            <a:extLst>
              <a:ext uri="{FF2B5EF4-FFF2-40B4-BE49-F238E27FC236}">
                <a16:creationId xmlns:a16="http://schemas.microsoft.com/office/drawing/2014/main" id="{BEAF460F-D70A-E71C-FB53-2DDF2AA64417}"/>
              </a:ext>
            </a:extLst>
          </p:cNvPr>
          <p:cNvSpPr txBox="1"/>
          <p:nvPr/>
        </p:nvSpPr>
        <p:spPr>
          <a:xfrm>
            <a:off x="381000" y="228600"/>
            <a:ext cx="6629400" cy="369332"/>
          </a:xfrm>
          <a:prstGeom prst="rect">
            <a:avLst/>
          </a:prstGeom>
          <a:noFill/>
        </p:spPr>
        <p:txBody>
          <a:bodyPr wrap="square">
            <a:spAutoFit/>
          </a:bodyPr>
          <a:lstStyle/>
          <a:p>
            <a:pPr>
              <a:spcBef>
                <a:spcPts val="200"/>
              </a:spcBef>
              <a:spcAft>
                <a:spcPts val="200"/>
              </a:spcAft>
            </a:pPr>
            <a:r>
              <a:rPr lang="en-US" sz="1800" b="1" dirty="0">
                <a:solidFill>
                  <a:schemeClr val="accent5">
                    <a:lumMod val="75000"/>
                  </a:schemeClr>
                </a:solidFill>
                <a:latin typeface="Arial" pitchFamily="34" charset="0"/>
                <a:cs typeface="Arial" pitchFamily="34" charset="0"/>
              </a:rPr>
              <a:t>Crash </a:t>
            </a:r>
            <a:r>
              <a:rPr lang="en-US" b="1" dirty="0">
                <a:solidFill>
                  <a:schemeClr val="accent5">
                    <a:lumMod val="75000"/>
                  </a:schemeClr>
                </a:solidFill>
                <a:latin typeface="Arial" pitchFamily="34" charset="0"/>
                <a:cs typeface="Arial" pitchFamily="34" charset="0"/>
              </a:rPr>
              <a:t>SRS, Synthesized Time History Comparison</a:t>
            </a:r>
            <a:endParaRPr lang="en-US" sz="1800" b="1" dirty="0">
              <a:solidFill>
                <a:schemeClr val="accent5">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120054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97525-A551-04CF-EF5E-0AB94511FDB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1B578D-0EC0-B509-112C-2856113C083F}"/>
              </a:ext>
            </a:extLst>
          </p:cNvPr>
          <p:cNvSpPr>
            <a:spLocks noGrp="1"/>
          </p:cNvSpPr>
          <p:nvPr>
            <p:ph type="sldNum" sz="quarter" idx="12"/>
          </p:nvPr>
        </p:nvSpPr>
        <p:spPr/>
        <p:txBody>
          <a:bodyPr/>
          <a:lstStyle/>
          <a:p>
            <a:fld id="{B484842E-5D5F-47DB-8A50-E3874C6A648E}" type="slidenum">
              <a:rPr lang="en-US" smtClean="0"/>
              <a:pPr/>
              <a:t>42</a:t>
            </a:fld>
            <a:endParaRPr lang="en-US"/>
          </a:p>
        </p:txBody>
      </p:sp>
      <p:sp>
        <p:nvSpPr>
          <p:cNvPr id="3" name="TextBox 2">
            <a:extLst>
              <a:ext uri="{FF2B5EF4-FFF2-40B4-BE49-F238E27FC236}">
                <a16:creationId xmlns:a16="http://schemas.microsoft.com/office/drawing/2014/main" id="{C74D8259-B4F7-0B8F-9BB5-F15EF28CC063}"/>
              </a:ext>
            </a:extLst>
          </p:cNvPr>
          <p:cNvSpPr txBox="1"/>
          <p:nvPr/>
        </p:nvSpPr>
        <p:spPr>
          <a:xfrm>
            <a:off x="381000" y="228600"/>
            <a:ext cx="6629400" cy="369332"/>
          </a:xfrm>
          <a:prstGeom prst="rect">
            <a:avLst/>
          </a:prstGeom>
          <a:noFill/>
        </p:spPr>
        <p:txBody>
          <a:bodyPr wrap="square">
            <a:spAutoFit/>
          </a:bodyPr>
          <a:lstStyle/>
          <a:p>
            <a:pPr>
              <a:spcBef>
                <a:spcPts val="200"/>
              </a:spcBef>
              <a:spcAft>
                <a:spcPts val="200"/>
              </a:spcAft>
            </a:pPr>
            <a:r>
              <a:rPr lang="en-US" sz="1800" b="1" dirty="0">
                <a:solidFill>
                  <a:schemeClr val="accent5">
                    <a:lumMod val="75000"/>
                  </a:schemeClr>
                </a:solidFill>
                <a:latin typeface="Arial" pitchFamily="34" charset="0"/>
                <a:cs typeface="Arial" pitchFamily="34" charset="0"/>
              </a:rPr>
              <a:t>Crash </a:t>
            </a:r>
            <a:r>
              <a:rPr lang="en-US" b="1" dirty="0">
                <a:solidFill>
                  <a:schemeClr val="accent5">
                    <a:lumMod val="75000"/>
                  </a:schemeClr>
                </a:solidFill>
                <a:latin typeface="Arial" pitchFamily="34" charset="0"/>
                <a:cs typeface="Arial" pitchFamily="34" charset="0"/>
              </a:rPr>
              <a:t>SRS, Synthesized Time History Comparison</a:t>
            </a:r>
            <a:endParaRPr lang="en-US" sz="1800" b="1" dirty="0">
              <a:solidFill>
                <a:schemeClr val="accent5">
                  <a:lumMod val="75000"/>
                </a:schemeClr>
              </a:solidFill>
              <a:latin typeface="Arial" pitchFamily="34" charset="0"/>
              <a:cs typeface="Arial" pitchFamily="34" charset="0"/>
            </a:endParaRPr>
          </a:p>
        </p:txBody>
      </p:sp>
      <p:graphicFrame>
        <p:nvGraphicFramePr>
          <p:cNvPr id="4" name="Table 3">
            <a:extLst>
              <a:ext uri="{FF2B5EF4-FFF2-40B4-BE49-F238E27FC236}">
                <a16:creationId xmlns:a16="http://schemas.microsoft.com/office/drawing/2014/main" id="{90AF915E-9C45-5EA5-1BB9-8A64EF8883BF}"/>
              </a:ext>
            </a:extLst>
          </p:cNvPr>
          <p:cNvGraphicFramePr>
            <a:graphicFrameLocks noGrp="1"/>
          </p:cNvGraphicFramePr>
          <p:nvPr>
            <p:extLst>
              <p:ext uri="{D42A27DB-BD31-4B8C-83A1-F6EECF244321}">
                <p14:modId xmlns:p14="http://schemas.microsoft.com/office/powerpoint/2010/main" val="1794843794"/>
              </p:ext>
            </p:extLst>
          </p:nvPr>
        </p:nvGraphicFramePr>
        <p:xfrm>
          <a:off x="685800" y="1037721"/>
          <a:ext cx="7467600" cy="164592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581448123"/>
                    </a:ext>
                  </a:extLst>
                </a:gridCol>
                <a:gridCol w="1158240">
                  <a:extLst>
                    <a:ext uri="{9D8B030D-6E8A-4147-A177-3AD203B41FA5}">
                      <a16:colId xmlns:a16="http://schemas.microsoft.com/office/drawing/2014/main" val="2870133916"/>
                    </a:ext>
                  </a:extLst>
                </a:gridCol>
                <a:gridCol w="1493520">
                  <a:extLst>
                    <a:ext uri="{9D8B030D-6E8A-4147-A177-3AD203B41FA5}">
                      <a16:colId xmlns:a16="http://schemas.microsoft.com/office/drawing/2014/main" val="2727263009"/>
                    </a:ext>
                  </a:extLst>
                </a:gridCol>
                <a:gridCol w="1493520">
                  <a:extLst>
                    <a:ext uri="{9D8B030D-6E8A-4147-A177-3AD203B41FA5}">
                      <a16:colId xmlns:a16="http://schemas.microsoft.com/office/drawing/2014/main" val="2732937676"/>
                    </a:ext>
                  </a:extLst>
                </a:gridCol>
                <a:gridCol w="1493520">
                  <a:extLst>
                    <a:ext uri="{9D8B030D-6E8A-4147-A177-3AD203B41FA5}">
                      <a16:colId xmlns:a16="http://schemas.microsoft.com/office/drawing/2014/main" val="4290794496"/>
                    </a:ext>
                  </a:extLst>
                </a:gridCol>
              </a:tblGrid>
              <a:tr h="370840">
                <a:tc>
                  <a:txBody>
                    <a:bodyPr/>
                    <a:lstStyle/>
                    <a:p>
                      <a:pPr algn="ctr"/>
                      <a:r>
                        <a:rPr lang="en-US" sz="1450" dirty="0"/>
                        <a:t>Waveform</a:t>
                      </a:r>
                    </a:p>
                  </a:txBody>
                  <a:tcPr/>
                </a:tc>
                <a:tc>
                  <a:txBody>
                    <a:bodyPr/>
                    <a:lstStyle/>
                    <a:p>
                      <a:pPr algn="ctr"/>
                      <a:r>
                        <a:rPr lang="en-US" sz="1450" dirty="0"/>
                        <a:t>Peak Accel (G)</a:t>
                      </a:r>
                    </a:p>
                  </a:txBody>
                  <a:tcPr/>
                </a:tc>
                <a:tc>
                  <a:txBody>
                    <a:bodyPr/>
                    <a:lstStyle/>
                    <a:p>
                      <a:pPr algn="ctr"/>
                      <a:r>
                        <a:rPr lang="en-US" sz="1450" dirty="0"/>
                        <a:t>Peak Vel </a:t>
                      </a:r>
                      <a:br>
                        <a:rPr lang="en-US" sz="1450" dirty="0"/>
                      </a:br>
                      <a:r>
                        <a:rPr lang="en-US" sz="1450" dirty="0"/>
                        <a:t>(ips)</a:t>
                      </a:r>
                    </a:p>
                  </a:txBody>
                  <a:tcPr/>
                </a:tc>
                <a:tc>
                  <a:txBody>
                    <a:bodyPr/>
                    <a:lstStyle/>
                    <a:p>
                      <a:pPr algn="ctr"/>
                      <a:r>
                        <a:rPr lang="en-US" sz="1450" dirty="0"/>
                        <a:t>Peak Disp </a:t>
                      </a:r>
                      <a:br>
                        <a:rPr lang="en-US" sz="1450" dirty="0"/>
                      </a:br>
                      <a:r>
                        <a:rPr lang="en-US" sz="1450" dirty="0"/>
                        <a:t>(in)</a:t>
                      </a:r>
                    </a:p>
                  </a:txBody>
                  <a:tcPr/>
                </a:tc>
                <a:tc>
                  <a:txBody>
                    <a:bodyPr/>
                    <a:lstStyle/>
                    <a:p>
                      <a:pPr algn="ctr"/>
                      <a:r>
                        <a:rPr lang="en-US" sz="1450" dirty="0"/>
                        <a:t>Energy </a:t>
                      </a:r>
                      <a:br>
                        <a:rPr lang="en-US" sz="1450" dirty="0"/>
                      </a:br>
                      <a:r>
                        <a:rPr lang="en-US" sz="1450" dirty="0"/>
                        <a:t>(G^2 sec)</a:t>
                      </a:r>
                    </a:p>
                  </a:txBody>
                  <a:tcPr/>
                </a:tc>
                <a:extLst>
                  <a:ext uri="{0D108BD9-81ED-4DB2-BD59-A6C34878D82A}">
                    <a16:rowId xmlns:a16="http://schemas.microsoft.com/office/drawing/2014/main" val="3734897914"/>
                  </a:ext>
                </a:extLst>
              </a:tr>
              <a:tr h="370840">
                <a:tc>
                  <a:txBody>
                    <a:bodyPr/>
                    <a:lstStyle/>
                    <a:p>
                      <a:pPr algn="ctr"/>
                      <a:r>
                        <a:rPr lang="en-US" sz="1450" dirty="0"/>
                        <a:t>Reverse Sine Sweep</a:t>
                      </a:r>
                    </a:p>
                  </a:txBody>
                  <a:tcPr/>
                </a:tc>
                <a:tc>
                  <a:txBody>
                    <a:bodyPr/>
                    <a:lstStyle/>
                    <a:p>
                      <a:pPr algn="ctr" fontAlgn="b">
                        <a:buNone/>
                      </a:pPr>
                      <a:r>
                        <a:rPr lang="en-US" sz="1400" b="0" i="0" u="none" strike="noStrike">
                          <a:solidFill>
                            <a:srgbClr val="000000"/>
                          </a:solidFill>
                          <a:effectLst/>
                          <a:latin typeface="Calibri" panose="020F0502020204030204" pitchFamily="34" charset="0"/>
                        </a:rPr>
                        <a:t>0.10</a:t>
                      </a:r>
                    </a:p>
                  </a:txBody>
                  <a:tcPr marL="9525" marR="9525" marT="9525" marB="0" anchor="ctr"/>
                </a:tc>
                <a:tc>
                  <a:txBody>
                    <a:bodyPr/>
                    <a:lstStyle/>
                    <a:p>
                      <a:pPr algn="ctr" fontAlgn="b">
                        <a:buNone/>
                      </a:pPr>
                      <a:r>
                        <a:rPr lang="en-US" sz="14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b">
                        <a:buNone/>
                      </a:pPr>
                      <a:r>
                        <a:rPr lang="en-US" sz="1400" b="0" i="0" u="none" strike="noStrike">
                          <a:solidFill>
                            <a:srgbClr val="000000"/>
                          </a:solidFill>
                          <a:effectLst/>
                          <a:latin typeface="Calibri" panose="020F0502020204030204" pitchFamily="34" charset="0"/>
                        </a:rPr>
                        <a:t>0.40</a:t>
                      </a:r>
                    </a:p>
                  </a:txBody>
                  <a:tcPr marL="9525" marR="9525" marT="9525" marB="0" anchor="ctr"/>
                </a:tc>
                <a:tc>
                  <a:txBody>
                    <a:bodyPr/>
                    <a:lstStyle/>
                    <a:p>
                      <a:pPr algn="ctr" fontAlgn="b">
                        <a:buNone/>
                      </a:pPr>
                      <a:r>
                        <a:rPr lang="en-US" sz="1400" b="0" i="0" u="none" strike="noStrike">
                          <a:solidFill>
                            <a:srgbClr val="000000"/>
                          </a:solidFill>
                          <a:effectLst/>
                          <a:latin typeface="Calibri" panose="020F0502020204030204" pitchFamily="34" charset="0"/>
                        </a:rPr>
                        <a:t>0.016</a:t>
                      </a:r>
                    </a:p>
                  </a:txBody>
                  <a:tcPr marL="9525" marR="9525" marT="9525" marB="0" anchor="ctr"/>
                </a:tc>
                <a:extLst>
                  <a:ext uri="{0D108BD9-81ED-4DB2-BD59-A6C34878D82A}">
                    <a16:rowId xmlns:a16="http://schemas.microsoft.com/office/drawing/2014/main" val="1474307043"/>
                  </a:ext>
                </a:extLst>
              </a:tr>
              <a:tr h="370840">
                <a:tc>
                  <a:txBody>
                    <a:bodyPr/>
                    <a:lstStyle/>
                    <a:p>
                      <a:pPr algn="ctr"/>
                      <a:r>
                        <a:rPr lang="en-US" sz="1450" dirty="0"/>
                        <a:t>Random</a:t>
                      </a:r>
                    </a:p>
                  </a:txBody>
                  <a:tcPr/>
                </a:tc>
                <a:tc>
                  <a:txBody>
                    <a:bodyPr/>
                    <a:lstStyle/>
                    <a:p>
                      <a:pPr algn="ctr" fontAlgn="b">
                        <a:buNone/>
                      </a:pPr>
                      <a:r>
                        <a:rPr lang="en-US" sz="1400" b="0" i="0" u="none" strike="noStrike" dirty="0">
                          <a:solidFill>
                            <a:srgbClr val="000000"/>
                          </a:solidFill>
                          <a:effectLst/>
                          <a:latin typeface="Calibri" panose="020F0502020204030204" pitchFamily="34" charset="0"/>
                        </a:rPr>
                        <a:t>0.10</a:t>
                      </a:r>
                    </a:p>
                  </a:txBody>
                  <a:tcPr marL="9525" marR="9525" marT="9525" marB="0" anchor="ctr"/>
                </a:tc>
                <a:tc>
                  <a:txBody>
                    <a:bodyPr/>
                    <a:lstStyle/>
                    <a:p>
                      <a:pPr algn="ctr" fontAlgn="b">
                        <a:buNone/>
                      </a:pPr>
                      <a:r>
                        <a:rPr lang="en-US" sz="1400" b="0" i="0" u="none" strike="noStrike">
                          <a:solidFill>
                            <a:srgbClr val="000000"/>
                          </a:solidFill>
                          <a:effectLst/>
                          <a:latin typeface="Calibri" panose="020F0502020204030204" pitchFamily="34" charset="0"/>
                        </a:rPr>
                        <a:t>2.7</a:t>
                      </a:r>
                    </a:p>
                  </a:txBody>
                  <a:tcPr marL="9525" marR="9525" marT="9525" marB="0" anchor="ctr"/>
                </a:tc>
                <a:tc>
                  <a:txBody>
                    <a:bodyPr/>
                    <a:lstStyle/>
                    <a:p>
                      <a:pPr algn="ctr" fontAlgn="b">
                        <a:buNone/>
                      </a:pPr>
                      <a:r>
                        <a:rPr lang="en-US" sz="1400" b="0" i="0" u="none" strike="noStrike">
                          <a:solidFill>
                            <a:srgbClr val="000000"/>
                          </a:solidFill>
                          <a:effectLst/>
                          <a:latin typeface="Calibri" panose="020F0502020204030204" pitchFamily="34" charset="0"/>
                        </a:rPr>
                        <a:t>0.72</a:t>
                      </a:r>
                    </a:p>
                  </a:txBody>
                  <a:tcPr marL="9525" marR="9525" marT="9525" marB="0" anchor="ctr"/>
                </a:tc>
                <a:tc>
                  <a:txBody>
                    <a:bodyPr/>
                    <a:lstStyle/>
                    <a:p>
                      <a:pPr algn="ctr" fontAlgn="b">
                        <a:buNone/>
                      </a:pPr>
                      <a:r>
                        <a:rPr lang="en-US" sz="1400" b="0" i="0" u="none" strike="noStrike">
                          <a:solidFill>
                            <a:srgbClr val="000000"/>
                          </a:solidFill>
                          <a:effectLst/>
                          <a:latin typeface="Calibri" panose="020F0502020204030204" pitchFamily="34" charset="0"/>
                        </a:rPr>
                        <a:t>0.040</a:t>
                      </a:r>
                    </a:p>
                  </a:txBody>
                  <a:tcPr marL="9525" marR="9525" marT="9525" marB="0" anchor="ctr"/>
                </a:tc>
                <a:extLst>
                  <a:ext uri="{0D108BD9-81ED-4DB2-BD59-A6C34878D82A}">
                    <a16:rowId xmlns:a16="http://schemas.microsoft.com/office/drawing/2014/main" val="1405015996"/>
                  </a:ext>
                </a:extLst>
              </a:tr>
              <a:tr h="370840">
                <a:tc>
                  <a:txBody>
                    <a:bodyPr/>
                    <a:lstStyle/>
                    <a:p>
                      <a:pPr algn="ctr"/>
                      <a:r>
                        <a:rPr lang="en-US" sz="1450" dirty="0"/>
                        <a:t>Exponential Decay</a:t>
                      </a:r>
                    </a:p>
                  </a:txBody>
                  <a:tcPr/>
                </a:tc>
                <a:tc>
                  <a:txBody>
                    <a:bodyPr/>
                    <a:lstStyle/>
                    <a:p>
                      <a:pPr algn="ctr" fontAlgn="b">
                        <a:buNone/>
                      </a:pPr>
                      <a:r>
                        <a:rPr lang="en-US" sz="1400" b="0" i="0" u="none" strike="noStrike">
                          <a:solidFill>
                            <a:srgbClr val="000000"/>
                          </a:solidFill>
                          <a:effectLst/>
                          <a:latin typeface="Calibri" panose="020F0502020204030204" pitchFamily="34" charset="0"/>
                        </a:rPr>
                        <a:t>0.10</a:t>
                      </a:r>
                    </a:p>
                  </a:txBody>
                  <a:tcPr marL="9525" marR="9525" marT="9525" marB="0" anchor="ctr"/>
                </a:tc>
                <a:tc>
                  <a:txBody>
                    <a:bodyPr/>
                    <a:lstStyle/>
                    <a:p>
                      <a:pPr algn="ctr" fontAlgn="b">
                        <a:buNone/>
                      </a:pPr>
                      <a:r>
                        <a:rPr lang="en-US" sz="1400" b="0" i="0" u="none" strike="noStrike" dirty="0">
                          <a:solidFill>
                            <a:srgbClr val="000000"/>
                          </a:solidFill>
                          <a:effectLst/>
                          <a:latin typeface="Calibri" panose="020F0502020204030204" pitchFamily="34" charset="0"/>
                        </a:rPr>
                        <a:t>3.1</a:t>
                      </a:r>
                    </a:p>
                  </a:txBody>
                  <a:tcPr marL="9525" marR="9525" marT="9525" marB="0" anchor="ctr"/>
                </a:tc>
                <a:tc>
                  <a:txBody>
                    <a:bodyPr/>
                    <a:lstStyle/>
                    <a:p>
                      <a:pPr algn="ctr" fontAlgn="b">
                        <a:buNone/>
                      </a:pPr>
                      <a:r>
                        <a:rPr lang="en-US" sz="1400" b="0" i="0" u="none" strike="noStrike" dirty="0">
                          <a:solidFill>
                            <a:srgbClr val="000000"/>
                          </a:solidFill>
                          <a:effectLst/>
                          <a:latin typeface="Calibri" panose="020F0502020204030204" pitchFamily="34" charset="0"/>
                        </a:rPr>
                        <a:t>0.61</a:t>
                      </a:r>
                    </a:p>
                  </a:txBody>
                  <a:tcPr marL="9525" marR="9525" marT="9525" marB="0" anchor="ctr"/>
                </a:tc>
                <a:tc>
                  <a:txBody>
                    <a:bodyPr/>
                    <a:lstStyle/>
                    <a:p>
                      <a:pPr algn="ctr" fontAlgn="b">
                        <a:buNone/>
                      </a:pPr>
                      <a:r>
                        <a:rPr lang="en-US" sz="1400" b="0" i="0" u="none" strike="noStrike" dirty="0">
                          <a:solidFill>
                            <a:srgbClr val="000000"/>
                          </a:solidFill>
                          <a:effectLst/>
                          <a:latin typeface="Calibri" panose="020F0502020204030204" pitchFamily="34" charset="0"/>
                        </a:rPr>
                        <a:t>0.027</a:t>
                      </a:r>
                    </a:p>
                  </a:txBody>
                  <a:tcPr marL="9525" marR="9525" marT="9525" marB="0" anchor="ctr"/>
                </a:tc>
                <a:extLst>
                  <a:ext uri="{0D108BD9-81ED-4DB2-BD59-A6C34878D82A}">
                    <a16:rowId xmlns:a16="http://schemas.microsoft.com/office/drawing/2014/main" val="58407950"/>
                  </a:ext>
                </a:extLst>
              </a:tr>
            </a:tbl>
          </a:graphicData>
        </a:graphic>
      </p:graphicFrame>
      <p:sp>
        <p:nvSpPr>
          <p:cNvPr id="5" name="Rectangle 4">
            <a:extLst>
              <a:ext uri="{FF2B5EF4-FFF2-40B4-BE49-F238E27FC236}">
                <a16:creationId xmlns:a16="http://schemas.microsoft.com/office/drawing/2014/main" id="{5FFDC618-FAE1-22D4-DDC0-70F31CF415AA}"/>
              </a:ext>
            </a:extLst>
          </p:cNvPr>
          <p:cNvSpPr/>
          <p:nvPr/>
        </p:nvSpPr>
        <p:spPr>
          <a:xfrm>
            <a:off x="647700" y="3205010"/>
            <a:ext cx="7543800" cy="3023905"/>
          </a:xfrm>
          <a:prstGeom prst="rect">
            <a:avLst/>
          </a:prstGeom>
        </p:spPr>
        <p:txBody>
          <a:bodyPr wrap="square">
            <a:spAutoFit/>
          </a:bodyPr>
          <a:lstStyle/>
          <a:p>
            <a:pPr marL="285750" indent="-285750">
              <a:spcBef>
                <a:spcPts val="600"/>
              </a:spcBef>
              <a:spcAft>
                <a:spcPts val="1200"/>
              </a:spcAft>
              <a:buClr>
                <a:srgbClr val="006699"/>
              </a:buClr>
              <a:buSzPct val="80000"/>
              <a:buFont typeface="Arial" panose="020B0604020202020204" pitchFamily="34" charset="0"/>
              <a:buChar char="•"/>
            </a:pPr>
            <a:r>
              <a:rPr kumimoji="1" lang="en-US" sz="1400" dirty="0">
                <a:latin typeface="+mj-lt"/>
                <a:cs typeface="Arial" pitchFamily="34" charset="0"/>
              </a:rPr>
              <a:t>The results show that the peak velocity </a:t>
            </a:r>
            <a:r>
              <a:rPr kumimoji="1" lang="en-US" sz="1400">
                <a:latin typeface="+mj-lt"/>
                <a:cs typeface="Arial" pitchFamily="34" charset="0"/>
              </a:rPr>
              <a:t>and displacement values </a:t>
            </a:r>
            <a:r>
              <a:rPr kumimoji="1" lang="en-US" sz="1400" dirty="0">
                <a:latin typeface="+mj-lt"/>
                <a:cs typeface="Arial" pitchFamily="34" charset="0"/>
              </a:rPr>
              <a:t>and energy levels vary even though each waveform meets with SRS specification within tolerance bands</a:t>
            </a:r>
          </a:p>
          <a:p>
            <a:pPr marL="285750" indent="-285750">
              <a:spcBef>
                <a:spcPts val="600"/>
              </a:spcBef>
              <a:spcAft>
                <a:spcPts val="1200"/>
              </a:spcAft>
              <a:buClr>
                <a:srgbClr val="006699"/>
              </a:buClr>
              <a:buSzPct val="80000"/>
              <a:buFont typeface="Arial" panose="020B0604020202020204" pitchFamily="34" charset="0"/>
              <a:buChar char="•"/>
            </a:pPr>
            <a:r>
              <a:rPr kumimoji="1" lang="en-US" sz="1400" dirty="0">
                <a:latin typeface="+mj-lt"/>
                <a:cs typeface="Arial" pitchFamily="34" charset="0"/>
              </a:rPr>
              <a:t>Consider three identical components are subjected to the above waveforms with one waveform per each unit</a:t>
            </a:r>
          </a:p>
          <a:p>
            <a:pPr marL="285750" indent="-285750">
              <a:spcBef>
                <a:spcPts val="600"/>
              </a:spcBef>
              <a:spcAft>
                <a:spcPts val="1200"/>
              </a:spcAft>
              <a:buClr>
                <a:srgbClr val="006699"/>
              </a:buClr>
              <a:buSzPct val="80000"/>
              <a:buFont typeface="Arial" panose="020B0604020202020204" pitchFamily="34" charset="0"/>
              <a:buChar char="•"/>
            </a:pPr>
            <a:r>
              <a:rPr kumimoji="1" lang="en-US" sz="1400" dirty="0">
                <a:latin typeface="+mj-lt"/>
                <a:cs typeface="Arial" pitchFamily="34" charset="0"/>
              </a:rPr>
              <a:t>The unit subjected to the Reverse Sine Sweep might pass whereas the units exposed to the Random &amp; Exponent Decay might fail on the basis of energy</a:t>
            </a:r>
          </a:p>
          <a:p>
            <a:pPr marL="285750" indent="-285750">
              <a:spcBef>
                <a:spcPts val="600"/>
              </a:spcBef>
              <a:spcAft>
                <a:spcPts val="1200"/>
              </a:spcAft>
              <a:buClr>
                <a:srgbClr val="006699"/>
              </a:buClr>
              <a:buSzPct val="80000"/>
              <a:buFont typeface="Arial" panose="020B0604020202020204" pitchFamily="34" charset="0"/>
              <a:buChar char="•"/>
            </a:pPr>
            <a:r>
              <a:rPr kumimoji="1" lang="en-US" sz="1400" dirty="0">
                <a:latin typeface="+mj-lt"/>
                <a:cs typeface="Arial" pitchFamily="34" charset="0"/>
              </a:rPr>
              <a:t>The acceleration SRS format per current industry standard is inadequate to characterize the true damage potential of shock</a:t>
            </a:r>
          </a:p>
          <a:p>
            <a:pPr marL="285750" indent="-285750">
              <a:spcBef>
                <a:spcPts val="600"/>
              </a:spcBef>
              <a:spcAft>
                <a:spcPts val="1200"/>
              </a:spcAft>
              <a:buClr>
                <a:srgbClr val="006699"/>
              </a:buClr>
              <a:buSzPct val="80000"/>
              <a:buFont typeface="Arial" panose="020B0604020202020204" pitchFamily="34" charset="0"/>
              <a:buChar char="•"/>
            </a:pPr>
            <a:r>
              <a:rPr kumimoji="1" lang="en-US" sz="1400" dirty="0">
                <a:latin typeface="+mj-lt"/>
                <a:cs typeface="Arial" pitchFamily="34" charset="0"/>
              </a:rPr>
              <a:t>Energy, duration &amp; waveform should also be specified</a:t>
            </a:r>
            <a:endParaRPr lang="en-US" sz="1400" dirty="0">
              <a:latin typeface="Arial" pitchFamily="34" charset="0"/>
              <a:cs typeface="Arial" pitchFamily="34" charset="0"/>
            </a:endParaRPr>
          </a:p>
        </p:txBody>
      </p:sp>
    </p:spTree>
    <p:extLst>
      <p:ext uri="{BB962C8B-B14F-4D97-AF65-F5344CB8AC3E}">
        <p14:creationId xmlns:p14="http://schemas.microsoft.com/office/powerpoint/2010/main" val="3792015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0756F9-43D8-F644-6257-6D6658D0E1AA}"/>
              </a:ext>
            </a:extLst>
          </p:cNvPr>
          <p:cNvSpPr>
            <a:spLocks noGrp="1"/>
          </p:cNvSpPr>
          <p:nvPr>
            <p:ph type="sldNum" sz="quarter" idx="12"/>
          </p:nvPr>
        </p:nvSpPr>
        <p:spPr/>
        <p:txBody>
          <a:bodyPr/>
          <a:lstStyle/>
          <a:p>
            <a:fld id="{B484842E-5D5F-47DB-8A50-E3874C6A648E}" type="slidenum">
              <a:rPr lang="en-US" smtClean="0"/>
              <a:pPr/>
              <a:t>43</a:t>
            </a:fld>
            <a:endParaRPr lang="en-US"/>
          </a:p>
        </p:txBody>
      </p:sp>
      <p:pic>
        <p:nvPicPr>
          <p:cNvPr id="6" name="Picture 5">
            <a:extLst>
              <a:ext uri="{FF2B5EF4-FFF2-40B4-BE49-F238E27FC236}">
                <a16:creationId xmlns:a16="http://schemas.microsoft.com/office/drawing/2014/main" id="{BE607498-99E6-FE9A-F80A-AD20AFFE9518}"/>
              </a:ext>
            </a:extLst>
          </p:cNvPr>
          <p:cNvPicPr>
            <a:picLocks noChangeAspect="1"/>
          </p:cNvPicPr>
          <p:nvPr/>
        </p:nvPicPr>
        <p:blipFill>
          <a:blip r:embed="rId2"/>
          <a:stretch>
            <a:fillRect/>
          </a:stretch>
        </p:blipFill>
        <p:spPr>
          <a:xfrm>
            <a:off x="1028429" y="339070"/>
            <a:ext cx="6248942" cy="4145639"/>
          </a:xfrm>
          <a:prstGeom prst="rect">
            <a:avLst/>
          </a:prstGeom>
        </p:spPr>
      </p:pic>
      <p:sp>
        <p:nvSpPr>
          <p:cNvPr id="7" name="TextBox 6">
            <a:extLst>
              <a:ext uri="{FF2B5EF4-FFF2-40B4-BE49-F238E27FC236}">
                <a16:creationId xmlns:a16="http://schemas.microsoft.com/office/drawing/2014/main" id="{622BDCA7-6809-867A-D512-29F5E09F0BB7}"/>
              </a:ext>
            </a:extLst>
          </p:cNvPr>
          <p:cNvSpPr txBox="1"/>
          <p:nvPr/>
        </p:nvSpPr>
        <p:spPr>
          <a:xfrm>
            <a:off x="533400" y="5410200"/>
            <a:ext cx="7239000" cy="523220"/>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r>
              <a:rPr lang="en-US" sz="1400" dirty="0"/>
              <a:t>Synthesize a time history to satisfy an SRS specification where the resulting time history “resembles” the measured time history</a:t>
            </a:r>
          </a:p>
        </p:txBody>
      </p:sp>
    </p:spTree>
    <p:extLst>
      <p:ext uri="{BB962C8B-B14F-4D97-AF65-F5344CB8AC3E}">
        <p14:creationId xmlns:p14="http://schemas.microsoft.com/office/powerpoint/2010/main" val="28356285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p:spPr>
        <p:txBody>
          <a:bodyPr/>
          <a:lstStyle/>
          <a:p>
            <a:fld id="{B484842E-5D5F-47DB-8A50-E3874C6A648E}" type="slidenum">
              <a:rPr lang="en-US" smtClean="0"/>
              <a:pPr/>
              <a:t>44</a:t>
            </a:fld>
            <a:endParaRPr lang="en-US" dirty="0"/>
          </a:p>
        </p:txBody>
      </p:sp>
      <p:sp>
        <p:nvSpPr>
          <p:cNvPr id="8" name="Rectangle 7"/>
          <p:cNvSpPr/>
          <p:nvPr/>
        </p:nvSpPr>
        <p:spPr>
          <a:xfrm>
            <a:off x="381000" y="533400"/>
            <a:ext cx="1996059" cy="400110"/>
          </a:xfrm>
          <a:prstGeom prst="rect">
            <a:avLst/>
          </a:prstGeom>
        </p:spPr>
        <p:txBody>
          <a:bodyPr wrap="none">
            <a:spAutoFit/>
          </a:bodyPr>
          <a:lstStyle/>
          <a:p>
            <a:r>
              <a:rPr lang="en-US" sz="2000" b="1" dirty="0">
                <a:solidFill>
                  <a:srgbClr val="0099CC"/>
                </a:solidFill>
              </a:rPr>
              <a:t>SRS Synthesis</a:t>
            </a:r>
          </a:p>
        </p:txBody>
      </p:sp>
      <p:sp>
        <p:nvSpPr>
          <p:cNvPr id="5" name="TextBox 4"/>
          <p:cNvSpPr txBox="1"/>
          <p:nvPr/>
        </p:nvSpPr>
        <p:spPr>
          <a:xfrm>
            <a:off x="533400" y="1371600"/>
            <a:ext cx="7848600" cy="3000821"/>
          </a:xfrm>
          <a:prstGeom prst="rect">
            <a:avLst/>
          </a:prstGeom>
          <a:noFill/>
        </p:spPr>
        <p:txBody>
          <a:bodyPr wrap="square" rtlCol="0">
            <a:spAutoFit/>
          </a:bodyPr>
          <a:lstStyle/>
          <a:p>
            <a:r>
              <a:rPr lang="en-US" dirty="0"/>
              <a:t> </a:t>
            </a:r>
          </a:p>
          <a:p>
            <a:pPr marL="231775" indent="-231775">
              <a:buClr>
                <a:schemeClr val="tx2"/>
              </a:buClr>
              <a:buSzPct val="80000"/>
              <a:buFont typeface="Arial" pitchFamily="34" charset="0"/>
              <a:buChar char="•"/>
            </a:pPr>
            <a:r>
              <a:rPr lang="en-US" sz="1450" dirty="0">
                <a:solidFill>
                  <a:schemeClr val="tx1"/>
                </a:solidFill>
                <a:latin typeface="Calibri" pitchFamily="34" charset="0"/>
              </a:rPr>
              <a:t>A given time history has a unique SRS</a:t>
            </a:r>
          </a:p>
          <a:p>
            <a:pPr marL="231775" indent="-231775">
              <a:buClr>
                <a:schemeClr val="tx2"/>
              </a:buClr>
              <a:buSzPct val="80000"/>
              <a:buFont typeface="Arial" pitchFamily="34" charset="0"/>
              <a:buChar char="•"/>
            </a:pPr>
            <a:endParaRPr lang="en-US" sz="1450" dirty="0">
              <a:solidFill>
                <a:schemeClr val="tx1"/>
              </a:solidFill>
              <a:latin typeface="Calibri" pitchFamily="34" charset="0"/>
            </a:endParaRPr>
          </a:p>
          <a:p>
            <a:pPr marL="231775" indent="-231775">
              <a:buClr>
                <a:schemeClr val="tx2"/>
              </a:buClr>
              <a:buSzPct val="80000"/>
              <a:buFont typeface="Arial" pitchFamily="34" charset="0"/>
              <a:buChar char="•"/>
            </a:pPr>
            <a:r>
              <a:rPr lang="en-US" sz="1450" dirty="0">
                <a:solidFill>
                  <a:schemeClr val="tx1"/>
                </a:solidFill>
                <a:latin typeface="Calibri" pitchFamily="34" charset="0"/>
              </a:rPr>
              <a:t>On the other hand, a given SRS may be satisfied by a variety of base inputs within prescribed tolerance bands</a:t>
            </a:r>
          </a:p>
          <a:p>
            <a:pPr marL="231775" indent="-231775">
              <a:buClr>
                <a:schemeClr val="tx2"/>
              </a:buClr>
              <a:buSzPct val="80000"/>
            </a:pPr>
            <a:endParaRPr lang="en-US" sz="1450" dirty="0">
              <a:solidFill>
                <a:schemeClr val="tx1"/>
              </a:solidFill>
              <a:latin typeface="Calibri" pitchFamily="34" charset="0"/>
            </a:endParaRPr>
          </a:p>
          <a:p>
            <a:pPr marL="231775" indent="-231775">
              <a:buClr>
                <a:schemeClr val="tx2"/>
              </a:buClr>
              <a:buSzPct val="80000"/>
              <a:buFont typeface="Arial" pitchFamily="34" charset="0"/>
              <a:buChar char="•"/>
            </a:pPr>
            <a:r>
              <a:rPr lang="en-US" sz="1450" dirty="0">
                <a:solidFill>
                  <a:schemeClr val="tx1"/>
                </a:solidFill>
                <a:latin typeface="Calibri" pitchFamily="34" charset="0"/>
              </a:rPr>
              <a:t>The SRS format thus offers flexibility</a:t>
            </a:r>
          </a:p>
          <a:p>
            <a:pPr marL="231775" indent="-231775">
              <a:buClr>
                <a:schemeClr val="tx2"/>
              </a:buClr>
              <a:buSzPct val="80000"/>
              <a:buFont typeface="Arial" pitchFamily="34" charset="0"/>
              <a:buChar char="•"/>
            </a:pPr>
            <a:endParaRPr lang="en-US" sz="1450" dirty="0">
              <a:solidFill>
                <a:schemeClr val="tx1"/>
              </a:solidFill>
              <a:latin typeface="Calibri" pitchFamily="34" charset="0"/>
            </a:endParaRPr>
          </a:p>
          <a:p>
            <a:pPr marL="231775" indent="-231775">
              <a:buClr>
                <a:schemeClr val="tx2"/>
              </a:buClr>
              <a:buSzPct val="80000"/>
              <a:buFont typeface="Arial" pitchFamily="34" charset="0"/>
              <a:buChar char="•"/>
            </a:pPr>
            <a:r>
              <a:rPr lang="en-US" sz="1450" dirty="0">
                <a:solidFill>
                  <a:schemeClr val="tx1"/>
                </a:solidFill>
                <a:latin typeface="Calibri" pitchFamily="34" charset="0"/>
              </a:rPr>
              <a:t>A common shaker shock testing approach is to use a burst of wavelets such that the synthesized time history resembles a transient sine sweep with descending frequency (but not representative of a “true” time history)</a:t>
            </a:r>
          </a:p>
          <a:p>
            <a:r>
              <a:rPr lang="en-US" sz="1600" dirty="0">
                <a:solidFill>
                  <a:schemeClr val="tx1"/>
                </a:solidFill>
                <a:latin typeface="Calibri" pitchFamily="34" charset="0"/>
              </a:rPr>
              <a:t> </a:t>
            </a:r>
          </a:p>
          <a:p>
            <a:endParaRPr lang="en-US" sz="1600" dirty="0">
              <a:solidFill>
                <a:schemeClr val="tx1"/>
              </a:solidFill>
              <a:latin typeface="Calibri" pitchFamily="34" charset="0"/>
            </a:endParaRPr>
          </a:p>
        </p:txBody>
      </p:sp>
    </p:spTree>
    <p:custDataLst>
      <p:tags r:id="rId1"/>
    </p:custDataLst>
    <p:extLst>
      <p:ext uri="{BB962C8B-B14F-4D97-AF65-F5344CB8AC3E}">
        <p14:creationId xmlns:p14="http://schemas.microsoft.com/office/powerpoint/2010/main" val="27492134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p:spPr>
        <p:txBody>
          <a:bodyPr/>
          <a:lstStyle/>
          <a:p>
            <a:fld id="{B484842E-5D5F-47DB-8A50-E3874C6A648E}" type="slidenum">
              <a:rPr lang="en-US" smtClean="0"/>
              <a:pPr/>
              <a:t>45</a:t>
            </a:fld>
            <a:endParaRPr lang="en-US" dirty="0"/>
          </a:p>
        </p:txBody>
      </p:sp>
      <p:sp>
        <p:nvSpPr>
          <p:cNvPr id="8" name="Rectangle 7"/>
          <p:cNvSpPr/>
          <p:nvPr/>
        </p:nvSpPr>
        <p:spPr>
          <a:xfrm>
            <a:off x="381000" y="533400"/>
            <a:ext cx="2651688" cy="400110"/>
          </a:xfrm>
          <a:prstGeom prst="rect">
            <a:avLst/>
          </a:prstGeom>
        </p:spPr>
        <p:txBody>
          <a:bodyPr wrap="none">
            <a:spAutoFit/>
          </a:bodyPr>
          <a:lstStyle/>
          <a:p>
            <a:r>
              <a:rPr lang="en-US" sz="2000" b="1" dirty="0">
                <a:solidFill>
                  <a:srgbClr val="0099CC"/>
                </a:solidFill>
              </a:rPr>
              <a:t>Synthesis Concerns</a:t>
            </a:r>
          </a:p>
        </p:txBody>
      </p:sp>
      <p:sp>
        <p:nvSpPr>
          <p:cNvPr id="5" name="TextBox 4"/>
          <p:cNvSpPr txBox="1"/>
          <p:nvPr/>
        </p:nvSpPr>
        <p:spPr>
          <a:xfrm>
            <a:off x="609600" y="1676400"/>
            <a:ext cx="7848600" cy="3177793"/>
          </a:xfrm>
          <a:prstGeom prst="rect">
            <a:avLst/>
          </a:prstGeom>
          <a:noFill/>
        </p:spPr>
        <p:txBody>
          <a:bodyPr wrap="square" rtlCol="0">
            <a:spAutoFit/>
          </a:bodyPr>
          <a:lstStyle/>
          <a:p>
            <a:pPr marL="231775" indent="-231775">
              <a:buClr>
                <a:schemeClr val="tx2"/>
              </a:buClr>
              <a:buSzPct val="80000"/>
              <a:buFont typeface="Arial" pitchFamily="34" charset="0"/>
              <a:buChar char="•"/>
            </a:pPr>
            <a:r>
              <a:rPr lang="en-US" sz="1450" dirty="0">
                <a:solidFill>
                  <a:schemeClr val="tx1"/>
                </a:solidFill>
                <a:latin typeface="Calibri" pitchFamily="34" charset="0"/>
              </a:rPr>
              <a:t>The drawback is that the time history used to satisfy the SRS may be very dissimilar from the measured source data</a:t>
            </a:r>
          </a:p>
          <a:p>
            <a:pPr marL="231775" indent="-231775">
              <a:buClr>
                <a:schemeClr val="tx2"/>
              </a:buClr>
              <a:buSzPct val="80000"/>
              <a:buFont typeface="Arial" pitchFamily="34" charset="0"/>
              <a:buChar char="•"/>
            </a:pPr>
            <a:endParaRPr lang="en-US" sz="1450" dirty="0">
              <a:solidFill>
                <a:schemeClr val="tx1"/>
              </a:solidFill>
              <a:latin typeface="Calibri" pitchFamily="34" charset="0"/>
            </a:endParaRPr>
          </a:p>
          <a:p>
            <a:pPr marL="231775" indent="-231775">
              <a:buClr>
                <a:schemeClr val="tx2"/>
              </a:buClr>
              <a:buSzPct val="80000"/>
              <a:buFont typeface="Arial" pitchFamily="34" charset="0"/>
              <a:buChar char="•"/>
            </a:pPr>
            <a:r>
              <a:rPr lang="en-US" sz="1450" dirty="0">
                <a:solidFill>
                  <a:schemeClr val="tx1"/>
                </a:solidFill>
                <a:latin typeface="Calibri" pitchFamily="34" charset="0"/>
              </a:rPr>
              <a:t>This brings up a number of concerns including linearity and multi-modal response</a:t>
            </a:r>
          </a:p>
          <a:p>
            <a:pPr marL="231775" indent="-231775">
              <a:buClr>
                <a:schemeClr val="tx2"/>
              </a:buClr>
              <a:buSzPct val="80000"/>
              <a:buFont typeface="Arial" pitchFamily="34" charset="0"/>
              <a:buChar char="•"/>
            </a:pPr>
            <a:endParaRPr lang="en-US" sz="1450" dirty="0">
              <a:solidFill>
                <a:schemeClr val="tx1"/>
              </a:solidFill>
              <a:latin typeface="Calibri" pitchFamily="34" charset="0"/>
            </a:endParaRPr>
          </a:p>
          <a:p>
            <a:pPr marL="231775" indent="-231775">
              <a:buClr>
                <a:schemeClr val="tx2"/>
              </a:buClr>
              <a:buSzPct val="80000"/>
              <a:buFont typeface="Arial" pitchFamily="34" charset="0"/>
              <a:buChar char="•"/>
            </a:pPr>
            <a:r>
              <a:rPr lang="en-US" sz="1450" dirty="0">
                <a:solidFill>
                  <a:schemeClr val="tx1"/>
                </a:solidFill>
                <a:latin typeface="Calibri" pitchFamily="34" charset="0"/>
              </a:rPr>
              <a:t>Some of these concerns can be quantified in terms of the scalar temporal moments which quantify the energy, RMS, skewness and kurtosis  </a:t>
            </a:r>
          </a:p>
          <a:p>
            <a:pPr marL="231775" indent="-231775">
              <a:buClr>
                <a:schemeClr val="tx2"/>
              </a:buClr>
              <a:buSzPct val="80000"/>
              <a:buFont typeface="Arial" pitchFamily="34" charset="0"/>
              <a:buChar char="•"/>
            </a:pPr>
            <a:endParaRPr lang="en-US" sz="1450" dirty="0">
              <a:solidFill>
                <a:schemeClr val="tx1"/>
              </a:solidFill>
              <a:latin typeface="Calibri" pitchFamily="34" charset="0"/>
            </a:endParaRPr>
          </a:p>
          <a:p>
            <a:pPr marL="231775" indent="-231775">
              <a:buClr>
                <a:schemeClr val="tx2"/>
              </a:buClr>
              <a:buSzPct val="80000"/>
              <a:buFont typeface="Arial" pitchFamily="34" charset="0"/>
              <a:buChar char="•"/>
            </a:pPr>
            <a:r>
              <a:rPr lang="en-US" sz="1450" dirty="0">
                <a:solidFill>
                  <a:schemeClr val="tx1"/>
                </a:solidFill>
                <a:latin typeface="Calibri" pitchFamily="34" charset="0"/>
              </a:rPr>
              <a:t>These concerns have led to a desire to synthesize a time history which “resembles” the real-world event while still satisfying the SRS</a:t>
            </a:r>
          </a:p>
          <a:p>
            <a:pPr marL="231775" indent="-231775">
              <a:buClr>
                <a:schemeClr val="tx2"/>
              </a:buClr>
              <a:buSzPct val="80000"/>
              <a:buFont typeface="Arial" pitchFamily="34" charset="0"/>
              <a:buChar char="•"/>
            </a:pPr>
            <a:endParaRPr lang="en-US" sz="1450" dirty="0">
              <a:solidFill>
                <a:schemeClr val="tx1"/>
              </a:solidFill>
              <a:latin typeface="Calibri" pitchFamily="34" charset="0"/>
            </a:endParaRPr>
          </a:p>
          <a:p>
            <a:pPr marL="231775" indent="-231775">
              <a:buClr>
                <a:schemeClr val="tx2"/>
              </a:buClr>
              <a:buSzPct val="80000"/>
              <a:buFont typeface="Arial" pitchFamily="34" charset="0"/>
              <a:buChar char="•"/>
            </a:pPr>
            <a:r>
              <a:rPr lang="en-US" sz="1450" dirty="0">
                <a:solidFill>
                  <a:schemeClr val="tx1"/>
                </a:solidFill>
                <a:latin typeface="Calibri" pitchFamily="34" charset="0"/>
              </a:rPr>
              <a:t>The purpose of this paper is present a method which uses a measured reference time history as a basis for synthesizing a time history to meet the SRS specification</a:t>
            </a:r>
          </a:p>
          <a:p>
            <a:endParaRPr lang="en-US" dirty="0"/>
          </a:p>
        </p:txBody>
      </p:sp>
    </p:spTree>
    <p:custDataLst>
      <p:tags r:id="rId1"/>
    </p:custDataLst>
    <p:extLst>
      <p:ext uri="{BB962C8B-B14F-4D97-AF65-F5344CB8AC3E}">
        <p14:creationId xmlns:p14="http://schemas.microsoft.com/office/powerpoint/2010/main" val="3244675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p:spPr>
        <p:txBody>
          <a:bodyPr/>
          <a:lstStyle/>
          <a:p>
            <a:fld id="{B484842E-5D5F-47DB-8A50-E3874C6A648E}" type="slidenum">
              <a:rPr lang="en-US" smtClean="0"/>
              <a:pPr/>
              <a:t>46</a:t>
            </a:fld>
            <a:endParaRPr lang="en-US" dirty="0"/>
          </a:p>
        </p:txBody>
      </p:sp>
      <p:sp>
        <p:nvSpPr>
          <p:cNvPr id="8" name="Rectangle 7"/>
          <p:cNvSpPr/>
          <p:nvPr/>
        </p:nvSpPr>
        <p:spPr>
          <a:xfrm>
            <a:off x="381000" y="533400"/>
            <a:ext cx="3488455" cy="400110"/>
          </a:xfrm>
          <a:prstGeom prst="rect">
            <a:avLst/>
          </a:prstGeom>
        </p:spPr>
        <p:txBody>
          <a:bodyPr wrap="none">
            <a:spAutoFit/>
          </a:bodyPr>
          <a:lstStyle/>
          <a:p>
            <a:r>
              <a:rPr lang="en-US" sz="2000" b="1" dirty="0">
                <a:solidFill>
                  <a:srgbClr val="0099CC"/>
                </a:solidFill>
              </a:rPr>
              <a:t>Method Description, Step 1</a:t>
            </a:r>
          </a:p>
        </p:txBody>
      </p:sp>
      <p:sp>
        <p:nvSpPr>
          <p:cNvPr id="5" name="TextBox 4"/>
          <p:cNvSpPr txBox="1"/>
          <p:nvPr/>
        </p:nvSpPr>
        <p:spPr>
          <a:xfrm>
            <a:off x="535577" y="1676400"/>
            <a:ext cx="8153400" cy="3254737"/>
          </a:xfrm>
          <a:prstGeom prst="rect">
            <a:avLst/>
          </a:prstGeom>
          <a:noFill/>
        </p:spPr>
        <p:txBody>
          <a:bodyPr wrap="square" rtlCol="0">
            <a:spAutoFit/>
          </a:bodyPr>
          <a:lstStyle/>
          <a:p>
            <a:pPr marL="231775" indent="-231775">
              <a:buClr>
                <a:schemeClr val="tx2"/>
              </a:buClr>
              <a:buSzPct val="80000"/>
              <a:buFont typeface="Arial" pitchFamily="34" charset="0"/>
              <a:buChar char="•"/>
            </a:pPr>
            <a:r>
              <a:rPr lang="en-US" sz="1450" dirty="0">
                <a:solidFill>
                  <a:schemeClr val="tx1"/>
                </a:solidFill>
                <a:latin typeface="Calibri" pitchFamily="34" charset="0"/>
              </a:rPr>
              <a:t>The following steps use trial-and-error-random number generation with some built-in convergence</a:t>
            </a:r>
          </a:p>
          <a:p>
            <a:pPr marL="231775" indent="-231775">
              <a:buClr>
                <a:schemeClr val="tx2"/>
              </a:buClr>
              <a:buSzPct val="80000"/>
              <a:buFont typeface="Arial" pitchFamily="34" charset="0"/>
              <a:buChar char="•"/>
            </a:pPr>
            <a:endParaRPr lang="en-US" sz="1450" dirty="0">
              <a:solidFill>
                <a:schemeClr val="tx1"/>
              </a:solidFill>
              <a:latin typeface="Calibri" pitchFamily="34" charset="0"/>
            </a:endParaRPr>
          </a:p>
          <a:p>
            <a:pPr marL="231775" indent="-231775">
              <a:buClr>
                <a:schemeClr val="tx2"/>
              </a:buClr>
              <a:buSzPct val="80000"/>
              <a:buFont typeface="Arial" pitchFamily="34" charset="0"/>
              <a:buChar char="•"/>
            </a:pPr>
            <a:r>
              <a:rPr lang="en-US" sz="1450" dirty="0">
                <a:solidFill>
                  <a:schemeClr val="tx1"/>
                </a:solidFill>
                <a:latin typeface="Calibri" pitchFamily="34" charset="0"/>
              </a:rPr>
              <a:t>The method is implemented as a function in the Vibrationdata Matlab GUI package</a:t>
            </a:r>
          </a:p>
          <a:p>
            <a:pPr marL="231775" indent="-231775">
              <a:buClr>
                <a:schemeClr val="tx2"/>
              </a:buClr>
              <a:buSzPct val="80000"/>
              <a:buFont typeface="Arial" pitchFamily="34" charset="0"/>
              <a:buChar char="•"/>
            </a:pPr>
            <a:endParaRPr lang="en-US" sz="1450" dirty="0">
              <a:solidFill>
                <a:schemeClr val="tx1"/>
              </a:solidFill>
              <a:latin typeface="Calibri" pitchFamily="34" charset="0"/>
            </a:endParaRPr>
          </a:p>
          <a:p>
            <a:pPr marL="231775" indent="-231775">
              <a:buClr>
                <a:schemeClr val="tx2"/>
              </a:buClr>
              <a:buSzPct val="80000"/>
              <a:buFont typeface="Arial" pitchFamily="34" charset="0"/>
              <a:buChar char="•"/>
            </a:pPr>
            <a:r>
              <a:rPr lang="en-US" sz="1450" dirty="0">
                <a:solidFill>
                  <a:schemeClr val="tx1"/>
                </a:solidFill>
                <a:latin typeface="Calibri" pitchFamily="34" charset="0"/>
              </a:rPr>
              <a:t>The first step is to decompose the reference time history into a series of wavelets</a:t>
            </a:r>
          </a:p>
          <a:p>
            <a:pPr marL="231775" indent="-231775">
              <a:buClr>
                <a:schemeClr val="tx2"/>
              </a:buClr>
              <a:buSzPct val="80000"/>
              <a:buFont typeface="Arial" pitchFamily="34" charset="0"/>
              <a:buChar char="•"/>
            </a:pPr>
            <a:endParaRPr lang="en-US" sz="1450" dirty="0">
              <a:solidFill>
                <a:schemeClr val="tx1"/>
              </a:solidFill>
              <a:latin typeface="Calibri" pitchFamily="34" charset="0"/>
            </a:endParaRPr>
          </a:p>
          <a:p>
            <a:pPr marL="231775" indent="-231775">
              <a:buClr>
                <a:schemeClr val="tx2"/>
              </a:buClr>
              <a:buSzPct val="80000"/>
              <a:buFont typeface="Arial" pitchFamily="34" charset="0"/>
              <a:buChar char="•"/>
            </a:pPr>
            <a:r>
              <a:rPr lang="en-US" sz="1450" dirty="0">
                <a:solidFill>
                  <a:schemeClr val="tx1"/>
                </a:solidFill>
                <a:latin typeface="Calibri" pitchFamily="34" charset="0"/>
              </a:rPr>
              <a:t>An acceleration wavelet has zero net velocity and zero net displacement  </a:t>
            </a:r>
          </a:p>
          <a:p>
            <a:pPr marL="231775" indent="-231775">
              <a:buClr>
                <a:schemeClr val="tx2"/>
              </a:buClr>
              <a:buSzPct val="80000"/>
              <a:buFont typeface="Arial" pitchFamily="34" charset="0"/>
              <a:buChar char="•"/>
            </a:pPr>
            <a:endParaRPr lang="en-US" sz="1450" dirty="0">
              <a:solidFill>
                <a:schemeClr val="tx1"/>
              </a:solidFill>
              <a:latin typeface="Calibri" pitchFamily="34" charset="0"/>
            </a:endParaRPr>
          </a:p>
          <a:p>
            <a:pPr marL="231775" indent="-231775">
              <a:buClr>
                <a:schemeClr val="tx2"/>
              </a:buClr>
              <a:buSzPct val="80000"/>
              <a:buFont typeface="Arial" pitchFamily="34" charset="0"/>
              <a:buChar char="•"/>
            </a:pPr>
            <a:r>
              <a:rPr lang="en-US" sz="1450" dirty="0">
                <a:solidFill>
                  <a:schemeClr val="tx1"/>
                </a:solidFill>
                <a:latin typeface="Calibri" pitchFamily="34" charset="0"/>
              </a:rPr>
              <a:t>A series of wavelets likewise has these properties</a:t>
            </a:r>
          </a:p>
          <a:p>
            <a:pPr marL="231775" indent="-231775">
              <a:buClr>
                <a:schemeClr val="tx2"/>
              </a:buClr>
              <a:buSzPct val="80000"/>
              <a:buFont typeface="Arial" pitchFamily="34" charset="0"/>
              <a:buChar char="•"/>
            </a:pPr>
            <a:endParaRPr lang="en-US" sz="1450" dirty="0">
              <a:solidFill>
                <a:schemeClr val="tx1"/>
              </a:solidFill>
              <a:latin typeface="Calibri" pitchFamily="34" charset="0"/>
            </a:endParaRPr>
          </a:p>
          <a:p>
            <a:pPr marL="231775" indent="-231775">
              <a:buClr>
                <a:schemeClr val="tx2"/>
              </a:buClr>
              <a:buSzPct val="80000"/>
              <a:buFont typeface="Arial" pitchFamily="34" charset="0"/>
              <a:buChar char="•"/>
            </a:pPr>
            <a:r>
              <a:rPr lang="en-US" sz="1450" dirty="0">
                <a:solidFill>
                  <a:schemeClr val="tx1"/>
                </a:solidFill>
                <a:latin typeface="Calibri" pitchFamily="34" charset="0"/>
              </a:rPr>
              <a:t>Wavelets are very amenable to shaker table shock testing and are also convenient for analysis</a:t>
            </a:r>
          </a:p>
          <a:p>
            <a:pPr marL="231775" indent="-231775">
              <a:buClr>
                <a:schemeClr val="tx2"/>
              </a:buClr>
              <a:buSzPct val="80000"/>
              <a:buFont typeface="Arial" pitchFamily="34" charset="0"/>
              <a:buChar char="•"/>
            </a:pPr>
            <a:endParaRPr lang="en-US" sz="1450" dirty="0">
              <a:solidFill>
                <a:schemeClr val="tx1"/>
              </a:solidFill>
              <a:latin typeface="Calibri" pitchFamily="34" charset="0"/>
            </a:endParaRPr>
          </a:p>
          <a:p>
            <a:pPr marL="231775" indent="-231775">
              <a:buClr>
                <a:schemeClr val="tx2"/>
              </a:buClr>
              <a:buSzPct val="80000"/>
              <a:buFont typeface="Arial" pitchFamily="34" charset="0"/>
              <a:buChar char="•"/>
            </a:pPr>
            <a:r>
              <a:rPr lang="en-US" sz="1450" dirty="0">
                <a:solidFill>
                  <a:schemeClr val="tx1"/>
                </a:solidFill>
                <a:latin typeface="Calibri" pitchFamily="34" charset="0"/>
              </a:rPr>
              <a:t>The examples in the paper use a series of hundreds of wavelets to model a reference time history</a:t>
            </a:r>
          </a:p>
          <a:p>
            <a:endParaRPr lang="en-US" sz="1700" dirty="0">
              <a:solidFill>
                <a:schemeClr val="tx1"/>
              </a:solidFill>
              <a:latin typeface="Calibri" pitchFamily="34" charset="0"/>
            </a:endParaRPr>
          </a:p>
        </p:txBody>
      </p:sp>
    </p:spTree>
    <p:custDataLst>
      <p:tags r:id="rId1"/>
    </p:custDataLst>
    <p:extLst>
      <p:ext uri="{BB962C8B-B14F-4D97-AF65-F5344CB8AC3E}">
        <p14:creationId xmlns:p14="http://schemas.microsoft.com/office/powerpoint/2010/main" val="29107583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p:spPr>
        <p:txBody>
          <a:bodyPr/>
          <a:lstStyle/>
          <a:p>
            <a:fld id="{B484842E-5D5F-47DB-8A50-E3874C6A648E}" type="slidenum">
              <a:rPr lang="en-US" smtClean="0"/>
              <a:pPr/>
              <a:t>47</a:t>
            </a:fld>
            <a:endParaRPr lang="en-US" dirty="0"/>
          </a:p>
        </p:txBody>
      </p:sp>
      <p:sp>
        <p:nvSpPr>
          <p:cNvPr id="8" name="Rectangle 7"/>
          <p:cNvSpPr/>
          <p:nvPr/>
        </p:nvSpPr>
        <p:spPr>
          <a:xfrm>
            <a:off x="381000" y="533400"/>
            <a:ext cx="3488455" cy="707886"/>
          </a:xfrm>
          <a:prstGeom prst="rect">
            <a:avLst/>
          </a:prstGeom>
        </p:spPr>
        <p:txBody>
          <a:bodyPr wrap="square">
            <a:spAutoFit/>
          </a:bodyPr>
          <a:lstStyle/>
          <a:p>
            <a:r>
              <a:rPr lang="en-US" sz="2000" b="1" dirty="0">
                <a:solidFill>
                  <a:srgbClr val="0099CC"/>
                </a:solidFill>
              </a:rPr>
              <a:t>Method Description, Step 2</a:t>
            </a:r>
          </a:p>
          <a:p>
            <a:endParaRPr lang="en-US" sz="2000" b="1" dirty="0">
              <a:solidFill>
                <a:srgbClr val="0099CC"/>
              </a:solidFill>
            </a:endParaRPr>
          </a:p>
        </p:txBody>
      </p:sp>
      <p:sp>
        <p:nvSpPr>
          <p:cNvPr id="5" name="TextBox 4"/>
          <p:cNvSpPr txBox="1"/>
          <p:nvPr/>
        </p:nvSpPr>
        <p:spPr>
          <a:xfrm>
            <a:off x="457200" y="1600200"/>
            <a:ext cx="8077200" cy="2731517"/>
          </a:xfrm>
          <a:prstGeom prst="rect">
            <a:avLst/>
          </a:prstGeom>
          <a:noFill/>
        </p:spPr>
        <p:txBody>
          <a:bodyPr wrap="square" rtlCol="0">
            <a:spAutoFit/>
          </a:bodyPr>
          <a:lstStyle/>
          <a:p>
            <a:pPr marL="174625" indent="-174625">
              <a:buClr>
                <a:schemeClr val="tx2"/>
              </a:buClr>
              <a:buSzPct val="80000"/>
              <a:buFont typeface="Arial" pitchFamily="34" charset="0"/>
              <a:buChar char="•"/>
            </a:pPr>
            <a:r>
              <a:rPr lang="en-US" sz="1450" dirty="0">
                <a:solidFill>
                  <a:schemeClr val="tx1"/>
                </a:solidFill>
                <a:latin typeface="+mn-lt"/>
              </a:rPr>
              <a:t>The second step is to randomly vary the wavelet amplitudes so that the modified wavelet series will have an SRS that matches the specification as closely as possible</a:t>
            </a:r>
          </a:p>
          <a:p>
            <a:pPr marL="174625" indent="-174625">
              <a:buClr>
                <a:schemeClr val="tx2"/>
              </a:buClr>
              <a:buSzPct val="80000"/>
              <a:buFont typeface="Arial" pitchFamily="34" charset="0"/>
              <a:buChar char="•"/>
            </a:pPr>
            <a:endParaRPr lang="en-US" sz="1450" dirty="0">
              <a:solidFill>
                <a:schemeClr val="tx1"/>
              </a:solidFill>
              <a:latin typeface="+mn-lt"/>
            </a:endParaRPr>
          </a:p>
          <a:p>
            <a:pPr marL="174625" indent="-174625">
              <a:buClr>
                <a:schemeClr val="tx2"/>
              </a:buClr>
              <a:buSzPct val="80000"/>
              <a:buFont typeface="Arial" pitchFamily="34" charset="0"/>
              <a:buChar char="•"/>
            </a:pPr>
            <a:r>
              <a:rPr lang="en-US" sz="1450" dirty="0">
                <a:solidFill>
                  <a:schemeClr val="tx1"/>
                </a:solidFill>
                <a:latin typeface="+mn-lt"/>
              </a:rPr>
              <a:t>The number of iterations may be 16000 or so</a:t>
            </a:r>
          </a:p>
          <a:p>
            <a:pPr marL="174625" indent="-174625">
              <a:buClr>
                <a:schemeClr val="tx2"/>
              </a:buClr>
              <a:buSzPct val="80000"/>
              <a:buFont typeface="Arial" pitchFamily="34" charset="0"/>
              <a:buChar char="•"/>
            </a:pPr>
            <a:endParaRPr lang="en-US" sz="1450" dirty="0">
              <a:solidFill>
                <a:schemeClr val="tx1"/>
              </a:solidFill>
              <a:latin typeface="+mn-lt"/>
            </a:endParaRPr>
          </a:p>
          <a:p>
            <a:pPr marL="174625" indent="-174625">
              <a:buClr>
                <a:schemeClr val="tx2"/>
              </a:buClr>
              <a:buSzPct val="80000"/>
              <a:buFont typeface="Arial" pitchFamily="34" charset="0"/>
              <a:buChar char="•"/>
            </a:pPr>
            <a:r>
              <a:rPr lang="en-US" sz="1450" dirty="0">
                <a:solidFill>
                  <a:schemeClr val="tx1"/>
                </a:solidFill>
                <a:latin typeface="+mn-lt"/>
              </a:rPr>
              <a:t>The modified time history will thus have some distortion relative to the reference, but this is needed to shape the time history so that its SRS meets the new specification</a:t>
            </a:r>
          </a:p>
          <a:p>
            <a:pPr marL="174625" indent="-174625">
              <a:buClr>
                <a:schemeClr val="tx2"/>
              </a:buClr>
              <a:buSzPct val="80000"/>
              <a:buFont typeface="Arial" pitchFamily="34" charset="0"/>
              <a:buChar char="•"/>
            </a:pPr>
            <a:endParaRPr lang="en-US" sz="1450" dirty="0">
              <a:solidFill>
                <a:schemeClr val="tx1"/>
              </a:solidFill>
              <a:latin typeface="+mn-lt"/>
            </a:endParaRPr>
          </a:p>
          <a:p>
            <a:pPr marL="174625" indent="-174625">
              <a:buClr>
                <a:schemeClr val="tx2"/>
              </a:buClr>
              <a:buSzPct val="80000"/>
              <a:buFont typeface="Arial" pitchFamily="34" charset="0"/>
              <a:buChar char="•"/>
            </a:pPr>
            <a:r>
              <a:rPr lang="en-US" sz="1450" dirty="0">
                <a:solidFill>
                  <a:schemeClr val="tx1"/>
                </a:solidFill>
                <a:latin typeface="+mn-lt"/>
              </a:rPr>
              <a:t>The second step yields an SRS that has some peaks and dips relative to the specification</a:t>
            </a:r>
          </a:p>
          <a:p>
            <a:pPr marL="174625" indent="-174625">
              <a:buClr>
                <a:schemeClr val="tx2"/>
              </a:buClr>
              <a:buSzPct val="80000"/>
              <a:buFont typeface="Arial" pitchFamily="34" charset="0"/>
              <a:buChar char="•"/>
            </a:pPr>
            <a:endParaRPr lang="en-US" sz="1450" dirty="0">
              <a:solidFill>
                <a:schemeClr val="tx1"/>
              </a:solidFill>
              <a:latin typeface="+mn-lt"/>
            </a:endParaRPr>
          </a:p>
          <a:p>
            <a:pPr marL="174625" indent="-174625">
              <a:buClr>
                <a:schemeClr val="tx2"/>
              </a:buClr>
              <a:buSzPct val="80000"/>
              <a:buFont typeface="Arial" pitchFamily="34" charset="0"/>
              <a:buChar char="•"/>
            </a:pPr>
            <a:r>
              <a:rPr lang="en-US" sz="1450" dirty="0">
                <a:solidFill>
                  <a:schemeClr val="tx1"/>
                </a:solidFill>
                <a:latin typeface="+mn-lt"/>
              </a:rPr>
              <a:t>This is a consequence of trying to adapt a measured time history to a smoothed SRS</a:t>
            </a:r>
          </a:p>
          <a:p>
            <a:endParaRPr lang="en-US" dirty="0"/>
          </a:p>
        </p:txBody>
      </p:sp>
    </p:spTree>
    <p:custDataLst>
      <p:tags r:id="rId1"/>
    </p:custDataLst>
    <p:extLst>
      <p:ext uri="{BB962C8B-B14F-4D97-AF65-F5344CB8AC3E}">
        <p14:creationId xmlns:p14="http://schemas.microsoft.com/office/powerpoint/2010/main" val="23878499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p:spPr>
        <p:txBody>
          <a:bodyPr/>
          <a:lstStyle/>
          <a:p>
            <a:fld id="{B484842E-5D5F-47DB-8A50-E3874C6A648E}" type="slidenum">
              <a:rPr lang="en-US" smtClean="0"/>
              <a:pPr/>
              <a:t>48</a:t>
            </a:fld>
            <a:endParaRPr lang="en-US" dirty="0"/>
          </a:p>
        </p:txBody>
      </p:sp>
      <p:sp>
        <p:nvSpPr>
          <p:cNvPr id="8" name="Rectangle 7"/>
          <p:cNvSpPr/>
          <p:nvPr/>
        </p:nvSpPr>
        <p:spPr>
          <a:xfrm>
            <a:off x="381000" y="533400"/>
            <a:ext cx="3488455" cy="400110"/>
          </a:xfrm>
          <a:prstGeom prst="rect">
            <a:avLst/>
          </a:prstGeom>
        </p:spPr>
        <p:txBody>
          <a:bodyPr wrap="none">
            <a:spAutoFit/>
          </a:bodyPr>
          <a:lstStyle/>
          <a:p>
            <a:r>
              <a:rPr lang="en-US" sz="2000" b="1" dirty="0">
                <a:solidFill>
                  <a:srgbClr val="0099CC"/>
                </a:solidFill>
              </a:rPr>
              <a:t>Method Description, Step 3</a:t>
            </a:r>
          </a:p>
        </p:txBody>
      </p:sp>
      <p:sp>
        <p:nvSpPr>
          <p:cNvPr id="5" name="TextBox 4"/>
          <p:cNvSpPr txBox="1"/>
          <p:nvPr/>
        </p:nvSpPr>
        <p:spPr>
          <a:xfrm>
            <a:off x="457200" y="1600200"/>
            <a:ext cx="8077200" cy="1915909"/>
          </a:xfrm>
          <a:prstGeom prst="rect">
            <a:avLst/>
          </a:prstGeom>
          <a:noFill/>
        </p:spPr>
        <p:txBody>
          <a:bodyPr wrap="square" rtlCol="0">
            <a:spAutoFit/>
          </a:bodyPr>
          <a:lstStyle/>
          <a:p>
            <a:pPr marL="231775" indent="-231775">
              <a:buClr>
                <a:schemeClr val="tx2"/>
              </a:buClr>
              <a:buSzPct val="80000"/>
              <a:buFont typeface="Arial" pitchFamily="34" charset="0"/>
              <a:buChar char="•"/>
            </a:pPr>
            <a:r>
              <a:rPr lang="en-US" sz="1450" dirty="0">
                <a:solidFill>
                  <a:schemeClr val="tx1"/>
                </a:solidFill>
                <a:latin typeface="Calibri" pitchFamily="34" charset="0"/>
              </a:rPr>
              <a:t>The third step is to add wavelets so that the resulting SRS meets the specification within, say, </a:t>
            </a:r>
            <a:r>
              <a:rPr lang="en-US" sz="1450" u="sng" dirty="0">
                <a:solidFill>
                  <a:schemeClr val="tx1"/>
                </a:solidFill>
                <a:latin typeface="Calibri" pitchFamily="34" charset="0"/>
              </a:rPr>
              <a:t>+</a:t>
            </a:r>
            <a:r>
              <a:rPr lang="en-US" sz="1450" dirty="0">
                <a:solidFill>
                  <a:schemeClr val="tx1"/>
                </a:solidFill>
                <a:latin typeface="Calibri" pitchFamily="34" charset="0"/>
              </a:rPr>
              <a:t> 3 dB tolerance limits</a:t>
            </a:r>
          </a:p>
          <a:p>
            <a:pPr marL="231775" indent="-231775">
              <a:buClr>
                <a:schemeClr val="tx2"/>
              </a:buClr>
              <a:buSzPct val="80000"/>
              <a:buFont typeface="Arial" pitchFamily="34" charset="0"/>
              <a:buChar char="•"/>
            </a:pPr>
            <a:endParaRPr lang="en-US" sz="1450" dirty="0">
              <a:solidFill>
                <a:schemeClr val="tx1"/>
              </a:solidFill>
              <a:latin typeface="Calibri" pitchFamily="34" charset="0"/>
            </a:endParaRPr>
          </a:p>
          <a:p>
            <a:pPr marL="231775" indent="-231775">
              <a:buClr>
                <a:schemeClr val="tx2"/>
              </a:buClr>
              <a:buSzPct val="80000"/>
              <a:buFont typeface="Arial" pitchFamily="34" charset="0"/>
              <a:buChar char="•"/>
            </a:pPr>
            <a:r>
              <a:rPr lang="en-US" sz="1450" dirty="0">
                <a:solidFill>
                  <a:schemeClr val="tx1"/>
                </a:solidFill>
                <a:latin typeface="Calibri" pitchFamily="34" charset="0"/>
              </a:rPr>
              <a:t>The third step also adds some distortion</a:t>
            </a:r>
          </a:p>
          <a:p>
            <a:pPr marL="231775" indent="-231775">
              <a:buClr>
                <a:schemeClr val="tx2"/>
              </a:buClr>
              <a:buSzPct val="80000"/>
              <a:buFont typeface="Arial" pitchFamily="34" charset="0"/>
              <a:buChar char="•"/>
            </a:pPr>
            <a:endParaRPr lang="en-US" sz="1450" dirty="0">
              <a:solidFill>
                <a:schemeClr val="tx1"/>
              </a:solidFill>
              <a:latin typeface="Calibri" pitchFamily="34" charset="0"/>
            </a:endParaRPr>
          </a:p>
          <a:p>
            <a:pPr marL="231775" indent="-231775">
              <a:buClr>
                <a:schemeClr val="tx2"/>
              </a:buClr>
              <a:buSzPct val="80000"/>
              <a:buFont typeface="Arial" pitchFamily="34" charset="0"/>
              <a:buChar char="•"/>
            </a:pPr>
            <a:r>
              <a:rPr lang="en-US" sz="1450" dirty="0">
                <a:solidFill>
                  <a:schemeClr val="tx1"/>
                </a:solidFill>
                <a:latin typeface="Calibri" pitchFamily="34" charset="0"/>
              </a:rPr>
              <a:t>The amount of distortion depends largely on how much the SRS specification differs from that of the reference data</a:t>
            </a:r>
          </a:p>
          <a:p>
            <a:endParaRPr lang="en-US" sz="1700" dirty="0">
              <a:solidFill>
                <a:schemeClr val="tx1"/>
              </a:solidFill>
              <a:latin typeface="Calibri" pitchFamily="34" charset="0"/>
            </a:endParaRPr>
          </a:p>
        </p:txBody>
      </p:sp>
    </p:spTree>
    <p:custDataLst>
      <p:tags r:id="rId1"/>
    </p:custDataLst>
    <p:extLst>
      <p:ext uri="{BB962C8B-B14F-4D97-AF65-F5344CB8AC3E}">
        <p14:creationId xmlns:p14="http://schemas.microsoft.com/office/powerpoint/2010/main" val="2971481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a:extLst>
              <a:ext uri="{FF2B5EF4-FFF2-40B4-BE49-F238E27FC236}">
                <a16:creationId xmlns:a16="http://schemas.microsoft.com/office/drawing/2014/main" id="{F809C35E-3657-83ED-820B-02514685E8D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8234394-A880-4332-88CB-3C92171570AE}" type="slidenum">
              <a:rPr kumimoji="0" lang="en-US" altLang="en-US" sz="1400" b="0" i="0" u="none" strike="noStrike" kern="1200" cap="none" spc="0" normalizeH="0" baseline="0" noProof="0">
                <a:ln>
                  <a:noFill/>
                </a:ln>
                <a:solidFill>
                  <a:srgbClr val="01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en-US" altLang="en-US" sz="1400" b="0" i="0" u="none" strike="noStrike" kern="1200" cap="none" spc="0" normalizeH="0" baseline="0" noProof="0">
              <a:ln>
                <a:noFill/>
              </a:ln>
              <a:solidFill>
                <a:srgbClr val="010000"/>
              </a:solidFill>
              <a:effectLst/>
              <a:uLnTx/>
              <a:uFillTx/>
              <a:latin typeface="Times New Roman" panose="02020603050405020304" pitchFamily="18" charset="0"/>
              <a:ea typeface="+mn-ea"/>
              <a:cs typeface="+mn-cs"/>
            </a:endParaRPr>
          </a:p>
        </p:txBody>
      </p:sp>
      <p:sp>
        <p:nvSpPr>
          <p:cNvPr id="23558" name="Rectangle 5">
            <a:extLst>
              <a:ext uri="{FF2B5EF4-FFF2-40B4-BE49-F238E27FC236}">
                <a16:creationId xmlns:a16="http://schemas.microsoft.com/office/drawing/2014/main" id="{0A0416A2-B937-DD5B-9BF5-7DEB7D20FDF0}"/>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4" name="Picture 3">
            <a:extLst>
              <a:ext uri="{FF2B5EF4-FFF2-40B4-BE49-F238E27FC236}">
                <a16:creationId xmlns:a16="http://schemas.microsoft.com/office/drawing/2014/main" id="{0CADAE66-C99F-E8DF-6A88-09B182D1F4ED}"/>
              </a:ext>
            </a:extLst>
          </p:cNvPr>
          <p:cNvPicPr>
            <a:picLocks noChangeAspect="1"/>
          </p:cNvPicPr>
          <p:nvPr/>
        </p:nvPicPr>
        <p:blipFill>
          <a:blip r:embed="rId3"/>
          <a:stretch>
            <a:fillRect/>
          </a:stretch>
        </p:blipFill>
        <p:spPr>
          <a:xfrm>
            <a:off x="304555" y="854075"/>
            <a:ext cx="8348086" cy="4885375"/>
          </a:xfrm>
          <a:prstGeom prst="rect">
            <a:avLst/>
          </a:prstGeom>
        </p:spPr>
      </p:pic>
    </p:spTree>
    <p:extLst>
      <p:ext uri="{BB962C8B-B14F-4D97-AF65-F5344CB8AC3E}">
        <p14:creationId xmlns:p14="http://schemas.microsoft.com/office/powerpoint/2010/main" val="2254230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76EF6A0-B5EA-EE79-AF3C-980D7E7652B0}"/>
              </a:ext>
            </a:extLst>
          </p:cNvPr>
          <p:cNvSpPr>
            <a:spLocks noGrp="1"/>
          </p:cNvSpPr>
          <p:nvPr>
            <p:ph type="sldNum" sz="quarter" idx="12"/>
          </p:nvPr>
        </p:nvSpPr>
        <p:spPr/>
        <p:txBody>
          <a:bodyPr/>
          <a:lstStyle/>
          <a:p>
            <a:fld id="{BD4C6389-3A39-4636-AFED-1D70CE159DCD}" type="slidenum">
              <a:rPr lang="en-US" altLang="en-US" smtClean="0"/>
              <a:pPr/>
              <a:t>5</a:t>
            </a:fld>
            <a:endParaRPr lang="en-US" altLang="en-US"/>
          </a:p>
        </p:txBody>
      </p:sp>
      <p:pic>
        <p:nvPicPr>
          <p:cNvPr id="5" name="Picture 2" descr="Why Do Earthquakes Occur Along The San Andreas Fault Jiskha - The Earth ...">
            <a:extLst>
              <a:ext uri="{FF2B5EF4-FFF2-40B4-BE49-F238E27FC236}">
                <a16:creationId xmlns:a16="http://schemas.microsoft.com/office/drawing/2014/main" id="{B8D1AC7D-4B8E-BAC0-9B57-E6FED1F4B8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497" y="185022"/>
            <a:ext cx="6196013" cy="653645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8F499CC-9DC3-1971-DE3D-C41057C54C00}"/>
              </a:ext>
            </a:extLst>
          </p:cNvPr>
          <p:cNvSpPr txBox="1"/>
          <p:nvPr/>
        </p:nvSpPr>
        <p:spPr>
          <a:xfrm>
            <a:off x="5410200" y="1981200"/>
            <a:ext cx="3276600" cy="1001941"/>
          </a:xfrm>
          <a:prstGeom prst="rect">
            <a:avLst/>
          </a:prstGeom>
          <a:solidFill>
            <a:schemeClr val="bg1"/>
          </a:solidFill>
        </p:spPr>
        <p:txBody>
          <a:bodyPr wrap="square" rtlCol="0">
            <a:spAutoFit/>
          </a:bodyPr>
          <a:lstStyle/>
          <a:p>
            <a:pPr>
              <a:lnSpc>
                <a:spcPts val="1800"/>
              </a:lnSpc>
            </a:pPr>
            <a:r>
              <a:rPr lang="en-US" sz="1300" dirty="0">
                <a:solidFill>
                  <a:schemeClr val="tx1"/>
                </a:solidFill>
                <a:latin typeface="Calibri" panose="020F0502020204030204" pitchFamily="34" charset="0"/>
                <a:ea typeface="Calibri" panose="020F0502020204030204" pitchFamily="34" charset="0"/>
                <a:cs typeface="Calibri" panose="020F0502020204030204" pitchFamily="34" charset="0"/>
              </a:rPr>
              <a:t>The closest distance from Vandenberg Space Force Base (VSFB) to the San Andreas Fault is approximately 35 to 40 miles (56 to 64 kilometers)</a:t>
            </a:r>
          </a:p>
        </p:txBody>
      </p:sp>
    </p:spTree>
    <p:extLst>
      <p:ext uri="{BB962C8B-B14F-4D97-AF65-F5344CB8AC3E}">
        <p14:creationId xmlns:p14="http://schemas.microsoft.com/office/powerpoint/2010/main" val="39651459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a:extLst>
              <a:ext uri="{FF2B5EF4-FFF2-40B4-BE49-F238E27FC236}">
                <a16:creationId xmlns:a16="http://schemas.microsoft.com/office/drawing/2014/main" id="{F809C35E-3657-83ED-820B-02514685E8D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8234394-A880-4332-88CB-3C92171570AE}" type="slidenum">
              <a:rPr kumimoji="0" lang="en-US" altLang="en-US" sz="1400" b="0" i="0" u="none" strike="noStrike" kern="1200" cap="none" spc="0" normalizeH="0" baseline="0" noProof="0">
                <a:ln>
                  <a:noFill/>
                </a:ln>
                <a:solidFill>
                  <a:srgbClr val="01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50</a:t>
            </a:fld>
            <a:endParaRPr kumimoji="0" lang="en-US" altLang="en-US" sz="1400" b="0" i="0" u="none" strike="noStrike" kern="1200" cap="none" spc="0" normalizeH="0" baseline="0" noProof="0">
              <a:ln>
                <a:noFill/>
              </a:ln>
              <a:solidFill>
                <a:srgbClr val="010000"/>
              </a:solidFill>
              <a:effectLst/>
              <a:uLnTx/>
              <a:uFillTx/>
              <a:latin typeface="Times New Roman" panose="02020603050405020304" pitchFamily="18" charset="0"/>
              <a:ea typeface="+mn-ea"/>
              <a:cs typeface="+mn-cs"/>
            </a:endParaRPr>
          </a:p>
        </p:txBody>
      </p:sp>
      <p:sp>
        <p:nvSpPr>
          <p:cNvPr id="23558" name="Rectangle 5">
            <a:extLst>
              <a:ext uri="{FF2B5EF4-FFF2-40B4-BE49-F238E27FC236}">
                <a16:creationId xmlns:a16="http://schemas.microsoft.com/office/drawing/2014/main" id="{0A0416A2-B937-DD5B-9BF5-7DEB7D20FDF0}"/>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3" name="Picture 2">
            <a:extLst>
              <a:ext uri="{FF2B5EF4-FFF2-40B4-BE49-F238E27FC236}">
                <a16:creationId xmlns:a16="http://schemas.microsoft.com/office/drawing/2014/main" id="{06BE8846-192E-6ACA-C59D-DF6979E9771E}"/>
              </a:ext>
            </a:extLst>
          </p:cNvPr>
          <p:cNvPicPr>
            <a:picLocks noChangeAspect="1"/>
          </p:cNvPicPr>
          <p:nvPr/>
        </p:nvPicPr>
        <p:blipFill>
          <a:blip r:embed="rId3"/>
          <a:stretch>
            <a:fillRect/>
          </a:stretch>
        </p:blipFill>
        <p:spPr>
          <a:xfrm>
            <a:off x="1905000" y="1428750"/>
            <a:ext cx="5334000" cy="4000500"/>
          </a:xfrm>
          <a:prstGeom prst="rect">
            <a:avLst/>
          </a:prstGeom>
        </p:spPr>
      </p:pic>
    </p:spTree>
    <p:extLst>
      <p:ext uri="{BB962C8B-B14F-4D97-AF65-F5344CB8AC3E}">
        <p14:creationId xmlns:p14="http://schemas.microsoft.com/office/powerpoint/2010/main" val="800365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a:extLst>
              <a:ext uri="{FF2B5EF4-FFF2-40B4-BE49-F238E27FC236}">
                <a16:creationId xmlns:a16="http://schemas.microsoft.com/office/drawing/2014/main" id="{F809C35E-3657-83ED-820B-02514685E8D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8234394-A880-4332-88CB-3C92171570AE}" type="slidenum">
              <a:rPr kumimoji="0" lang="en-US" altLang="en-US" sz="1400" b="0" i="0" u="none" strike="noStrike" kern="1200" cap="none" spc="0" normalizeH="0" baseline="0" noProof="0">
                <a:ln>
                  <a:noFill/>
                </a:ln>
                <a:solidFill>
                  <a:srgbClr val="01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51</a:t>
            </a:fld>
            <a:endParaRPr kumimoji="0" lang="en-US" altLang="en-US" sz="1400" b="0" i="0" u="none" strike="noStrike" kern="1200" cap="none" spc="0" normalizeH="0" baseline="0" noProof="0">
              <a:ln>
                <a:noFill/>
              </a:ln>
              <a:solidFill>
                <a:srgbClr val="010000"/>
              </a:solidFill>
              <a:effectLst/>
              <a:uLnTx/>
              <a:uFillTx/>
              <a:latin typeface="Times New Roman" panose="02020603050405020304" pitchFamily="18" charset="0"/>
              <a:ea typeface="+mn-ea"/>
              <a:cs typeface="+mn-cs"/>
            </a:endParaRPr>
          </a:p>
        </p:txBody>
      </p:sp>
      <p:sp>
        <p:nvSpPr>
          <p:cNvPr id="23558" name="Rectangle 5">
            <a:extLst>
              <a:ext uri="{FF2B5EF4-FFF2-40B4-BE49-F238E27FC236}">
                <a16:creationId xmlns:a16="http://schemas.microsoft.com/office/drawing/2014/main" id="{0A0416A2-B937-DD5B-9BF5-7DEB7D20FDF0}"/>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3" name="Picture 2">
            <a:extLst>
              <a:ext uri="{FF2B5EF4-FFF2-40B4-BE49-F238E27FC236}">
                <a16:creationId xmlns:a16="http://schemas.microsoft.com/office/drawing/2014/main" id="{D8ADAD30-8F82-8C90-B29B-00A6671A48EB}"/>
              </a:ext>
            </a:extLst>
          </p:cNvPr>
          <p:cNvPicPr>
            <a:picLocks noChangeAspect="1"/>
          </p:cNvPicPr>
          <p:nvPr/>
        </p:nvPicPr>
        <p:blipFill>
          <a:blip r:embed="rId3"/>
          <a:stretch>
            <a:fillRect/>
          </a:stretch>
        </p:blipFill>
        <p:spPr>
          <a:xfrm>
            <a:off x="177660" y="838200"/>
            <a:ext cx="8788679" cy="5082272"/>
          </a:xfrm>
          <a:prstGeom prst="rect">
            <a:avLst/>
          </a:prstGeom>
        </p:spPr>
      </p:pic>
    </p:spTree>
    <p:extLst>
      <p:ext uri="{BB962C8B-B14F-4D97-AF65-F5344CB8AC3E}">
        <p14:creationId xmlns:p14="http://schemas.microsoft.com/office/powerpoint/2010/main" val="35297515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a:extLst>
              <a:ext uri="{FF2B5EF4-FFF2-40B4-BE49-F238E27FC236}">
                <a16:creationId xmlns:a16="http://schemas.microsoft.com/office/drawing/2014/main" id="{F809C35E-3657-83ED-820B-02514685E8D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8234394-A880-4332-88CB-3C92171570AE}" type="slidenum">
              <a:rPr kumimoji="0" lang="en-US" altLang="en-US" sz="1400" b="0" i="0" u="none" strike="noStrike" kern="1200" cap="none" spc="0" normalizeH="0" baseline="0" noProof="0">
                <a:ln>
                  <a:noFill/>
                </a:ln>
                <a:solidFill>
                  <a:srgbClr val="01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0" lang="en-US" altLang="en-US" sz="1400" b="0" i="0" u="none" strike="noStrike" kern="1200" cap="none" spc="0" normalizeH="0" baseline="0" noProof="0">
              <a:ln>
                <a:noFill/>
              </a:ln>
              <a:solidFill>
                <a:srgbClr val="010000"/>
              </a:solidFill>
              <a:effectLst/>
              <a:uLnTx/>
              <a:uFillTx/>
              <a:latin typeface="Times New Roman" panose="02020603050405020304" pitchFamily="18" charset="0"/>
              <a:ea typeface="+mn-ea"/>
              <a:cs typeface="+mn-cs"/>
            </a:endParaRPr>
          </a:p>
        </p:txBody>
      </p:sp>
      <p:sp>
        <p:nvSpPr>
          <p:cNvPr id="23558" name="Rectangle 5">
            <a:extLst>
              <a:ext uri="{FF2B5EF4-FFF2-40B4-BE49-F238E27FC236}">
                <a16:creationId xmlns:a16="http://schemas.microsoft.com/office/drawing/2014/main" id="{0A0416A2-B937-DD5B-9BF5-7DEB7D20FDF0}"/>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3" name="Picture 2">
            <a:extLst>
              <a:ext uri="{FF2B5EF4-FFF2-40B4-BE49-F238E27FC236}">
                <a16:creationId xmlns:a16="http://schemas.microsoft.com/office/drawing/2014/main" id="{2D717A20-427E-F39B-9D73-D385428C00B5}"/>
              </a:ext>
            </a:extLst>
          </p:cNvPr>
          <p:cNvPicPr>
            <a:picLocks noChangeAspect="1"/>
          </p:cNvPicPr>
          <p:nvPr/>
        </p:nvPicPr>
        <p:blipFill>
          <a:blip r:embed="rId3"/>
          <a:stretch>
            <a:fillRect/>
          </a:stretch>
        </p:blipFill>
        <p:spPr>
          <a:xfrm>
            <a:off x="1905000" y="1428750"/>
            <a:ext cx="5334000" cy="4000500"/>
          </a:xfrm>
          <a:prstGeom prst="rect">
            <a:avLst/>
          </a:prstGeom>
        </p:spPr>
      </p:pic>
    </p:spTree>
    <p:extLst>
      <p:ext uri="{BB962C8B-B14F-4D97-AF65-F5344CB8AC3E}">
        <p14:creationId xmlns:p14="http://schemas.microsoft.com/office/powerpoint/2010/main" val="39910658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a:extLst>
              <a:ext uri="{FF2B5EF4-FFF2-40B4-BE49-F238E27FC236}">
                <a16:creationId xmlns:a16="http://schemas.microsoft.com/office/drawing/2014/main" id="{F809C35E-3657-83ED-820B-02514685E8D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8234394-A880-4332-88CB-3C92171570AE}" type="slidenum">
              <a:rPr kumimoji="0" lang="en-US" altLang="en-US" sz="1400" b="0" i="0" u="none" strike="noStrike" kern="1200" cap="none" spc="0" normalizeH="0" baseline="0" noProof="0">
                <a:ln>
                  <a:noFill/>
                </a:ln>
                <a:solidFill>
                  <a:srgbClr val="01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0" lang="en-US" altLang="en-US" sz="1400" b="0" i="0" u="none" strike="noStrike" kern="1200" cap="none" spc="0" normalizeH="0" baseline="0" noProof="0">
              <a:ln>
                <a:noFill/>
              </a:ln>
              <a:solidFill>
                <a:srgbClr val="010000"/>
              </a:solidFill>
              <a:effectLst/>
              <a:uLnTx/>
              <a:uFillTx/>
              <a:latin typeface="Times New Roman" panose="02020603050405020304" pitchFamily="18" charset="0"/>
              <a:ea typeface="+mn-ea"/>
              <a:cs typeface="+mn-cs"/>
            </a:endParaRPr>
          </a:p>
        </p:txBody>
      </p:sp>
      <p:sp>
        <p:nvSpPr>
          <p:cNvPr id="23558" name="Rectangle 5">
            <a:extLst>
              <a:ext uri="{FF2B5EF4-FFF2-40B4-BE49-F238E27FC236}">
                <a16:creationId xmlns:a16="http://schemas.microsoft.com/office/drawing/2014/main" id="{0A0416A2-B937-DD5B-9BF5-7DEB7D20FDF0}"/>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4" name="Picture 3">
            <a:extLst>
              <a:ext uri="{FF2B5EF4-FFF2-40B4-BE49-F238E27FC236}">
                <a16:creationId xmlns:a16="http://schemas.microsoft.com/office/drawing/2014/main" id="{9BC37FE2-8932-91DD-D1B9-8BE6AB1E2226}"/>
              </a:ext>
            </a:extLst>
          </p:cNvPr>
          <p:cNvPicPr>
            <a:picLocks noChangeAspect="1"/>
          </p:cNvPicPr>
          <p:nvPr/>
        </p:nvPicPr>
        <p:blipFill>
          <a:blip r:embed="rId3"/>
          <a:stretch>
            <a:fillRect/>
          </a:stretch>
        </p:blipFill>
        <p:spPr>
          <a:xfrm>
            <a:off x="249172" y="838200"/>
            <a:ext cx="8645656" cy="5013376"/>
          </a:xfrm>
          <a:prstGeom prst="rect">
            <a:avLst/>
          </a:prstGeom>
        </p:spPr>
      </p:pic>
    </p:spTree>
    <p:extLst>
      <p:ext uri="{BB962C8B-B14F-4D97-AF65-F5344CB8AC3E}">
        <p14:creationId xmlns:p14="http://schemas.microsoft.com/office/powerpoint/2010/main" val="39073493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a:extLst>
              <a:ext uri="{FF2B5EF4-FFF2-40B4-BE49-F238E27FC236}">
                <a16:creationId xmlns:a16="http://schemas.microsoft.com/office/drawing/2014/main" id="{F809C35E-3657-83ED-820B-02514685E8D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8234394-A880-4332-88CB-3C92171570AE}" type="slidenum">
              <a:rPr kumimoji="0" lang="en-US" altLang="en-US" sz="1400" b="0" i="0" u="none" strike="noStrike" kern="1200" cap="none" spc="0" normalizeH="0" baseline="0" noProof="0">
                <a:ln>
                  <a:noFill/>
                </a:ln>
                <a:solidFill>
                  <a:srgbClr val="01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0" lang="en-US" altLang="en-US" sz="1400" b="0" i="0" u="none" strike="noStrike" kern="1200" cap="none" spc="0" normalizeH="0" baseline="0" noProof="0">
              <a:ln>
                <a:noFill/>
              </a:ln>
              <a:solidFill>
                <a:srgbClr val="010000"/>
              </a:solidFill>
              <a:effectLst/>
              <a:uLnTx/>
              <a:uFillTx/>
              <a:latin typeface="Times New Roman" panose="02020603050405020304" pitchFamily="18" charset="0"/>
              <a:ea typeface="+mn-ea"/>
              <a:cs typeface="+mn-cs"/>
            </a:endParaRPr>
          </a:p>
        </p:txBody>
      </p:sp>
      <p:sp>
        <p:nvSpPr>
          <p:cNvPr id="23558" name="Rectangle 5">
            <a:extLst>
              <a:ext uri="{FF2B5EF4-FFF2-40B4-BE49-F238E27FC236}">
                <a16:creationId xmlns:a16="http://schemas.microsoft.com/office/drawing/2014/main" id="{0A0416A2-B937-DD5B-9BF5-7DEB7D20FDF0}"/>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6" name="Picture 5">
            <a:extLst>
              <a:ext uri="{FF2B5EF4-FFF2-40B4-BE49-F238E27FC236}">
                <a16:creationId xmlns:a16="http://schemas.microsoft.com/office/drawing/2014/main" id="{5E27A857-8685-8EDC-B27E-2F15953F2B2A}"/>
              </a:ext>
            </a:extLst>
          </p:cNvPr>
          <p:cNvPicPr>
            <a:picLocks noChangeAspect="1"/>
          </p:cNvPicPr>
          <p:nvPr/>
        </p:nvPicPr>
        <p:blipFill>
          <a:blip r:embed="rId3"/>
          <a:stretch>
            <a:fillRect/>
          </a:stretch>
        </p:blipFill>
        <p:spPr>
          <a:xfrm>
            <a:off x="487687" y="609600"/>
            <a:ext cx="8624782" cy="5257800"/>
          </a:xfrm>
          <a:prstGeom prst="rect">
            <a:avLst/>
          </a:prstGeom>
        </p:spPr>
      </p:pic>
    </p:spTree>
    <p:extLst>
      <p:ext uri="{BB962C8B-B14F-4D97-AF65-F5344CB8AC3E}">
        <p14:creationId xmlns:p14="http://schemas.microsoft.com/office/powerpoint/2010/main" val="41216307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a:extLst>
              <a:ext uri="{FF2B5EF4-FFF2-40B4-BE49-F238E27FC236}">
                <a16:creationId xmlns:a16="http://schemas.microsoft.com/office/drawing/2014/main" id="{F809C35E-3657-83ED-820B-02514685E8D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8234394-A880-4332-88CB-3C92171570AE}" type="slidenum">
              <a:rPr kumimoji="0" lang="en-US" altLang="en-US" sz="1400" b="0" i="0" u="none" strike="noStrike" kern="1200" cap="none" spc="0" normalizeH="0" baseline="0" noProof="0">
                <a:ln>
                  <a:noFill/>
                </a:ln>
                <a:solidFill>
                  <a:srgbClr val="01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55</a:t>
            </a:fld>
            <a:endParaRPr kumimoji="0" lang="en-US" altLang="en-US" sz="1400" b="0" i="0" u="none" strike="noStrike" kern="1200" cap="none" spc="0" normalizeH="0" baseline="0" noProof="0">
              <a:ln>
                <a:noFill/>
              </a:ln>
              <a:solidFill>
                <a:srgbClr val="010000"/>
              </a:solidFill>
              <a:effectLst/>
              <a:uLnTx/>
              <a:uFillTx/>
              <a:latin typeface="Times New Roman" panose="02020603050405020304" pitchFamily="18" charset="0"/>
              <a:ea typeface="+mn-ea"/>
              <a:cs typeface="+mn-cs"/>
            </a:endParaRPr>
          </a:p>
        </p:txBody>
      </p:sp>
      <p:sp>
        <p:nvSpPr>
          <p:cNvPr id="23558" name="Rectangle 5">
            <a:extLst>
              <a:ext uri="{FF2B5EF4-FFF2-40B4-BE49-F238E27FC236}">
                <a16:creationId xmlns:a16="http://schemas.microsoft.com/office/drawing/2014/main" id="{0A0416A2-B937-DD5B-9BF5-7DEB7D20FDF0}"/>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4" name="Picture 3">
            <a:extLst>
              <a:ext uri="{FF2B5EF4-FFF2-40B4-BE49-F238E27FC236}">
                <a16:creationId xmlns:a16="http://schemas.microsoft.com/office/drawing/2014/main" id="{69213073-5EBD-383E-FCBD-ADA1852F1977}"/>
              </a:ext>
            </a:extLst>
          </p:cNvPr>
          <p:cNvPicPr>
            <a:picLocks noChangeAspect="1"/>
          </p:cNvPicPr>
          <p:nvPr/>
        </p:nvPicPr>
        <p:blipFill>
          <a:blip r:embed="rId3"/>
          <a:stretch>
            <a:fillRect/>
          </a:stretch>
        </p:blipFill>
        <p:spPr>
          <a:xfrm>
            <a:off x="311509" y="798250"/>
            <a:ext cx="8520981" cy="5261499"/>
          </a:xfrm>
          <a:prstGeom prst="rect">
            <a:avLst/>
          </a:prstGeom>
        </p:spPr>
      </p:pic>
    </p:spTree>
    <p:extLst>
      <p:ext uri="{BB962C8B-B14F-4D97-AF65-F5344CB8AC3E}">
        <p14:creationId xmlns:p14="http://schemas.microsoft.com/office/powerpoint/2010/main" val="29522558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a:extLst>
              <a:ext uri="{FF2B5EF4-FFF2-40B4-BE49-F238E27FC236}">
                <a16:creationId xmlns:a16="http://schemas.microsoft.com/office/drawing/2014/main" id="{F809C35E-3657-83ED-820B-02514685E8D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8234394-A880-4332-88CB-3C92171570AE}" type="slidenum">
              <a:rPr kumimoji="0" lang="en-US" altLang="en-US" sz="1400" b="0" i="0" u="none" strike="noStrike" kern="1200" cap="none" spc="0" normalizeH="0" baseline="0" noProof="0">
                <a:ln>
                  <a:noFill/>
                </a:ln>
                <a:solidFill>
                  <a:srgbClr val="01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56</a:t>
            </a:fld>
            <a:endParaRPr kumimoji="0" lang="en-US" altLang="en-US" sz="1400" b="0" i="0" u="none" strike="noStrike" kern="1200" cap="none" spc="0" normalizeH="0" baseline="0" noProof="0">
              <a:ln>
                <a:noFill/>
              </a:ln>
              <a:solidFill>
                <a:srgbClr val="010000"/>
              </a:solidFill>
              <a:effectLst/>
              <a:uLnTx/>
              <a:uFillTx/>
              <a:latin typeface="Times New Roman" panose="02020603050405020304" pitchFamily="18" charset="0"/>
              <a:ea typeface="+mn-ea"/>
              <a:cs typeface="+mn-cs"/>
            </a:endParaRPr>
          </a:p>
        </p:txBody>
      </p:sp>
      <p:sp>
        <p:nvSpPr>
          <p:cNvPr id="23558" name="Rectangle 5">
            <a:extLst>
              <a:ext uri="{FF2B5EF4-FFF2-40B4-BE49-F238E27FC236}">
                <a16:creationId xmlns:a16="http://schemas.microsoft.com/office/drawing/2014/main" id="{0A0416A2-B937-DD5B-9BF5-7DEB7D20FDF0}"/>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4" name="Picture 3">
            <a:extLst>
              <a:ext uri="{FF2B5EF4-FFF2-40B4-BE49-F238E27FC236}">
                <a16:creationId xmlns:a16="http://schemas.microsoft.com/office/drawing/2014/main" id="{C459446F-6495-C950-26C0-03A676DBC1FE}"/>
              </a:ext>
            </a:extLst>
          </p:cNvPr>
          <p:cNvPicPr>
            <a:picLocks noChangeAspect="1"/>
          </p:cNvPicPr>
          <p:nvPr/>
        </p:nvPicPr>
        <p:blipFill>
          <a:blip r:embed="rId3"/>
          <a:stretch>
            <a:fillRect/>
          </a:stretch>
        </p:blipFill>
        <p:spPr>
          <a:xfrm>
            <a:off x="311315" y="609599"/>
            <a:ext cx="8409644" cy="5176421"/>
          </a:xfrm>
          <a:prstGeom prst="rect">
            <a:avLst/>
          </a:prstGeom>
        </p:spPr>
      </p:pic>
    </p:spTree>
    <p:extLst>
      <p:ext uri="{BB962C8B-B14F-4D97-AF65-F5344CB8AC3E}">
        <p14:creationId xmlns:p14="http://schemas.microsoft.com/office/powerpoint/2010/main" val="26158088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62240-6A56-A013-C8D8-69FDECD5C8D7}"/>
            </a:ext>
          </a:extLst>
        </p:cNvPr>
        <p:cNvGrpSpPr/>
        <p:nvPr/>
      </p:nvGrpSpPr>
      <p:grpSpPr>
        <a:xfrm>
          <a:off x="0" y="0"/>
          <a:ext cx="0" cy="0"/>
          <a:chOff x="0" y="0"/>
          <a:chExt cx="0" cy="0"/>
        </a:xfrm>
      </p:grpSpPr>
      <p:sp>
        <p:nvSpPr>
          <p:cNvPr id="23554" name="Slide Number Placeholder 5">
            <a:extLst>
              <a:ext uri="{FF2B5EF4-FFF2-40B4-BE49-F238E27FC236}">
                <a16:creationId xmlns:a16="http://schemas.microsoft.com/office/drawing/2014/main" id="{9B778D73-2129-6436-3E61-5ADCE6A2E1D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8234394-A880-4332-88CB-3C92171570AE}" type="slidenum">
              <a:rPr kumimoji="0" lang="en-US" altLang="en-US" sz="1400" b="0" i="0" u="none" strike="noStrike" kern="1200" cap="none" spc="0" normalizeH="0" baseline="0" noProof="0">
                <a:ln>
                  <a:noFill/>
                </a:ln>
                <a:solidFill>
                  <a:srgbClr val="01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57</a:t>
            </a:fld>
            <a:endParaRPr kumimoji="0" lang="en-US" altLang="en-US" sz="1400" b="0" i="0" u="none" strike="noStrike" kern="1200" cap="none" spc="0" normalizeH="0" baseline="0" noProof="0">
              <a:ln>
                <a:noFill/>
              </a:ln>
              <a:solidFill>
                <a:srgbClr val="010000"/>
              </a:solidFill>
              <a:effectLst/>
              <a:uLnTx/>
              <a:uFillTx/>
              <a:latin typeface="Times New Roman" panose="02020603050405020304" pitchFamily="18" charset="0"/>
              <a:ea typeface="+mn-ea"/>
              <a:cs typeface="+mn-cs"/>
            </a:endParaRPr>
          </a:p>
        </p:txBody>
      </p:sp>
      <p:sp>
        <p:nvSpPr>
          <p:cNvPr id="23558" name="Rectangle 5">
            <a:extLst>
              <a:ext uri="{FF2B5EF4-FFF2-40B4-BE49-F238E27FC236}">
                <a16:creationId xmlns:a16="http://schemas.microsoft.com/office/drawing/2014/main" id="{676E6931-F033-4C0C-A1E5-F7ABD2780A9D}"/>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3" name="Picture 2">
            <a:extLst>
              <a:ext uri="{FF2B5EF4-FFF2-40B4-BE49-F238E27FC236}">
                <a16:creationId xmlns:a16="http://schemas.microsoft.com/office/drawing/2014/main" id="{24F52378-8AB5-012C-7EC1-3B7AFDB4697C}"/>
              </a:ext>
            </a:extLst>
          </p:cNvPr>
          <p:cNvPicPr>
            <a:picLocks noChangeAspect="1"/>
          </p:cNvPicPr>
          <p:nvPr/>
        </p:nvPicPr>
        <p:blipFill>
          <a:blip r:embed="rId3"/>
          <a:stretch>
            <a:fillRect/>
          </a:stretch>
        </p:blipFill>
        <p:spPr>
          <a:xfrm>
            <a:off x="381000" y="609600"/>
            <a:ext cx="8056657" cy="4932962"/>
          </a:xfrm>
          <a:prstGeom prst="rect">
            <a:avLst/>
          </a:prstGeom>
        </p:spPr>
      </p:pic>
    </p:spTree>
    <p:extLst>
      <p:ext uri="{BB962C8B-B14F-4D97-AF65-F5344CB8AC3E}">
        <p14:creationId xmlns:p14="http://schemas.microsoft.com/office/powerpoint/2010/main" val="33842258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p:spPr>
        <p:txBody>
          <a:bodyPr/>
          <a:lstStyle/>
          <a:p>
            <a:fld id="{B484842E-5D5F-47DB-8A50-E3874C6A648E}" type="slidenum">
              <a:rPr lang="en-US" smtClean="0"/>
              <a:pPr/>
              <a:t>58</a:t>
            </a:fld>
            <a:endParaRPr lang="en-US" dirty="0"/>
          </a:p>
        </p:txBody>
      </p:sp>
      <p:sp>
        <p:nvSpPr>
          <p:cNvPr id="5" name="Rectangle 4"/>
          <p:cNvSpPr/>
          <p:nvPr/>
        </p:nvSpPr>
        <p:spPr>
          <a:xfrm>
            <a:off x="304800" y="457200"/>
            <a:ext cx="84582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58800" y="5351540"/>
            <a:ext cx="7620000" cy="1138773"/>
          </a:xfrm>
          <a:prstGeom prst="rect">
            <a:avLst/>
          </a:prstGeom>
          <a:noFill/>
        </p:spPr>
        <p:txBody>
          <a:bodyPr wrap="square" rtlCol="0">
            <a:spAutoFit/>
          </a:bodyPr>
          <a:lstStyle/>
          <a:p>
            <a:pPr marL="174625" indent="-174625">
              <a:spcBef>
                <a:spcPts val="300"/>
              </a:spcBef>
              <a:spcAft>
                <a:spcPts val="300"/>
              </a:spcAft>
              <a:buClr>
                <a:schemeClr val="tx2"/>
              </a:buClr>
              <a:buSzPct val="75000"/>
              <a:buFont typeface="Arial" pitchFamily="34" charset="0"/>
              <a:buChar char="•"/>
            </a:pPr>
            <a:r>
              <a:rPr lang="en-US" sz="1450" dirty="0">
                <a:solidFill>
                  <a:schemeClr val="tx1"/>
                </a:solidFill>
                <a:latin typeface="Calibri" pitchFamily="34" charset="0"/>
              </a:rPr>
              <a:t>The top time history is the measured El Centro NS data</a:t>
            </a:r>
          </a:p>
          <a:p>
            <a:pPr marL="174625" indent="-174625">
              <a:spcBef>
                <a:spcPts val="300"/>
              </a:spcBef>
              <a:spcAft>
                <a:spcPts val="300"/>
              </a:spcAft>
              <a:buClr>
                <a:schemeClr val="tx2"/>
              </a:buClr>
              <a:buSzPct val="75000"/>
              <a:buFont typeface="Arial" pitchFamily="34" charset="0"/>
              <a:buChar char="•"/>
            </a:pPr>
            <a:r>
              <a:rPr lang="en-US" sz="1450" dirty="0">
                <a:solidFill>
                  <a:schemeClr val="tx1"/>
                </a:solidFill>
                <a:latin typeface="Calibri" pitchFamily="34" charset="0"/>
              </a:rPr>
              <a:t>The middle time history is the wavelet series model</a:t>
            </a:r>
          </a:p>
          <a:p>
            <a:pPr marL="174625" indent="-174625">
              <a:spcBef>
                <a:spcPts val="300"/>
              </a:spcBef>
              <a:spcAft>
                <a:spcPts val="300"/>
              </a:spcAft>
              <a:buClr>
                <a:schemeClr val="tx2"/>
              </a:buClr>
              <a:buSzPct val="75000"/>
              <a:buFont typeface="Arial" pitchFamily="34" charset="0"/>
              <a:buChar char="•"/>
            </a:pPr>
            <a:r>
              <a:rPr lang="en-US" sz="1450" dirty="0">
                <a:solidFill>
                  <a:schemeClr val="tx1"/>
                </a:solidFill>
                <a:latin typeface="Calibri" pitchFamily="34" charset="0"/>
              </a:rPr>
              <a:t>The bottom time history has additional wavelets to improve the SRS match, and it is scaled downward since the El Centro SRS plateau is greater than the specification</a:t>
            </a:r>
          </a:p>
        </p:txBody>
      </p:sp>
      <p:pic>
        <p:nvPicPr>
          <p:cNvPr id="7" name="Picture 6">
            <a:extLst>
              <a:ext uri="{FF2B5EF4-FFF2-40B4-BE49-F238E27FC236}">
                <a16:creationId xmlns:a16="http://schemas.microsoft.com/office/drawing/2014/main" id="{DE4B9672-9F92-6A69-D395-D8795B41AB75}"/>
              </a:ext>
            </a:extLst>
          </p:cNvPr>
          <p:cNvPicPr>
            <a:picLocks noChangeAspect="1"/>
          </p:cNvPicPr>
          <p:nvPr/>
        </p:nvPicPr>
        <p:blipFill>
          <a:blip r:embed="rId4"/>
          <a:stretch>
            <a:fillRect/>
          </a:stretch>
        </p:blipFill>
        <p:spPr>
          <a:xfrm>
            <a:off x="1752600" y="367687"/>
            <a:ext cx="5334000" cy="4381500"/>
          </a:xfrm>
          <a:prstGeom prst="rect">
            <a:avLst/>
          </a:prstGeom>
        </p:spPr>
      </p:pic>
    </p:spTree>
    <p:custDataLst>
      <p:tags r:id="rId1"/>
    </p:custDataLst>
    <p:extLst>
      <p:ext uri="{BB962C8B-B14F-4D97-AF65-F5344CB8AC3E}">
        <p14:creationId xmlns:p14="http://schemas.microsoft.com/office/powerpoint/2010/main" val="36525097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p:spPr>
        <p:txBody>
          <a:bodyPr/>
          <a:lstStyle/>
          <a:p>
            <a:fld id="{B484842E-5D5F-47DB-8A50-E3874C6A648E}" type="slidenum">
              <a:rPr lang="en-US" smtClean="0"/>
              <a:pPr/>
              <a:t>59</a:t>
            </a:fld>
            <a:endParaRPr lang="en-US" dirty="0"/>
          </a:p>
        </p:txBody>
      </p:sp>
      <p:sp>
        <p:nvSpPr>
          <p:cNvPr id="7" name="Rectangle 6"/>
          <p:cNvSpPr/>
          <p:nvPr/>
        </p:nvSpPr>
        <p:spPr>
          <a:xfrm>
            <a:off x="228600" y="381000"/>
            <a:ext cx="85344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52600" y="5867411"/>
            <a:ext cx="5181600" cy="723275"/>
          </a:xfrm>
          <a:prstGeom prst="rect">
            <a:avLst/>
          </a:prstGeom>
          <a:noFill/>
        </p:spPr>
        <p:txBody>
          <a:bodyPr wrap="square" rtlCol="0">
            <a:spAutoFit/>
          </a:bodyPr>
          <a:lstStyle/>
          <a:p>
            <a:pPr marL="285750" indent="-285750">
              <a:buClr>
                <a:srgbClr val="336699"/>
              </a:buClr>
              <a:buSzPct val="80000"/>
              <a:buFont typeface="Arial" panose="020B0604020202020204" pitchFamily="34" charset="0"/>
              <a:buChar char="•"/>
            </a:pPr>
            <a:r>
              <a:rPr lang="en-US" sz="1450" dirty="0">
                <a:solidFill>
                  <a:schemeClr val="tx1"/>
                </a:solidFill>
                <a:latin typeface="Calibri" pitchFamily="34" charset="0"/>
              </a:rPr>
              <a:t>The velocity and displacement time histories are well-behaved which is important for both testing and analysis</a:t>
            </a:r>
          </a:p>
          <a:p>
            <a:endParaRPr lang="en-US" dirty="0"/>
          </a:p>
        </p:txBody>
      </p:sp>
      <p:pic>
        <p:nvPicPr>
          <p:cNvPr id="6" name="Picture 5">
            <a:extLst>
              <a:ext uri="{FF2B5EF4-FFF2-40B4-BE49-F238E27FC236}">
                <a16:creationId xmlns:a16="http://schemas.microsoft.com/office/drawing/2014/main" id="{D183340E-E46A-1DFD-5196-4248BF1308AB}"/>
              </a:ext>
            </a:extLst>
          </p:cNvPr>
          <p:cNvPicPr>
            <a:picLocks noChangeAspect="1"/>
          </p:cNvPicPr>
          <p:nvPr/>
        </p:nvPicPr>
        <p:blipFill>
          <a:blip r:embed="rId4"/>
          <a:stretch>
            <a:fillRect/>
          </a:stretch>
        </p:blipFill>
        <p:spPr>
          <a:xfrm>
            <a:off x="1576552" y="762000"/>
            <a:ext cx="5838496" cy="4683672"/>
          </a:xfrm>
          <a:prstGeom prst="rect">
            <a:avLst/>
          </a:prstGeom>
        </p:spPr>
      </p:pic>
    </p:spTree>
    <p:custDataLst>
      <p:tags r:id="rId1"/>
    </p:custDataLst>
    <p:extLst>
      <p:ext uri="{BB962C8B-B14F-4D97-AF65-F5344CB8AC3E}">
        <p14:creationId xmlns:p14="http://schemas.microsoft.com/office/powerpoint/2010/main" val="784028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AE369-257E-BD20-133C-86B29B39E9F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81FBF1-DB33-37B2-D82B-DB5AF5C0AC6F}"/>
              </a:ext>
            </a:extLst>
          </p:cNvPr>
          <p:cNvSpPr>
            <a:spLocks noGrp="1"/>
          </p:cNvSpPr>
          <p:nvPr>
            <p:ph type="sldNum" sz="quarter" idx="12"/>
          </p:nvPr>
        </p:nvSpPr>
        <p:spPr/>
        <p:txBody>
          <a:bodyPr/>
          <a:lstStyle/>
          <a:p>
            <a:fld id="{B484842E-5D5F-47DB-8A50-E3874C6A648E}" type="slidenum">
              <a:rPr lang="en-US" smtClean="0"/>
              <a:pPr/>
              <a:t>6</a:t>
            </a:fld>
            <a:endParaRPr lang="en-US"/>
          </a:p>
        </p:txBody>
      </p:sp>
      <p:sp>
        <p:nvSpPr>
          <p:cNvPr id="5" name="Rectangle 4">
            <a:extLst>
              <a:ext uri="{FF2B5EF4-FFF2-40B4-BE49-F238E27FC236}">
                <a16:creationId xmlns:a16="http://schemas.microsoft.com/office/drawing/2014/main" id="{20D00773-4F3C-EDA1-AE6C-7992AA362526}"/>
              </a:ext>
            </a:extLst>
          </p:cNvPr>
          <p:cNvSpPr/>
          <p:nvPr/>
        </p:nvSpPr>
        <p:spPr>
          <a:xfrm>
            <a:off x="533400" y="381000"/>
            <a:ext cx="6324600" cy="369332"/>
          </a:xfrm>
          <a:prstGeom prst="rect">
            <a:avLst/>
          </a:prstGeom>
        </p:spPr>
        <p:txBody>
          <a:bodyPr wrap="square">
            <a:spAutoFit/>
          </a:bodyPr>
          <a:lstStyle/>
          <a:p>
            <a:pPr>
              <a:spcBef>
                <a:spcPts val="200"/>
              </a:spcBef>
              <a:spcAft>
                <a:spcPts val="200"/>
              </a:spcAft>
            </a:pPr>
            <a:r>
              <a:rPr lang="en-US" b="1" dirty="0">
                <a:solidFill>
                  <a:schemeClr val="accent5">
                    <a:lumMod val="75000"/>
                  </a:schemeClr>
                </a:solidFill>
                <a:latin typeface="Arial" pitchFamily="34" charset="0"/>
                <a:cs typeface="Arial" pitchFamily="34" charset="0"/>
              </a:rPr>
              <a:t>NASA-HDBK-7005, Vandenberg AFB, SRS Specification</a:t>
            </a:r>
          </a:p>
        </p:txBody>
      </p:sp>
      <p:sp>
        <p:nvSpPr>
          <p:cNvPr id="6" name="TextBox 5">
            <a:extLst>
              <a:ext uri="{FF2B5EF4-FFF2-40B4-BE49-F238E27FC236}">
                <a16:creationId xmlns:a16="http://schemas.microsoft.com/office/drawing/2014/main" id="{5648BA09-1081-8AAC-182A-14DF3DBD545C}"/>
              </a:ext>
            </a:extLst>
          </p:cNvPr>
          <p:cNvSpPr txBox="1"/>
          <p:nvPr/>
        </p:nvSpPr>
        <p:spPr>
          <a:xfrm>
            <a:off x="6172200" y="1905000"/>
            <a:ext cx="2705100" cy="2462213"/>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r>
              <a:rPr lang="en-US" sz="1400" dirty="0"/>
              <a:t>Missing:</a:t>
            </a:r>
            <a:br>
              <a:rPr lang="en-US" sz="1400" dirty="0"/>
            </a:br>
            <a:endParaRPr lang="en-US" sz="1400" dirty="0"/>
          </a:p>
          <a:p>
            <a:pPr marL="742950" lvl="1" indent="-285750">
              <a:buClr>
                <a:srgbClr val="006699"/>
              </a:buClr>
              <a:buSzPct val="80000"/>
              <a:buFont typeface="Arial" panose="020B0604020202020204" pitchFamily="34" charset="0"/>
              <a:buChar char="•"/>
            </a:pPr>
            <a:r>
              <a:rPr lang="en-US" sz="1400" dirty="0"/>
              <a:t>phase angle</a:t>
            </a:r>
          </a:p>
          <a:p>
            <a:pPr marL="742950" lvl="1" indent="-285750">
              <a:buClr>
                <a:srgbClr val="006699"/>
              </a:buClr>
              <a:buSzPct val="80000"/>
              <a:buFont typeface="Arial" panose="020B0604020202020204" pitchFamily="34" charset="0"/>
              <a:buChar char="•"/>
            </a:pPr>
            <a:r>
              <a:rPr lang="en-US" sz="1400" dirty="0"/>
              <a:t>duration</a:t>
            </a:r>
          </a:p>
          <a:p>
            <a:pPr marL="742950" lvl="1" indent="-285750">
              <a:buClr>
                <a:srgbClr val="006699"/>
              </a:buClr>
              <a:buSzPct val="80000"/>
              <a:buFont typeface="Arial" panose="020B0604020202020204" pitchFamily="34" charset="0"/>
              <a:buChar char="•"/>
            </a:pPr>
            <a:r>
              <a:rPr lang="en-US" sz="1400" dirty="0"/>
              <a:t>waveform type</a:t>
            </a:r>
          </a:p>
          <a:p>
            <a:pPr marL="742950" lvl="1" indent="-285750">
              <a:buClr>
                <a:srgbClr val="006699"/>
              </a:buClr>
              <a:buSzPct val="80000"/>
              <a:buFont typeface="Arial" panose="020B0604020202020204" pitchFamily="34" charset="0"/>
              <a:buChar char="•"/>
            </a:pPr>
            <a:r>
              <a:rPr lang="en-US" sz="1400" dirty="0"/>
              <a:t>temporal moments</a:t>
            </a:r>
          </a:p>
          <a:p>
            <a:pPr marL="285750" indent="-285750">
              <a:buClr>
                <a:srgbClr val="006699"/>
              </a:buClr>
              <a:buSzPct val="80000"/>
              <a:buFont typeface="Arial" panose="020B0604020202020204" pitchFamily="34" charset="0"/>
              <a:buChar char="•"/>
            </a:pPr>
            <a:endParaRPr lang="en-US" sz="1400" dirty="0"/>
          </a:p>
          <a:p>
            <a:pPr marL="285750" indent="-285750">
              <a:buClr>
                <a:srgbClr val="006699"/>
              </a:buClr>
              <a:buSzPct val="80000"/>
              <a:buFont typeface="Arial" panose="020B0604020202020204" pitchFamily="34" charset="0"/>
              <a:buChar char="•"/>
            </a:pPr>
            <a:endParaRPr lang="en-US" sz="1400" dirty="0"/>
          </a:p>
          <a:p>
            <a:pPr marL="285750" indent="-285750">
              <a:buClr>
                <a:srgbClr val="006699"/>
              </a:buClr>
              <a:buSzPct val="80000"/>
              <a:buFont typeface="Arial" panose="020B0604020202020204" pitchFamily="34" charset="0"/>
              <a:buChar char="•"/>
            </a:pPr>
            <a:r>
              <a:rPr lang="en-US" sz="1400" dirty="0"/>
              <a:t>Impossible to recreate original time history due to conservative envelope</a:t>
            </a:r>
          </a:p>
        </p:txBody>
      </p:sp>
      <p:pic>
        <p:nvPicPr>
          <p:cNvPr id="3" name="Picture 2" descr="vafb_spec">
            <a:extLst>
              <a:ext uri="{FF2B5EF4-FFF2-40B4-BE49-F238E27FC236}">
                <a16:creationId xmlns:a16="http://schemas.microsoft.com/office/drawing/2014/main" id="{379C2180-823F-FB38-6EE1-800B1B13B95E}"/>
              </a:ext>
            </a:extLst>
          </p:cNvPr>
          <p:cNvPicPr>
            <a:picLocks noChangeAspect="1" noChangeArrowheads="1"/>
          </p:cNvPicPr>
          <p:nvPr/>
        </p:nvPicPr>
        <p:blipFill>
          <a:blip r:embed="rId3" cstate="print"/>
          <a:srcRect/>
          <a:stretch>
            <a:fillRect/>
          </a:stretch>
        </p:blipFill>
        <p:spPr bwMode="auto">
          <a:xfrm>
            <a:off x="266700" y="1371600"/>
            <a:ext cx="5410200" cy="3944938"/>
          </a:xfrm>
          <a:prstGeom prst="rect">
            <a:avLst/>
          </a:prstGeom>
          <a:noFill/>
          <a:ln w="9525">
            <a:noFill/>
            <a:miter lim="800000"/>
            <a:headEnd/>
            <a:tailEnd/>
          </a:ln>
        </p:spPr>
      </p:pic>
    </p:spTree>
    <p:extLst>
      <p:ext uri="{BB962C8B-B14F-4D97-AF65-F5344CB8AC3E}">
        <p14:creationId xmlns:p14="http://schemas.microsoft.com/office/powerpoint/2010/main" val="14413453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p:spPr>
        <p:txBody>
          <a:bodyPr/>
          <a:lstStyle/>
          <a:p>
            <a:fld id="{B484842E-5D5F-47DB-8A50-E3874C6A648E}" type="slidenum">
              <a:rPr lang="en-US" smtClean="0"/>
              <a:pPr/>
              <a:t>60</a:t>
            </a:fld>
            <a:endParaRPr lang="en-US" dirty="0"/>
          </a:p>
        </p:txBody>
      </p:sp>
      <p:sp>
        <p:nvSpPr>
          <p:cNvPr id="5" name="Rectangle 4"/>
          <p:cNvSpPr/>
          <p:nvPr/>
        </p:nvSpPr>
        <p:spPr>
          <a:xfrm>
            <a:off x="0" y="381000"/>
            <a:ext cx="89154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48239" y="5294521"/>
            <a:ext cx="6752167" cy="1061829"/>
          </a:xfrm>
          <a:prstGeom prst="rect">
            <a:avLst/>
          </a:prstGeom>
          <a:noFill/>
        </p:spPr>
        <p:txBody>
          <a:bodyPr wrap="square" rtlCol="0">
            <a:spAutoFit/>
          </a:bodyPr>
          <a:lstStyle/>
          <a:p>
            <a:pPr marL="285750" indent="-285750">
              <a:spcBef>
                <a:spcPts val="300"/>
              </a:spcBef>
              <a:spcAft>
                <a:spcPts val="300"/>
              </a:spcAft>
              <a:buClr>
                <a:srgbClr val="336699"/>
              </a:buClr>
              <a:buSzPct val="80000"/>
              <a:buFont typeface="Arial" panose="020B0604020202020204" pitchFamily="34" charset="0"/>
              <a:buChar char="•"/>
            </a:pPr>
            <a:r>
              <a:rPr lang="en-US" sz="1450" dirty="0">
                <a:solidFill>
                  <a:schemeClr val="tx1"/>
                </a:solidFill>
                <a:latin typeface="+mn-lt"/>
              </a:rPr>
              <a:t>The SRS of the modified, or synthesized, time history is within </a:t>
            </a:r>
            <a:r>
              <a:rPr lang="en-US" sz="1450" u="sng" dirty="0">
                <a:solidFill>
                  <a:schemeClr val="tx1"/>
                </a:solidFill>
                <a:latin typeface="+mn-lt"/>
              </a:rPr>
              <a:t>+</a:t>
            </a:r>
            <a:r>
              <a:rPr lang="en-US" sz="1450" dirty="0">
                <a:solidFill>
                  <a:schemeClr val="tx1"/>
                </a:solidFill>
                <a:latin typeface="+mn-lt"/>
              </a:rPr>
              <a:t> 1 dB of the nominal specification</a:t>
            </a:r>
          </a:p>
          <a:p>
            <a:pPr marL="285750" indent="-285750">
              <a:spcBef>
                <a:spcPts val="300"/>
              </a:spcBef>
              <a:spcAft>
                <a:spcPts val="300"/>
              </a:spcAft>
              <a:buClr>
                <a:srgbClr val="336699"/>
              </a:buClr>
              <a:buSzPct val="80000"/>
              <a:buFont typeface="Arial" panose="020B0604020202020204" pitchFamily="34" charset="0"/>
              <a:buChar char="•"/>
            </a:pPr>
            <a:r>
              <a:rPr lang="en-US" sz="1450" dirty="0">
                <a:solidFill>
                  <a:schemeClr val="tx1"/>
                </a:solidFill>
                <a:latin typeface="+mn-lt"/>
              </a:rPr>
              <a:t>The method is thus successful in generating an El Centro-like time history to meet the specification</a:t>
            </a:r>
          </a:p>
        </p:txBody>
      </p:sp>
      <p:pic>
        <p:nvPicPr>
          <p:cNvPr id="7" name="Picture 6">
            <a:extLst>
              <a:ext uri="{FF2B5EF4-FFF2-40B4-BE49-F238E27FC236}">
                <a16:creationId xmlns:a16="http://schemas.microsoft.com/office/drawing/2014/main" id="{AF1D873C-5548-9F59-2D8D-C38CAB6F0E94}"/>
              </a:ext>
            </a:extLst>
          </p:cNvPr>
          <p:cNvPicPr>
            <a:picLocks noChangeAspect="1"/>
          </p:cNvPicPr>
          <p:nvPr/>
        </p:nvPicPr>
        <p:blipFill>
          <a:blip r:embed="rId4"/>
          <a:stretch>
            <a:fillRect/>
          </a:stretch>
        </p:blipFill>
        <p:spPr>
          <a:xfrm>
            <a:off x="1371600" y="763107"/>
            <a:ext cx="5334000" cy="4000500"/>
          </a:xfrm>
          <a:prstGeom prst="rect">
            <a:avLst/>
          </a:prstGeom>
        </p:spPr>
      </p:pic>
    </p:spTree>
    <p:custDataLst>
      <p:tags r:id="rId1"/>
    </p:custDataLst>
    <p:extLst>
      <p:ext uri="{BB962C8B-B14F-4D97-AF65-F5344CB8AC3E}">
        <p14:creationId xmlns:p14="http://schemas.microsoft.com/office/powerpoint/2010/main" val="3856889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a:extLst>
              <a:ext uri="{FF2B5EF4-FFF2-40B4-BE49-F238E27FC236}">
                <a16:creationId xmlns:a16="http://schemas.microsoft.com/office/drawing/2014/main" id="{F809C35E-3657-83ED-820B-02514685E8D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8234394-A880-4332-88CB-3C92171570AE}" type="slidenum">
              <a:rPr kumimoji="0" lang="en-US" altLang="en-US" sz="1400" b="0" i="0" u="none" strike="noStrike" kern="1200" cap="none" spc="0" normalizeH="0" baseline="0" noProof="0">
                <a:ln>
                  <a:noFill/>
                </a:ln>
                <a:solidFill>
                  <a:srgbClr val="01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61</a:t>
            </a:fld>
            <a:endParaRPr kumimoji="0" lang="en-US" altLang="en-US" sz="1400" b="0" i="0" u="none" strike="noStrike" kern="1200" cap="none" spc="0" normalizeH="0" baseline="0" noProof="0">
              <a:ln>
                <a:noFill/>
              </a:ln>
              <a:solidFill>
                <a:srgbClr val="010000"/>
              </a:solidFill>
              <a:effectLst/>
              <a:uLnTx/>
              <a:uFillTx/>
              <a:latin typeface="Times New Roman" panose="02020603050405020304" pitchFamily="18" charset="0"/>
              <a:ea typeface="+mn-ea"/>
              <a:cs typeface="+mn-cs"/>
            </a:endParaRPr>
          </a:p>
        </p:txBody>
      </p:sp>
      <p:sp>
        <p:nvSpPr>
          <p:cNvPr id="23558" name="Rectangle 5">
            <a:extLst>
              <a:ext uri="{FF2B5EF4-FFF2-40B4-BE49-F238E27FC236}">
                <a16:creationId xmlns:a16="http://schemas.microsoft.com/office/drawing/2014/main" id="{0A0416A2-B937-DD5B-9BF5-7DEB7D20FDF0}"/>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15000"/>
              </a:spcBef>
              <a:buClr>
                <a:srgbClr val="003399"/>
              </a:buClr>
              <a:buSzPct val="50000"/>
              <a:buFont typeface="Monotype Sorts" pitchFamily="2" charset="2"/>
              <a:defRPr kumimoji="1" sz="1600" b="1">
                <a:solidFill>
                  <a:schemeClr val="bg2"/>
                </a:solidFill>
                <a:latin typeface="Arial" panose="020B0604020202020204" pitchFamily="34" charset="0"/>
              </a:defRPr>
            </a:lvl1pPr>
            <a:lvl2pPr marL="742950" indent="-285750">
              <a:spcBef>
                <a:spcPct val="15000"/>
              </a:spcBef>
              <a:buClr>
                <a:srgbClr val="003399"/>
              </a:buClr>
              <a:buSzPct val="75000"/>
              <a:buFont typeface="Monotype Sorts" pitchFamily="2" charset="2"/>
              <a:defRPr kumimoji="1" sz="1600">
                <a:solidFill>
                  <a:schemeClr val="bg2"/>
                </a:solidFill>
                <a:latin typeface="Arial" panose="020B0604020202020204" pitchFamily="34" charset="0"/>
              </a:defRPr>
            </a:lvl2pPr>
            <a:lvl3pPr marL="1143000" indent="-228600">
              <a:spcBef>
                <a:spcPct val="20000"/>
              </a:spcBef>
              <a:buClr>
                <a:schemeClr val="bg2"/>
              </a:buClr>
              <a:buSzPct val="65000"/>
              <a:buFont typeface="Monotype Sorts" pitchFamily="2" charset="2"/>
              <a:defRPr kumimoji="1" sz="1600">
                <a:solidFill>
                  <a:schemeClr val="bg2"/>
                </a:solidFill>
                <a:latin typeface="Arial" panose="020B0604020202020204" pitchFamily="34" charset="0"/>
              </a:defRPr>
            </a:lvl3pPr>
            <a:lvl4pPr marL="1600200" indent="-228600">
              <a:spcBef>
                <a:spcPct val="20000"/>
              </a:spcBef>
              <a:buClr>
                <a:schemeClr val="bg2"/>
              </a:buClr>
              <a:buSzPct val="100000"/>
              <a:defRPr kumimoji="1" sz="1600">
                <a:solidFill>
                  <a:schemeClr val="bg2"/>
                </a:solidFill>
                <a:latin typeface="Arial" panose="020B0604020202020204" pitchFamily="34" charset="0"/>
              </a:defRPr>
            </a:lvl4pPr>
            <a:lvl5pPr marL="2057400" indent="-228600">
              <a:spcBef>
                <a:spcPct val="20000"/>
              </a:spcBef>
              <a:buClr>
                <a:schemeClr val="bg2"/>
              </a:buClr>
              <a:buSzPct val="100000"/>
              <a:defRPr kumimoji="1" sz="16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bg2"/>
              </a:buClr>
              <a:buSzPct val="100000"/>
              <a:defRPr kumimoji="1" sz="1600">
                <a:solidFill>
                  <a:schemeClr val="bg2"/>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TextBox 5"/>
          <p:cNvSpPr txBox="1"/>
          <p:nvPr/>
        </p:nvSpPr>
        <p:spPr>
          <a:xfrm>
            <a:off x="685800" y="4490655"/>
            <a:ext cx="7010400" cy="538609"/>
          </a:xfrm>
          <a:prstGeom prst="rect">
            <a:avLst/>
          </a:prstGeom>
          <a:noFill/>
        </p:spPr>
        <p:txBody>
          <a:bodyPr wrap="square" rtlCol="0">
            <a:spAutoFit/>
          </a:bodyPr>
          <a:lstStyle/>
          <a:p>
            <a:pPr marL="285750" indent="-285750">
              <a:buClr>
                <a:srgbClr val="336699"/>
              </a:buClr>
              <a:buSzPct val="80000"/>
              <a:buFont typeface="Arial" panose="020B0604020202020204" pitchFamily="34" charset="0"/>
              <a:buChar char="•"/>
            </a:pPr>
            <a:r>
              <a:rPr lang="en-US" sz="1400" dirty="0">
                <a:solidFill>
                  <a:schemeClr val="tx1"/>
                </a:solidFill>
                <a:latin typeface="+mj-lt"/>
              </a:rPr>
              <a:t>The </a:t>
            </a:r>
            <a:r>
              <a:rPr lang="en-US" sz="1400" dirty="0">
                <a:latin typeface="+mj-lt"/>
              </a:rPr>
              <a:t>Reverse Sine Sweep</a:t>
            </a:r>
            <a:r>
              <a:rPr lang="en-US" sz="1400" dirty="0">
                <a:solidFill>
                  <a:schemeClr val="tx1"/>
                </a:solidFill>
                <a:latin typeface="+mj-lt"/>
              </a:rPr>
              <a:t> synthesis has less energy and thus may cause an “under test” even though its SRS matches the specification</a:t>
            </a:r>
          </a:p>
        </p:txBody>
      </p:sp>
      <p:sp>
        <p:nvSpPr>
          <p:cNvPr id="2" name="Rectangle 1">
            <a:extLst>
              <a:ext uri="{FF2B5EF4-FFF2-40B4-BE49-F238E27FC236}">
                <a16:creationId xmlns:a16="http://schemas.microsoft.com/office/drawing/2014/main" id="{0F63FD39-66C7-05E4-A95C-A66CC8AA030C}"/>
              </a:ext>
            </a:extLst>
          </p:cNvPr>
          <p:cNvSpPr/>
          <p:nvPr/>
        </p:nvSpPr>
        <p:spPr>
          <a:xfrm>
            <a:off x="381000" y="343783"/>
            <a:ext cx="3826304" cy="400110"/>
          </a:xfrm>
          <a:prstGeom prst="rect">
            <a:avLst/>
          </a:prstGeom>
        </p:spPr>
        <p:txBody>
          <a:bodyPr wrap="none">
            <a:spAutoFit/>
          </a:bodyPr>
          <a:lstStyle/>
          <a:p>
            <a:r>
              <a:rPr lang="en-US" sz="2000" b="1" dirty="0">
                <a:solidFill>
                  <a:srgbClr val="0099CC"/>
                </a:solidFill>
              </a:rPr>
              <a:t>Peak Values &amp; Temporal Moments</a:t>
            </a:r>
          </a:p>
        </p:txBody>
      </p:sp>
      <p:graphicFrame>
        <p:nvGraphicFramePr>
          <p:cNvPr id="3" name="Table 2">
            <a:extLst>
              <a:ext uri="{FF2B5EF4-FFF2-40B4-BE49-F238E27FC236}">
                <a16:creationId xmlns:a16="http://schemas.microsoft.com/office/drawing/2014/main" id="{788B0332-03E6-C903-C69B-8ED8D05830A4}"/>
              </a:ext>
            </a:extLst>
          </p:cNvPr>
          <p:cNvGraphicFramePr>
            <a:graphicFrameLocks noGrp="1"/>
          </p:cNvGraphicFramePr>
          <p:nvPr>
            <p:extLst>
              <p:ext uri="{D42A27DB-BD31-4B8C-83A1-F6EECF244321}">
                <p14:modId xmlns:p14="http://schemas.microsoft.com/office/powerpoint/2010/main" val="1717949431"/>
              </p:ext>
            </p:extLst>
          </p:nvPr>
        </p:nvGraphicFramePr>
        <p:xfrm>
          <a:off x="457200" y="1600200"/>
          <a:ext cx="7467600" cy="201676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1386485000"/>
                    </a:ext>
                  </a:extLst>
                </a:gridCol>
                <a:gridCol w="1158240">
                  <a:extLst>
                    <a:ext uri="{9D8B030D-6E8A-4147-A177-3AD203B41FA5}">
                      <a16:colId xmlns:a16="http://schemas.microsoft.com/office/drawing/2014/main" val="3180728697"/>
                    </a:ext>
                  </a:extLst>
                </a:gridCol>
                <a:gridCol w="1493520">
                  <a:extLst>
                    <a:ext uri="{9D8B030D-6E8A-4147-A177-3AD203B41FA5}">
                      <a16:colId xmlns:a16="http://schemas.microsoft.com/office/drawing/2014/main" val="3368708641"/>
                    </a:ext>
                  </a:extLst>
                </a:gridCol>
                <a:gridCol w="1493520">
                  <a:extLst>
                    <a:ext uri="{9D8B030D-6E8A-4147-A177-3AD203B41FA5}">
                      <a16:colId xmlns:a16="http://schemas.microsoft.com/office/drawing/2014/main" val="2823520902"/>
                    </a:ext>
                  </a:extLst>
                </a:gridCol>
                <a:gridCol w="1493520">
                  <a:extLst>
                    <a:ext uri="{9D8B030D-6E8A-4147-A177-3AD203B41FA5}">
                      <a16:colId xmlns:a16="http://schemas.microsoft.com/office/drawing/2014/main" val="2674363051"/>
                    </a:ext>
                  </a:extLst>
                </a:gridCol>
              </a:tblGrid>
              <a:tr h="370840">
                <a:tc>
                  <a:txBody>
                    <a:bodyPr/>
                    <a:lstStyle/>
                    <a:p>
                      <a:pPr algn="ctr"/>
                      <a:r>
                        <a:rPr lang="en-US" sz="1450" dirty="0"/>
                        <a:t>Waveform</a:t>
                      </a:r>
                    </a:p>
                  </a:txBody>
                  <a:tcPr/>
                </a:tc>
                <a:tc>
                  <a:txBody>
                    <a:bodyPr/>
                    <a:lstStyle/>
                    <a:p>
                      <a:pPr algn="ctr"/>
                      <a:r>
                        <a:rPr lang="en-US" sz="1450" dirty="0"/>
                        <a:t>Peak Accel (G)</a:t>
                      </a:r>
                    </a:p>
                  </a:txBody>
                  <a:tcPr/>
                </a:tc>
                <a:tc>
                  <a:txBody>
                    <a:bodyPr/>
                    <a:lstStyle/>
                    <a:p>
                      <a:pPr algn="ctr"/>
                      <a:r>
                        <a:rPr lang="en-US" sz="1450" dirty="0"/>
                        <a:t>Peak Vel </a:t>
                      </a:r>
                      <a:br>
                        <a:rPr lang="en-US" sz="1450" dirty="0"/>
                      </a:br>
                      <a:r>
                        <a:rPr lang="en-US" sz="1450" dirty="0"/>
                        <a:t>(ips)</a:t>
                      </a:r>
                    </a:p>
                  </a:txBody>
                  <a:tcPr/>
                </a:tc>
                <a:tc>
                  <a:txBody>
                    <a:bodyPr/>
                    <a:lstStyle/>
                    <a:p>
                      <a:pPr algn="ctr"/>
                      <a:r>
                        <a:rPr lang="en-US" sz="1450" dirty="0"/>
                        <a:t>Peak Disp </a:t>
                      </a:r>
                      <a:br>
                        <a:rPr lang="en-US" sz="1450" dirty="0"/>
                      </a:br>
                      <a:r>
                        <a:rPr lang="en-US" sz="1450" dirty="0"/>
                        <a:t>(in)</a:t>
                      </a:r>
                    </a:p>
                  </a:txBody>
                  <a:tcPr/>
                </a:tc>
                <a:tc>
                  <a:txBody>
                    <a:bodyPr/>
                    <a:lstStyle/>
                    <a:p>
                      <a:pPr algn="ctr"/>
                      <a:r>
                        <a:rPr lang="en-US" sz="1450" dirty="0"/>
                        <a:t>Energy </a:t>
                      </a:r>
                      <a:br>
                        <a:rPr lang="en-US" sz="1450" dirty="0"/>
                      </a:br>
                      <a:r>
                        <a:rPr lang="en-US" sz="1450" dirty="0"/>
                        <a:t>(G^2 sec)</a:t>
                      </a:r>
                    </a:p>
                  </a:txBody>
                  <a:tcPr/>
                </a:tc>
                <a:extLst>
                  <a:ext uri="{0D108BD9-81ED-4DB2-BD59-A6C34878D82A}">
                    <a16:rowId xmlns:a16="http://schemas.microsoft.com/office/drawing/2014/main" val="1786505079"/>
                  </a:ext>
                </a:extLst>
              </a:tr>
              <a:tr h="370840">
                <a:tc>
                  <a:txBody>
                    <a:bodyPr/>
                    <a:lstStyle/>
                    <a:p>
                      <a:pPr algn="ctr"/>
                      <a:r>
                        <a:rPr lang="en-US" sz="1450" dirty="0"/>
                        <a:t>Reverse Sine Sweep</a:t>
                      </a:r>
                    </a:p>
                  </a:txBody>
                  <a:tcPr/>
                </a:tc>
                <a:tc>
                  <a:txBody>
                    <a:bodyPr/>
                    <a:lstStyle/>
                    <a:p>
                      <a:pPr algn="ctr" fontAlgn="b">
                        <a:buNone/>
                      </a:pPr>
                      <a:r>
                        <a:rPr lang="en-US" sz="1400" b="0" i="0" u="none" strike="noStrike">
                          <a:solidFill>
                            <a:srgbClr val="000000"/>
                          </a:solidFill>
                          <a:effectLst/>
                          <a:latin typeface="Calibri" panose="020F0502020204030204" pitchFamily="34" charset="0"/>
                        </a:rPr>
                        <a:t>0.10</a:t>
                      </a:r>
                    </a:p>
                  </a:txBody>
                  <a:tcPr marL="9525" marR="9525" marT="9525" marB="0" anchor="ctr"/>
                </a:tc>
                <a:tc>
                  <a:txBody>
                    <a:bodyPr/>
                    <a:lstStyle/>
                    <a:p>
                      <a:pPr algn="ctr" fontAlgn="b">
                        <a:buNone/>
                      </a:pPr>
                      <a:r>
                        <a:rPr lang="en-US" sz="14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b">
                        <a:buNone/>
                      </a:pPr>
                      <a:r>
                        <a:rPr lang="en-US" sz="1400" b="0" i="0" u="none" strike="noStrike">
                          <a:solidFill>
                            <a:srgbClr val="000000"/>
                          </a:solidFill>
                          <a:effectLst/>
                          <a:latin typeface="Calibri" panose="020F0502020204030204" pitchFamily="34" charset="0"/>
                        </a:rPr>
                        <a:t>0.40</a:t>
                      </a:r>
                    </a:p>
                  </a:txBody>
                  <a:tcPr marL="9525" marR="9525" marT="9525" marB="0" anchor="ctr"/>
                </a:tc>
                <a:tc>
                  <a:txBody>
                    <a:bodyPr/>
                    <a:lstStyle/>
                    <a:p>
                      <a:pPr algn="ctr" fontAlgn="b">
                        <a:buNone/>
                      </a:pPr>
                      <a:r>
                        <a:rPr lang="en-US" sz="1400" b="0" i="0" u="none" strike="noStrike">
                          <a:solidFill>
                            <a:srgbClr val="000000"/>
                          </a:solidFill>
                          <a:effectLst/>
                          <a:latin typeface="Calibri" panose="020F0502020204030204" pitchFamily="34" charset="0"/>
                        </a:rPr>
                        <a:t>0.016</a:t>
                      </a:r>
                    </a:p>
                  </a:txBody>
                  <a:tcPr marL="9525" marR="9525" marT="9525" marB="0" anchor="ctr"/>
                </a:tc>
                <a:extLst>
                  <a:ext uri="{0D108BD9-81ED-4DB2-BD59-A6C34878D82A}">
                    <a16:rowId xmlns:a16="http://schemas.microsoft.com/office/drawing/2014/main" val="282845125"/>
                  </a:ext>
                </a:extLst>
              </a:tr>
              <a:tr h="370840">
                <a:tc>
                  <a:txBody>
                    <a:bodyPr/>
                    <a:lstStyle/>
                    <a:p>
                      <a:pPr algn="ctr"/>
                      <a:r>
                        <a:rPr lang="en-US" sz="1450" dirty="0"/>
                        <a:t>Random</a:t>
                      </a:r>
                    </a:p>
                  </a:txBody>
                  <a:tcPr/>
                </a:tc>
                <a:tc>
                  <a:txBody>
                    <a:bodyPr/>
                    <a:lstStyle/>
                    <a:p>
                      <a:pPr algn="ctr" fontAlgn="b">
                        <a:buNone/>
                      </a:pPr>
                      <a:r>
                        <a:rPr lang="en-US" sz="1400" b="0" i="0" u="none" strike="noStrike" dirty="0">
                          <a:solidFill>
                            <a:srgbClr val="000000"/>
                          </a:solidFill>
                          <a:effectLst/>
                          <a:latin typeface="Calibri" panose="020F0502020204030204" pitchFamily="34" charset="0"/>
                        </a:rPr>
                        <a:t>0.10</a:t>
                      </a:r>
                    </a:p>
                  </a:txBody>
                  <a:tcPr marL="9525" marR="9525" marT="9525" marB="0" anchor="ctr"/>
                </a:tc>
                <a:tc>
                  <a:txBody>
                    <a:bodyPr/>
                    <a:lstStyle/>
                    <a:p>
                      <a:pPr algn="ctr" fontAlgn="b">
                        <a:buNone/>
                      </a:pPr>
                      <a:r>
                        <a:rPr lang="en-US" sz="1400" b="0" i="0" u="none" strike="noStrike">
                          <a:solidFill>
                            <a:srgbClr val="000000"/>
                          </a:solidFill>
                          <a:effectLst/>
                          <a:latin typeface="Calibri" panose="020F0502020204030204" pitchFamily="34" charset="0"/>
                        </a:rPr>
                        <a:t>2.7</a:t>
                      </a:r>
                    </a:p>
                  </a:txBody>
                  <a:tcPr marL="9525" marR="9525" marT="9525" marB="0" anchor="ctr"/>
                </a:tc>
                <a:tc>
                  <a:txBody>
                    <a:bodyPr/>
                    <a:lstStyle/>
                    <a:p>
                      <a:pPr algn="ctr" fontAlgn="b">
                        <a:buNone/>
                      </a:pPr>
                      <a:r>
                        <a:rPr lang="en-US" sz="1400" b="0" i="0" u="none" strike="noStrike">
                          <a:solidFill>
                            <a:srgbClr val="000000"/>
                          </a:solidFill>
                          <a:effectLst/>
                          <a:latin typeface="Calibri" panose="020F0502020204030204" pitchFamily="34" charset="0"/>
                        </a:rPr>
                        <a:t>0.72</a:t>
                      </a:r>
                    </a:p>
                  </a:txBody>
                  <a:tcPr marL="9525" marR="9525" marT="9525" marB="0" anchor="ctr"/>
                </a:tc>
                <a:tc>
                  <a:txBody>
                    <a:bodyPr/>
                    <a:lstStyle/>
                    <a:p>
                      <a:pPr algn="ctr" fontAlgn="b">
                        <a:buNone/>
                      </a:pPr>
                      <a:r>
                        <a:rPr lang="en-US" sz="1400" b="0" i="0" u="none" strike="noStrike">
                          <a:solidFill>
                            <a:srgbClr val="000000"/>
                          </a:solidFill>
                          <a:effectLst/>
                          <a:latin typeface="Calibri" panose="020F0502020204030204" pitchFamily="34" charset="0"/>
                        </a:rPr>
                        <a:t>0.040</a:t>
                      </a:r>
                    </a:p>
                  </a:txBody>
                  <a:tcPr marL="9525" marR="9525" marT="9525" marB="0" anchor="ctr"/>
                </a:tc>
                <a:extLst>
                  <a:ext uri="{0D108BD9-81ED-4DB2-BD59-A6C34878D82A}">
                    <a16:rowId xmlns:a16="http://schemas.microsoft.com/office/drawing/2014/main" val="2566401003"/>
                  </a:ext>
                </a:extLst>
              </a:tr>
              <a:tr h="370840">
                <a:tc>
                  <a:txBody>
                    <a:bodyPr/>
                    <a:lstStyle/>
                    <a:p>
                      <a:pPr algn="ctr"/>
                      <a:r>
                        <a:rPr lang="en-US" sz="1450" dirty="0"/>
                        <a:t>Exponential Decay</a:t>
                      </a:r>
                    </a:p>
                  </a:txBody>
                  <a:tcPr/>
                </a:tc>
                <a:tc>
                  <a:txBody>
                    <a:bodyPr/>
                    <a:lstStyle/>
                    <a:p>
                      <a:pPr algn="ctr" fontAlgn="b">
                        <a:buNone/>
                      </a:pPr>
                      <a:r>
                        <a:rPr lang="en-US" sz="1400" b="0" i="0" u="none" strike="noStrike">
                          <a:solidFill>
                            <a:srgbClr val="000000"/>
                          </a:solidFill>
                          <a:effectLst/>
                          <a:latin typeface="Calibri" panose="020F0502020204030204" pitchFamily="34" charset="0"/>
                        </a:rPr>
                        <a:t>0.10</a:t>
                      </a:r>
                    </a:p>
                  </a:txBody>
                  <a:tcPr marL="9525" marR="9525" marT="9525" marB="0" anchor="ctr"/>
                </a:tc>
                <a:tc>
                  <a:txBody>
                    <a:bodyPr/>
                    <a:lstStyle/>
                    <a:p>
                      <a:pPr algn="ctr" fontAlgn="b">
                        <a:buNone/>
                      </a:pPr>
                      <a:r>
                        <a:rPr lang="en-US" sz="1400" b="0" i="0" u="none" strike="noStrike" dirty="0">
                          <a:solidFill>
                            <a:srgbClr val="000000"/>
                          </a:solidFill>
                          <a:effectLst/>
                          <a:latin typeface="Calibri" panose="020F0502020204030204" pitchFamily="34" charset="0"/>
                        </a:rPr>
                        <a:t>3.1</a:t>
                      </a:r>
                    </a:p>
                  </a:txBody>
                  <a:tcPr marL="9525" marR="9525" marT="9525" marB="0" anchor="ctr"/>
                </a:tc>
                <a:tc>
                  <a:txBody>
                    <a:bodyPr/>
                    <a:lstStyle/>
                    <a:p>
                      <a:pPr algn="ctr" fontAlgn="b">
                        <a:buNone/>
                      </a:pPr>
                      <a:r>
                        <a:rPr lang="en-US" sz="1400" b="0" i="0" u="none" strike="noStrike" dirty="0">
                          <a:solidFill>
                            <a:srgbClr val="000000"/>
                          </a:solidFill>
                          <a:effectLst/>
                          <a:latin typeface="Calibri" panose="020F0502020204030204" pitchFamily="34" charset="0"/>
                        </a:rPr>
                        <a:t>0.61</a:t>
                      </a:r>
                    </a:p>
                  </a:txBody>
                  <a:tcPr marL="9525" marR="9525" marT="9525" marB="0" anchor="ctr"/>
                </a:tc>
                <a:tc>
                  <a:txBody>
                    <a:bodyPr/>
                    <a:lstStyle/>
                    <a:p>
                      <a:pPr algn="ctr" fontAlgn="b">
                        <a:buNone/>
                      </a:pPr>
                      <a:r>
                        <a:rPr lang="en-US" sz="1400" b="0" i="0" u="none" strike="noStrike" dirty="0">
                          <a:solidFill>
                            <a:srgbClr val="000000"/>
                          </a:solidFill>
                          <a:effectLst/>
                          <a:latin typeface="Calibri" panose="020F0502020204030204" pitchFamily="34" charset="0"/>
                        </a:rPr>
                        <a:t>0.027</a:t>
                      </a:r>
                    </a:p>
                  </a:txBody>
                  <a:tcPr marL="9525" marR="9525" marT="9525" marB="0" anchor="ctr"/>
                </a:tc>
                <a:extLst>
                  <a:ext uri="{0D108BD9-81ED-4DB2-BD59-A6C34878D82A}">
                    <a16:rowId xmlns:a16="http://schemas.microsoft.com/office/drawing/2014/main" val="2211143329"/>
                  </a:ext>
                </a:extLst>
              </a:tr>
              <a:tr h="370840">
                <a:tc>
                  <a:txBody>
                    <a:bodyPr/>
                    <a:lstStyle/>
                    <a:p>
                      <a:pPr algn="ctr"/>
                      <a:r>
                        <a:rPr lang="en-US" sz="1450" dirty="0"/>
                        <a:t>Modified El Centro </a:t>
                      </a:r>
                    </a:p>
                  </a:txBody>
                  <a:tcPr/>
                </a:tc>
                <a:tc>
                  <a:txBody>
                    <a:bodyPr/>
                    <a:lstStyle/>
                    <a:p>
                      <a:pPr algn="ctr" fontAlgn="b">
                        <a:buNone/>
                      </a:pPr>
                      <a:r>
                        <a:rPr lang="en-US" sz="1400" b="0" i="0" u="none" strike="noStrike">
                          <a:solidFill>
                            <a:srgbClr val="000000"/>
                          </a:solidFill>
                          <a:effectLst/>
                          <a:latin typeface="Calibri" panose="020F0502020204030204" pitchFamily="34" charset="0"/>
                        </a:rPr>
                        <a:t>0.23</a:t>
                      </a:r>
                    </a:p>
                  </a:txBody>
                  <a:tcPr marL="9525" marR="9525" marT="9525" marB="0" anchor="ctr"/>
                </a:tc>
                <a:tc>
                  <a:txBody>
                    <a:bodyPr/>
                    <a:lstStyle/>
                    <a:p>
                      <a:pPr algn="ctr" fontAlgn="b">
                        <a:buNone/>
                      </a:pPr>
                      <a:r>
                        <a:rPr lang="en-US" sz="1400" b="0" i="0" u="none" strike="noStrike">
                          <a:solidFill>
                            <a:srgbClr val="000000"/>
                          </a:solidFill>
                          <a:effectLst/>
                          <a:latin typeface="Calibri" panose="020F0502020204030204" pitchFamily="34" charset="0"/>
                        </a:rPr>
                        <a:t>7.3</a:t>
                      </a:r>
                    </a:p>
                  </a:txBody>
                  <a:tcPr marL="9525" marR="9525" marT="9525" marB="0" anchor="ctr"/>
                </a:tc>
                <a:tc>
                  <a:txBody>
                    <a:bodyPr/>
                    <a:lstStyle/>
                    <a:p>
                      <a:pPr algn="ctr" fontAlgn="b">
                        <a:buNone/>
                      </a:pPr>
                      <a:r>
                        <a:rPr lang="en-US" sz="1400" b="0" i="0" u="none" strike="noStrike" dirty="0">
                          <a:solidFill>
                            <a:srgbClr val="000000"/>
                          </a:solidFill>
                          <a:effectLst/>
                          <a:latin typeface="Calibri" panose="020F0502020204030204" pitchFamily="34" charset="0"/>
                        </a:rPr>
                        <a:t>4.3</a:t>
                      </a:r>
                    </a:p>
                  </a:txBody>
                  <a:tcPr marL="9525" marR="9525" marT="9525" marB="0" anchor="ctr"/>
                </a:tc>
                <a:tc>
                  <a:txBody>
                    <a:bodyPr/>
                    <a:lstStyle/>
                    <a:p>
                      <a:pPr algn="ctr" fontAlgn="b">
                        <a:buNone/>
                      </a:pPr>
                      <a:r>
                        <a:rPr lang="en-US" sz="1400" b="0" i="0" u="none" strike="noStrike" dirty="0">
                          <a:solidFill>
                            <a:srgbClr val="000000"/>
                          </a:solidFill>
                          <a:effectLst/>
                          <a:latin typeface="Calibri" panose="020F0502020204030204" pitchFamily="34" charset="0"/>
                        </a:rPr>
                        <a:t>0.035</a:t>
                      </a:r>
                    </a:p>
                  </a:txBody>
                  <a:tcPr marL="9525" marR="9525" marT="9525" marB="0" anchor="ctr"/>
                </a:tc>
                <a:extLst>
                  <a:ext uri="{0D108BD9-81ED-4DB2-BD59-A6C34878D82A}">
                    <a16:rowId xmlns:a16="http://schemas.microsoft.com/office/drawing/2014/main" val="2903818308"/>
                  </a:ext>
                </a:extLst>
              </a:tr>
            </a:tbl>
          </a:graphicData>
        </a:graphic>
      </p:graphicFrame>
    </p:spTree>
    <p:extLst>
      <p:ext uri="{BB962C8B-B14F-4D97-AF65-F5344CB8AC3E}">
        <p14:creationId xmlns:p14="http://schemas.microsoft.com/office/powerpoint/2010/main" val="3352155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7</a:t>
            </a:fld>
            <a:endParaRPr lang="en-US"/>
          </a:p>
        </p:txBody>
      </p:sp>
      <p:sp>
        <p:nvSpPr>
          <p:cNvPr id="5" name="Rectangle 4"/>
          <p:cNvSpPr/>
          <p:nvPr/>
        </p:nvSpPr>
        <p:spPr>
          <a:xfrm>
            <a:off x="457200" y="569786"/>
            <a:ext cx="4572000" cy="400110"/>
          </a:xfrm>
          <a:prstGeom prst="rect">
            <a:avLst/>
          </a:prstGeom>
        </p:spPr>
        <p:txBody>
          <a:bodyPr>
            <a:spAutoFit/>
          </a:bodyPr>
          <a:lstStyle/>
          <a:p>
            <a:pPr>
              <a:spcBef>
                <a:spcPts val="200"/>
              </a:spcBef>
              <a:spcAft>
                <a:spcPts val="200"/>
              </a:spcAft>
            </a:pPr>
            <a:r>
              <a:rPr lang="en-US" sz="2000" b="1" dirty="0">
                <a:solidFill>
                  <a:schemeClr val="accent5">
                    <a:lumMod val="75000"/>
                  </a:schemeClr>
                </a:solidFill>
                <a:latin typeface="Arial" pitchFamily="34" charset="0"/>
                <a:cs typeface="Arial" pitchFamily="34" charset="0"/>
              </a:rPr>
              <a:t>Shaker Shock</a:t>
            </a:r>
          </a:p>
        </p:txBody>
      </p:sp>
      <p:sp>
        <p:nvSpPr>
          <p:cNvPr id="2" name="Rectangle 1"/>
          <p:cNvSpPr/>
          <p:nvPr/>
        </p:nvSpPr>
        <p:spPr>
          <a:xfrm>
            <a:off x="5029200" y="1524000"/>
            <a:ext cx="3657600" cy="4324261"/>
          </a:xfrm>
          <a:prstGeom prst="rect">
            <a:avLst/>
          </a:prstGeom>
        </p:spPr>
        <p:txBody>
          <a:bodyPr wrap="square">
            <a:spAutoFit/>
          </a:bodyPr>
          <a:lstStyle/>
          <a:p>
            <a:pPr marL="171450" indent="-171450">
              <a:buClr>
                <a:schemeClr val="tx2"/>
              </a:buClr>
              <a:buSzPct val="80000"/>
              <a:buFont typeface="Arial" pitchFamily="34" charset="0"/>
              <a:buChar char="•"/>
            </a:pPr>
            <a:r>
              <a:rPr lang="en-US" sz="1400" dirty="0"/>
              <a:t>A shock test may be performed on a shaker if the shaker’s frequency and amplitude capabilities are sufficient</a:t>
            </a:r>
          </a:p>
          <a:p>
            <a:pPr marL="171450" indent="-171450">
              <a:buClr>
                <a:schemeClr val="tx2"/>
              </a:buClr>
              <a:buSzPct val="80000"/>
              <a:buFont typeface="Arial" pitchFamily="34" charset="0"/>
              <a:buChar char="•"/>
            </a:pPr>
            <a:endParaRPr lang="en-US" sz="1400" dirty="0"/>
          </a:p>
          <a:p>
            <a:pPr marL="171450" indent="-171450">
              <a:buClr>
                <a:schemeClr val="tx2"/>
              </a:buClr>
              <a:buSzPct val="80000"/>
              <a:buFont typeface="Arial" pitchFamily="34" charset="0"/>
              <a:buChar char="•"/>
            </a:pPr>
            <a:r>
              <a:rPr lang="en-US" sz="1400" dirty="0"/>
              <a:t>A time history must be synthesized to meet the SRS specification</a:t>
            </a:r>
          </a:p>
          <a:p>
            <a:pPr marL="171450" indent="-171450">
              <a:buClr>
                <a:schemeClr val="tx2"/>
              </a:buClr>
              <a:buSzPct val="80000"/>
              <a:buFont typeface="Arial" pitchFamily="34" charset="0"/>
              <a:buChar char="•"/>
            </a:pPr>
            <a:endParaRPr lang="en-US" sz="1400" dirty="0"/>
          </a:p>
          <a:p>
            <a:pPr marL="171450" indent="-171450">
              <a:buClr>
                <a:schemeClr val="tx2"/>
              </a:buClr>
              <a:buSzPct val="80000"/>
              <a:buFont typeface="Arial" pitchFamily="34" charset="0"/>
              <a:buChar char="•"/>
            </a:pPr>
            <a:r>
              <a:rPr lang="en-US" sz="1400" dirty="0"/>
              <a:t>Typically damped </a:t>
            </a:r>
            <a:r>
              <a:rPr lang="en-US" sz="1400" dirty="0" err="1"/>
              <a:t>sines</a:t>
            </a:r>
            <a:r>
              <a:rPr lang="en-US" sz="1400" dirty="0"/>
              <a:t> or wavelets</a:t>
            </a:r>
          </a:p>
          <a:p>
            <a:pPr marL="171450" indent="-171450">
              <a:buClr>
                <a:schemeClr val="tx2"/>
              </a:buClr>
              <a:buSzPct val="80000"/>
              <a:buFont typeface="Arial" pitchFamily="34" charset="0"/>
              <a:buChar char="•"/>
            </a:pPr>
            <a:endParaRPr lang="en-US" sz="1400" dirty="0"/>
          </a:p>
          <a:p>
            <a:pPr marL="171450" indent="-171450">
              <a:buClr>
                <a:schemeClr val="tx2"/>
              </a:buClr>
              <a:buSzPct val="80000"/>
              <a:buFont typeface="Arial" pitchFamily="34" charset="0"/>
              <a:buChar char="•"/>
            </a:pPr>
            <a:r>
              <a:rPr lang="en-US" sz="1400" dirty="0"/>
              <a:t>The net velocity and net displacement must be zero due to shaker limits</a:t>
            </a:r>
          </a:p>
          <a:p>
            <a:pPr marL="171450" indent="-171450">
              <a:buClr>
                <a:schemeClr val="tx2"/>
              </a:buClr>
              <a:buSzPct val="80000"/>
              <a:buFont typeface="Arial" pitchFamily="34" charset="0"/>
              <a:buChar char="•"/>
            </a:pPr>
            <a:endParaRPr lang="en-US" sz="1400" dirty="0"/>
          </a:p>
          <a:p>
            <a:pPr marL="171450" indent="-171450">
              <a:buClr>
                <a:schemeClr val="tx2"/>
              </a:buClr>
              <a:buSzPct val="80000"/>
              <a:buFont typeface="Arial" pitchFamily="34" charset="0"/>
              <a:buChar char="•"/>
            </a:pPr>
            <a:r>
              <a:rPr lang="en-US" sz="1400" dirty="0"/>
              <a:t>Also want zero net conditions for dynamic model analysis to maintain numerical stability</a:t>
            </a:r>
          </a:p>
          <a:p>
            <a:pPr algn="ctr"/>
            <a:endParaRPr lang="en-US" sz="1700" dirty="0">
              <a:latin typeface="Arial" pitchFamily="34" charset="0"/>
              <a:cs typeface="Arial" pitchFamily="34" charset="0"/>
            </a:endParaRPr>
          </a:p>
          <a:p>
            <a:endParaRPr lang="en-US" sz="1600" dirty="0">
              <a:latin typeface="Arial" pitchFamily="34" charset="0"/>
              <a:cs typeface="Arial" pitchFamily="34" charset="0"/>
            </a:endParaRPr>
          </a:p>
          <a:p>
            <a:endParaRPr lang="en-US" sz="1600" dirty="0">
              <a:latin typeface="Arial" pitchFamily="34" charset="0"/>
              <a:cs typeface="Arial" pitchFamily="34" charset="0"/>
            </a:endParaRPr>
          </a:p>
          <a:p>
            <a:endParaRPr lang="en-US" sz="1600" dirty="0">
              <a:latin typeface="Arial" pitchFamily="34" charset="0"/>
              <a:cs typeface="Arial" pitchFamily="34" charset="0"/>
            </a:endParaRPr>
          </a:p>
        </p:txBody>
      </p:sp>
      <p:sp>
        <p:nvSpPr>
          <p:cNvPr id="3" name="TextBox 2">
            <a:extLst>
              <a:ext uri="{FF2B5EF4-FFF2-40B4-BE49-F238E27FC236}">
                <a16:creationId xmlns:a16="http://schemas.microsoft.com/office/drawing/2014/main" id="{47E098FD-0BFD-1AA8-B73E-67133E0DDF67}"/>
              </a:ext>
            </a:extLst>
          </p:cNvPr>
          <p:cNvSpPr txBox="1"/>
          <p:nvPr/>
        </p:nvSpPr>
        <p:spPr>
          <a:xfrm>
            <a:off x="905628" y="4648200"/>
            <a:ext cx="3663448" cy="307777"/>
          </a:xfrm>
          <a:prstGeom prst="rect">
            <a:avLst/>
          </a:prstGeom>
          <a:noFill/>
        </p:spPr>
        <p:txBody>
          <a:bodyPr wrap="square" rtlCol="0">
            <a:spAutoFit/>
          </a:bodyPr>
          <a:lstStyle/>
          <a:p>
            <a:pPr algn="ctr"/>
            <a:r>
              <a:rPr lang="en-US" sz="1400" i="1" dirty="0"/>
              <a:t>Cooling System, European Space Agency Shaker </a:t>
            </a:r>
          </a:p>
        </p:txBody>
      </p:sp>
      <p:pic>
        <p:nvPicPr>
          <p:cNvPr id="8" name="Picture 7">
            <a:extLst>
              <a:ext uri="{FF2B5EF4-FFF2-40B4-BE49-F238E27FC236}">
                <a16:creationId xmlns:a16="http://schemas.microsoft.com/office/drawing/2014/main" id="{D8E0BE87-E736-6AAB-8689-F3749DBF5F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353" y="1676400"/>
            <a:ext cx="3997998" cy="2667000"/>
          </a:xfrm>
          <a:prstGeom prst="rect">
            <a:avLst/>
          </a:prstGeom>
        </p:spPr>
      </p:pic>
    </p:spTree>
    <p:custDataLst>
      <p:tags r:id="rId1"/>
    </p:custDataLst>
    <p:extLst>
      <p:ext uri="{BB962C8B-B14F-4D97-AF65-F5344CB8AC3E}">
        <p14:creationId xmlns:p14="http://schemas.microsoft.com/office/powerpoint/2010/main" val="3078408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421FAC-7B8B-8DE9-8A74-8DCD2F97F6FC}"/>
              </a:ext>
            </a:extLst>
          </p:cNvPr>
          <p:cNvSpPr>
            <a:spLocks noGrp="1"/>
          </p:cNvSpPr>
          <p:nvPr>
            <p:ph type="sldNum" sz="quarter" idx="12"/>
          </p:nvPr>
        </p:nvSpPr>
        <p:spPr/>
        <p:txBody>
          <a:bodyPr/>
          <a:lstStyle/>
          <a:p>
            <a:fld id="{B484842E-5D5F-47DB-8A50-E3874C6A648E}" type="slidenum">
              <a:rPr lang="en-US" smtClean="0"/>
              <a:pPr/>
              <a:t>8</a:t>
            </a:fld>
            <a:endParaRPr lang="en-US"/>
          </a:p>
        </p:txBody>
      </p:sp>
      <p:sp>
        <p:nvSpPr>
          <p:cNvPr id="5" name="Rectangle 4">
            <a:extLst>
              <a:ext uri="{FF2B5EF4-FFF2-40B4-BE49-F238E27FC236}">
                <a16:creationId xmlns:a16="http://schemas.microsoft.com/office/drawing/2014/main" id="{090775C1-7163-5E1B-04B8-2AA8C10402CC}"/>
              </a:ext>
            </a:extLst>
          </p:cNvPr>
          <p:cNvSpPr/>
          <p:nvPr/>
        </p:nvSpPr>
        <p:spPr>
          <a:xfrm>
            <a:off x="685800" y="4343400"/>
            <a:ext cx="7772400" cy="1846659"/>
          </a:xfrm>
          <a:prstGeom prst="rect">
            <a:avLst/>
          </a:prstGeom>
        </p:spPr>
        <p:txBody>
          <a:bodyPr wrap="square">
            <a:spAutoFit/>
          </a:bodyPr>
          <a:lstStyle/>
          <a:p>
            <a:pPr marL="171450" indent="-171450">
              <a:buClr>
                <a:schemeClr val="tx2"/>
              </a:buClr>
              <a:buSzPct val="80000"/>
              <a:buFont typeface="Arial" pitchFamily="34" charset="0"/>
              <a:buChar char="•"/>
            </a:pPr>
            <a:r>
              <a:rPr lang="en-US" sz="1400" dirty="0"/>
              <a:t>Assume base excitation of longitudinal rod</a:t>
            </a:r>
          </a:p>
          <a:p>
            <a:pPr marL="171450" indent="-171450">
              <a:buClr>
                <a:schemeClr val="tx2"/>
              </a:buClr>
              <a:buSzPct val="80000"/>
              <a:buFont typeface="Arial" pitchFamily="34" charset="0"/>
              <a:buChar char="•"/>
            </a:pPr>
            <a:endParaRPr lang="en-US" sz="1400" dirty="0"/>
          </a:p>
          <a:p>
            <a:pPr marL="171450" indent="-171450">
              <a:buClr>
                <a:schemeClr val="tx2"/>
              </a:buClr>
              <a:buSzPct val="80000"/>
              <a:buFont typeface="Arial"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Let </a:t>
            </a:r>
            <a:r>
              <a:rPr lang="el-GR" sz="1400" dirty="0">
                <a:latin typeface="Calibri" panose="020F0502020204030204" pitchFamily="34" charset="0"/>
                <a:ea typeface="Calibri" panose="020F0502020204030204" pitchFamily="34" charset="0"/>
                <a:cs typeface="Calibri" panose="020F0502020204030204" pitchFamily="34" charset="0"/>
              </a:rPr>
              <a:t>δ</a:t>
            </a:r>
            <a:r>
              <a:rPr lang="en-US" sz="1400" dirty="0">
                <a:latin typeface="Calibri" panose="020F0502020204030204" pitchFamily="34" charset="0"/>
                <a:ea typeface="Calibri" panose="020F0502020204030204" pitchFamily="34" charset="0"/>
                <a:cs typeface="Calibri" panose="020F0502020204030204" pitchFamily="34" charset="0"/>
              </a:rPr>
              <a:t> be the relative displacement between two closely-spaced points </a:t>
            </a:r>
            <a:r>
              <a:rPr lang="en-US" sz="1400" dirty="0">
                <a:ea typeface="Calibri" panose="020F0502020204030204" pitchFamily="34" charset="0"/>
                <a:cs typeface="Calibri" panose="020F0502020204030204" pitchFamily="34" charset="0"/>
              </a:rPr>
              <a:t>a</a:t>
            </a:r>
            <a:r>
              <a:rPr lang="en-US" sz="1400" dirty="0">
                <a:latin typeface="Calibri" panose="020F0502020204030204" pitchFamily="34" charset="0"/>
                <a:ea typeface="Calibri" panose="020F0502020204030204" pitchFamily="34" charset="0"/>
                <a:cs typeface="Calibri" panose="020F0502020204030204" pitchFamily="34" charset="0"/>
              </a:rPr>
              <a:t> &amp; b on the rod</a:t>
            </a:r>
            <a:endParaRPr lang="en-US" sz="1400" dirty="0"/>
          </a:p>
          <a:p>
            <a:pPr marL="171450" indent="-171450">
              <a:buClr>
                <a:schemeClr val="tx2"/>
              </a:buClr>
              <a:buSzPct val="80000"/>
              <a:buFont typeface="Arial" pitchFamily="34" charset="0"/>
              <a:buChar char="•"/>
            </a:pPr>
            <a:endParaRPr lang="en-US" sz="1400" dirty="0">
              <a:latin typeface="Arial" pitchFamily="34" charset="0"/>
              <a:cs typeface="Arial" pitchFamily="34" charset="0"/>
            </a:endParaRPr>
          </a:p>
          <a:p>
            <a:pPr marL="171450" indent="-171450">
              <a:buClr>
                <a:schemeClr val="tx2"/>
              </a:buClr>
              <a:buSzPct val="80000"/>
              <a:buFont typeface="Arial"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The relative displacement </a:t>
            </a:r>
            <a:r>
              <a:rPr lang="el-GR" sz="1400" dirty="0">
                <a:latin typeface="Calibri" panose="020F0502020204030204" pitchFamily="34" charset="0"/>
                <a:ea typeface="Calibri" panose="020F0502020204030204" pitchFamily="34" charset="0"/>
                <a:cs typeface="Calibri" panose="020F0502020204030204" pitchFamily="34" charset="0"/>
              </a:rPr>
              <a:t>δ</a:t>
            </a:r>
            <a:r>
              <a:rPr lang="en-US" sz="1400" dirty="0">
                <a:latin typeface="Calibri" panose="020F0502020204030204" pitchFamily="34" charset="0"/>
                <a:ea typeface="Calibri" panose="020F0502020204030204" pitchFamily="34" charset="0"/>
                <a:cs typeface="Calibri" panose="020F0502020204030204" pitchFamily="34" charset="0"/>
              </a:rPr>
              <a:t> maybe &lt;&lt; 0.1 inch</a:t>
            </a:r>
          </a:p>
          <a:p>
            <a:pPr marL="171450" indent="-171450">
              <a:buClr>
                <a:schemeClr val="tx2"/>
              </a:buClr>
              <a:buSzPct val="80000"/>
              <a:buFont typeface="Arial" pitchFamily="34" charset="0"/>
              <a:buChar char="•"/>
            </a:pPr>
            <a:endParaRPr lang="en-US" sz="1400" dirty="0">
              <a:latin typeface="Calibri" panose="020F0502020204030204" pitchFamily="34" charset="0"/>
              <a:ea typeface="Calibri" panose="020F0502020204030204" pitchFamily="34" charset="0"/>
              <a:cs typeface="Calibri" panose="020F0502020204030204" pitchFamily="34" charset="0"/>
            </a:endParaRPr>
          </a:p>
          <a:p>
            <a:pPr marL="171450" indent="-171450">
              <a:buClr>
                <a:schemeClr val="tx2"/>
              </a:buClr>
              <a:buSzPct val="80000"/>
              <a:buFont typeface="Arial" pitchFamily="34" charset="0"/>
              <a:buChar char="•"/>
            </a:pPr>
            <a:r>
              <a:rPr lang="en-US" sz="1400" dirty="0">
                <a:latin typeface="Calibri" panose="020F0502020204030204" pitchFamily="34" charset="0"/>
                <a:ea typeface="Calibri" panose="020F0502020204030204" pitchFamily="34" charset="0"/>
                <a:cs typeface="Calibri" panose="020F0502020204030204" pitchFamily="34" charset="0"/>
              </a:rPr>
              <a:t>Numerical error in stress &amp; stress if </a:t>
            </a:r>
            <a:r>
              <a:rPr lang="el-GR" sz="1400" dirty="0">
                <a:latin typeface="Calibri" panose="020F0502020204030204" pitchFamily="34" charset="0"/>
                <a:ea typeface="Calibri" panose="020F0502020204030204" pitchFamily="34" charset="0"/>
                <a:cs typeface="Calibri" panose="020F0502020204030204" pitchFamily="34" charset="0"/>
              </a:rPr>
              <a:t>δ</a:t>
            </a:r>
            <a:r>
              <a:rPr lang="en-US" sz="1400" dirty="0">
                <a:latin typeface="Calibri" panose="020F0502020204030204" pitchFamily="34" charset="0"/>
                <a:ea typeface="Calibri" panose="020F0502020204030204" pitchFamily="34" charset="0"/>
                <a:cs typeface="Calibri" panose="020F0502020204030204" pitchFamily="34" charset="0"/>
              </a:rPr>
              <a:t> is superimposed on “ski slope” displacement &gt;&gt; 100 inch </a:t>
            </a:r>
          </a:p>
          <a:p>
            <a:endParaRPr lang="en-US" sz="1600" dirty="0">
              <a:latin typeface="Arial" pitchFamily="34" charset="0"/>
              <a:cs typeface="Arial" pitchFamily="34" charset="0"/>
            </a:endParaRPr>
          </a:p>
        </p:txBody>
      </p:sp>
      <p:sp>
        <p:nvSpPr>
          <p:cNvPr id="6" name="Rectangle 5">
            <a:extLst>
              <a:ext uri="{FF2B5EF4-FFF2-40B4-BE49-F238E27FC236}">
                <a16:creationId xmlns:a16="http://schemas.microsoft.com/office/drawing/2014/main" id="{81156949-7A77-4BA8-BF8B-3398E6828465}"/>
              </a:ext>
            </a:extLst>
          </p:cNvPr>
          <p:cNvSpPr/>
          <p:nvPr/>
        </p:nvSpPr>
        <p:spPr>
          <a:xfrm>
            <a:off x="533400" y="463280"/>
            <a:ext cx="4572000" cy="400110"/>
          </a:xfrm>
          <a:prstGeom prst="rect">
            <a:avLst/>
          </a:prstGeom>
        </p:spPr>
        <p:txBody>
          <a:bodyPr>
            <a:spAutoFit/>
          </a:bodyPr>
          <a:lstStyle/>
          <a:p>
            <a:pPr>
              <a:spcBef>
                <a:spcPts val="200"/>
              </a:spcBef>
              <a:spcAft>
                <a:spcPts val="200"/>
              </a:spcAft>
            </a:pPr>
            <a:r>
              <a:rPr lang="en-US" sz="2000" b="1" dirty="0">
                <a:solidFill>
                  <a:schemeClr val="accent5">
                    <a:lumMod val="75000"/>
                  </a:schemeClr>
                </a:solidFill>
                <a:latin typeface="Arial" pitchFamily="34" charset="0"/>
                <a:cs typeface="Arial" pitchFamily="34" charset="0"/>
              </a:rPr>
              <a:t>Model Analysis</a:t>
            </a:r>
          </a:p>
        </p:txBody>
      </p:sp>
      <p:pic>
        <p:nvPicPr>
          <p:cNvPr id="20" name="Picture 19">
            <a:extLst>
              <a:ext uri="{FF2B5EF4-FFF2-40B4-BE49-F238E27FC236}">
                <a16:creationId xmlns:a16="http://schemas.microsoft.com/office/drawing/2014/main" id="{F46E76C7-912D-B0B2-A6B8-BA100CA7726B}"/>
              </a:ext>
            </a:extLst>
          </p:cNvPr>
          <p:cNvPicPr>
            <a:picLocks noChangeAspect="1"/>
          </p:cNvPicPr>
          <p:nvPr/>
        </p:nvPicPr>
        <p:blipFill>
          <a:blip r:embed="rId3"/>
          <a:stretch>
            <a:fillRect/>
          </a:stretch>
        </p:blipFill>
        <p:spPr>
          <a:xfrm>
            <a:off x="1447800" y="1330744"/>
            <a:ext cx="4206605" cy="2545301"/>
          </a:xfrm>
          <a:prstGeom prst="rect">
            <a:avLst/>
          </a:prstGeom>
        </p:spPr>
      </p:pic>
    </p:spTree>
    <p:extLst>
      <p:ext uri="{BB962C8B-B14F-4D97-AF65-F5344CB8AC3E}">
        <p14:creationId xmlns:p14="http://schemas.microsoft.com/office/powerpoint/2010/main" val="2978715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9</a:t>
            </a:fld>
            <a:endParaRPr lang="en-US"/>
          </a:p>
        </p:txBody>
      </p:sp>
      <p:sp>
        <p:nvSpPr>
          <p:cNvPr id="5" name="Rectangle 4"/>
          <p:cNvSpPr/>
          <p:nvPr/>
        </p:nvSpPr>
        <p:spPr>
          <a:xfrm>
            <a:off x="457200" y="606383"/>
            <a:ext cx="5334000" cy="400110"/>
          </a:xfrm>
          <a:prstGeom prst="rect">
            <a:avLst/>
          </a:prstGeom>
        </p:spPr>
        <p:txBody>
          <a:bodyPr wrap="square">
            <a:spAutoFit/>
          </a:bodyPr>
          <a:lstStyle/>
          <a:p>
            <a:pPr>
              <a:spcBef>
                <a:spcPts val="200"/>
              </a:spcBef>
              <a:spcAft>
                <a:spcPts val="200"/>
              </a:spcAft>
            </a:pPr>
            <a:r>
              <a:rPr lang="en-US" sz="2000" b="1" dirty="0">
                <a:solidFill>
                  <a:schemeClr val="accent5">
                    <a:lumMod val="75000"/>
                  </a:schemeClr>
                </a:solidFill>
                <a:latin typeface="Arial" pitchFamily="34" charset="0"/>
                <a:cs typeface="Arial" pitchFamily="34" charset="0"/>
              </a:rPr>
              <a:t>Wavelets &amp; Damped </a:t>
            </a:r>
            <a:r>
              <a:rPr lang="en-US" sz="2000" b="1" dirty="0" err="1">
                <a:solidFill>
                  <a:schemeClr val="accent5">
                    <a:lumMod val="75000"/>
                  </a:schemeClr>
                </a:solidFill>
                <a:latin typeface="Arial" pitchFamily="34" charset="0"/>
                <a:cs typeface="Arial" pitchFamily="34" charset="0"/>
              </a:rPr>
              <a:t>Sines</a:t>
            </a:r>
            <a:endParaRPr lang="en-US" sz="2000" b="1" dirty="0">
              <a:solidFill>
                <a:schemeClr val="accent5">
                  <a:lumMod val="75000"/>
                </a:schemeClr>
              </a:solidFill>
              <a:latin typeface="Arial" pitchFamily="34" charset="0"/>
              <a:cs typeface="Arial" pitchFamily="34" charset="0"/>
            </a:endParaRPr>
          </a:p>
        </p:txBody>
      </p:sp>
      <p:sp>
        <p:nvSpPr>
          <p:cNvPr id="8" name="Rectangle 7"/>
          <p:cNvSpPr/>
          <p:nvPr/>
        </p:nvSpPr>
        <p:spPr>
          <a:xfrm>
            <a:off x="381000" y="1371600"/>
            <a:ext cx="7772400" cy="4540217"/>
          </a:xfrm>
          <a:prstGeom prst="rect">
            <a:avLst/>
          </a:prstGeom>
        </p:spPr>
        <p:txBody>
          <a:bodyPr wrap="square">
            <a:spAutoFit/>
          </a:bodyPr>
          <a:lstStyle/>
          <a:p>
            <a:br>
              <a:rPr lang="en-US" sz="1600" dirty="0">
                <a:latin typeface="Arial" pitchFamily="34" charset="0"/>
                <a:cs typeface="Arial" pitchFamily="34" charset="0"/>
              </a:rPr>
            </a:br>
            <a:endParaRPr lang="en-US" sz="1600" dirty="0">
              <a:latin typeface="Arial" pitchFamily="34" charset="0"/>
              <a:cs typeface="Arial" pitchFamily="34" charset="0"/>
            </a:endParaRPr>
          </a:p>
          <a:p>
            <a:pPr marL="1200150" lvl="2" indent="-285750">
              <a:spcBef>
                <a:spcPts val="1200"/>
              </a:spcBef>
              <a:spcAft>
                <a:spcPts val="1200"/>
              </a:spcAft>
              <a:buClr>
                <a:srgbClr val="006699"/>
              </a:buClr>
              <a:buSzPct val="80000"/>
              <a:buFont typeface="Arial" panose="020B0604020202020204" pitchFamily="34" charset="0"/>
              <a:buChar char="•"/>
            </a:pPr>
            <a:r>
              <a:rPr kumimoji="1" lang="en-US" sz="1400" dirty="0"/>
              <a:t>A </a:t>
            </a:r>
            <a:r>
              <a:rPr kumimoji="1" lang="en-US" sz="1400" u="sng" dirty="0"/>
              <a:t>series</a:t>
            </a:r>
            <a:r>
              <a:rPr kumimoji="1" lang="en-US" sz="1400" dirty="0"/>
              <a:t> of wavelets can be synthesized to satisfy an SRS specification for shaker shock</a:t>
            </a:r>
          </a:p>
          <a:p>
            <a:pPr marL="1200150" lvl="2" indent="-285750">
              <a:spcBef>
                <a:spcPts val="1200"/>
              </a:spcBef>
              <a:spcAft>
                <a:spcPts val="1200"/>
              </a:spcAft>
              <a:buClr>
                <a:srgbClr val="006699"/>
              </a:buClr>
              <a:buSzPct val="80000"/>
              <a:buFont typeface="Arial" panose="020B0604020202020204" pitchFamily="34" charset="0"/>
              <a:buChar char="•"/>
            </a:pPr>
            <a:r>
              <a:rPr kumimoji="1" lang="en-US" sz="1400" dirty="0"/>
              <a:t>Wavelets by design have zero net displacement and zero net velocity</a:t>
            </a:r>
          </a:p>
          <a:p>
            <a:pPr marL="1200150" lvl="2" indent="-285750">
              <a:spcBef>
                <a:spcPts val="1200"/>
              </a:spcBef>
              <a:spcAft>
                <a:spcPts val="1200"/>
              </a:spcAft>
              <a:buClr>
                <a:srgbClr val="006699"/>
              </a:buClr>
              <a:buSzPct val="80000"/>
              <a:buFont typeface="Arial" panose="020B0604020202020204" pitchFamily="34" charset="0"/>
              <a:buChar char="•"/>
            </a:pPr>
            <a:r>
              <a:rPr kumimoji="1" lang="en-US" sz="1400" dirty="0"/>
              <a:t>Damped </a:t>
            </a:r>
            <a:r>
              <a:rPr kumimoji="1" lang="en-US" sz="1400" dirty="0" err="1"/>
              <a:t>sines</a:t>
            </a:r>
            <a:r>
              <a:rPr kumimoji="1" lang="en-US" sz="1400" dirty="0"/>
              <a:t> require compensation pulse</a:t>
            </a:r>
          </a:p>
          <a:p>
            <a:pPr marL="1200150" lvl="2" indent="-285750">
              <a:spcBef>
                <a:spcPts val="1200"/>
              </a:spcBef>
              <a:spcAft>
                <a:spcPts val="1200"/>
              </a:spcAft>
              <a:buClr>
                <a:srgbClr val="006699"/>
              </a:buClr>
              <a:buSzPct val="80000"/>
              <a:buFont typeface="Arial" panose="020B0604020202020204" pitchFamily="34" charset="0"/>
              <a:buChar char="•"/>
            </a:pPr>
            <a:r>
              <a:rPr kumimoji="1" lang="en-US" sz="1400" dirty="0"/>
              <a:t>Assume control computer accepts ASCII text time history file for shock test in following example</a:t>
            </a:r>
          </a:p>
          <a:p>
            <a:pPr marL="1200150" lvl="2" indent="-285750">
              <a:spcBef>
                <a:spcPts val="1200"/>
              </a:spcBef>
              <a:spcAft>
                <a:spcPts val="1200"/>
              </a:spcAft>
              <a:buClr>
                <a:srgbClr val="006699"/>
              </a:buClr>
              <a:buSzPct val="80000"/>
              <a:buFont typeface="Arial" panose="020B0604020202020204" pitchFamily="34" charset="0"/>
              <a:buChar char="•"/>
            </a:pPr>
            <a:r>
              <a:rPr kumimoji="1" lang="en-US" sz="1400" dirty="0"/>
              <a:t>Time Waveform Replication (TWR)</a:t>
            </a:r>
          </a:p>
          <a:p>
            <a:pPr marL="1200150" lvl="2" indent="-285750">
              <a:spcBef>
                <a:spcPts val="1200"/>
              </a:spcBef>
              <a:spcAft>
                <a:spcPts val="1200"/>
              </a:spcAft>
              <a:buClr>
                <a:srgbClr val="006699"/>
              </a:buClr>
              <a:buSzPct val="80000"/>
              <a:buFont typeface="Arial" panose="020B0604020202020204" pitchFamily="34" charset="0"/>
              <a:buChar char="•"/>
            </a:pPr>
            <a:r>
              <a:rPr kumimoji="1" lang="en-US" sz="1400" dirty="0">
                <a:cs typeface="Arial" pitchFamily="34" charset="0"/>
              </a:rPr>
              <a:t>But note that the SRS does not have a unique time history due to omission of phase, duration and waveform type</a:t>
            </a:r>
            <a:br>
              <a:rPr lang="en-US" sz="1600" dirty="0">
                <a:latin typeface="Arial" pitchFamily="34" charset="0"/>
                <a:cs typeface="Arial" pitchFamily="34" charset="0"/>
              </a:rPr>
            </a:br>
            <a:endParaRPr lang="en-US" sz="1600" dirty="0">
              <a:latin typeface="Arial" pitchFamily="34" charset="0"/>
              <a:cs typeface="Arial" pitchFamily="34" charset="0"/>
            </a:endParaRPr>
          </a:p>
          <a:p>
            <a:pPr lvl="2">
              <a:lnSpc>
                <a:spcPct val="50000"/>
              </a:lnSpc>
              <a:buSzPct val="135000"/>
            </a:pPr>
            <a:r>
              <a:rPr lang="en-US" sz="1600" dirty="0">
                <a:latin typeface="Arial" pitchFamily="34" charset="0"/>
                <a:cs typeface="Arial" pitchFamily="34" charset="0"/>
              </a:rPr>
              <a:t> </a:t>
            </a:r>
          </a:p>
        </p:txBody>
      </p:sp>
    </p:spTree>
    <p:custDataLst>
      <p:tags r:id="rId1"/>
    </p:custDataLst>
    <p:extLst>
      <p:ext uri="{BB962C8B-B14F-4D97-AF65-F5344CB8AC3E}">
        <p14:creationId xmlns:p14="http://schemas.microsoft.com/office/powerpoint/2010/main" val="30784088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VIDEO_FILES_RECORD" val="&lt;Videos&gt;&lt;Video Name=&quot;HS_SRS_421_1_09937.flv&quot; Position=&quot;1&quot; SlideID=&quot;421&quot;/&gt;&lt;/Videos&gt;&#10;"/>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Unit 21 SRS Classical Pulses&quot;/&gt;&lt;property id=&quot;20144&quot; value=&quot;1&quot;/&gt;&lt;property id=&quot;20146&quot; value=&quot;0&quot;/&gt;&lt;property id=&quot;20147&quot; value=&quot;0&quot;/&gt;&lt;property id=&quot;20148&quot; value=&quot;5&quot;/&gt;&lt;property id=&quot;20184&quot; value=&quot;7&quot;/&gt;&lt;property id=&quot;20224&quot; value=&quot;C:\Users\Tom Irvine\Documents\My Adobe Presentations\u3&quot;/&gt;&lt;property id=&quot;20226&quot; value=&quot;C:\unit_21\NA_Unit_21_PP.pptx&quot;/&gt;&lt;property id=&quot;20250&quot; value=&quot;7&quot;/&gt;&lt;property id=&quot;20251&quot; value=&quot;0&quot;/&gt;&lt;property id=&quot;20259&quot; value=&quot;0&quot;/&gt;&lt;property id=&quot;20501&quot; value=&quot;C:\Unit_21\&quot;/&gt;&lt;object type=&quot;8&quot; unique_id=&quot;10122&quot;&gt;&lt;/object&gt;&lt;object type=&quot;2&quot; unique_id=&quot;10123&quot;&gt;&lt;object type=&quot;3&quot; unique_id=&quot;10124&quot;&gt;&lt;property id=&quot;20148&quot; value=&quot;5&quot;/&gt;&lt;property id=&quot;20300&quot; value=&quot;Slide 1&quot;/&gt;&lt;property id=&quot;20301&quot; value=&quot;Title Page&quot;/&gt;&lt;property id=&quot;20303&quot; value=&quot;-1&quot;/&gt;&lt;property id=&quot;20307&quot; value=&quot;256&quot;/&gt;&lt;property id=&quot;20309&quot; value=&quot;-1&quot;/&gt;&lt;/object&gt;&lt;object type=&quot;3&quot; unique_id=&quot;10357&quot;&gt;&lt;property id=&quot;20148&quot; value=&quot;5&quot;/&gt;&lt;property id=&quot;20300&quot; value=&quot;Slide 2 - &amp;quot;This presentation is sponsored by&amp;quot;&quot;/&gt;&lt;property id=&quot;20301&quot; value=&quot;Sponsor&quot;/&gt;&lt;property id=&quot;20303&quot; value=&quot;-1&quot;/&gt;&lt;property id=&quot;20307&quot; value=&quot;275&quot;/&gt;&lt;property id=&quot;20309&quot; value=&quot;-1&quot;/&gt;&lt;/object&gt;&lt;object type=&quot;3&quot; unique_id=&quot;10358&quot;&gt;&lt;property id=&quot;20148&quot; value=&quot;5&quot;/&gt;&lt;property id=&quot;20300&quot; value=&quot;Slide 3 - &amp;quot;      Contact Information&amp;quot;&quot;/&gt;&lt;property id=&quot;20301&quot; value=&quot;Contact&quot;/&gt;&lt;property id=&quot;20303&quot; value=&quot;-1&quot;/&gt;&lt;property id=&quot;20307&quot; value=&quot;276&quot;/&gt;&lt;property id=&quot;20309&quot; value=&quot;-1&quot;/&gt;&lt;/object&gt;&lt;object type=&quot;3&quot; unique_id=&quot;41685&quot;&gt;&lt;property id=&quot;20148&quot; value=&quot;5&quot;/&gt;&lt;property id=&quot;20300&quot; value=&quot;Slide 4&quot;/&gt;&lt;property id=&quot;20301&quot; value=&quot;Classical Pulse Introduction &quot;/&gt;&lt;property id=&quot;20303&quot; value=&quot;-1&quot;/&gt;&lt;property id=&quot;20307&quot; value=&quot;405&quot;/&gt;&lt;property id=&quot;20309&quot; value=&quot;-1&quot;/&gt;&lt;/object&gt;&lt;object type=&quot;3&quot; unique_id=&quot;47517&quot;&gt;&lt;property id=&quot;20148&quot; value=&quot;5&quot;/&gt;&lt;property id=&quot;20300&quot; value=&quot;Slide 15&quot;/&gt;&lt;property id=&quot;20301&quot; value=&quot;SDOF System &quot;/&gt;&lt;property id=&quot;20303&quot; value=&quot;-1&quot;/&gt;&lt;property id=&quot;20307&quot; value=&quot;407&quot;/&gt;&lt;property id=&quot;20309&quot; value=&quot;-1&quot;/&gt;&lt;/object&gt;&lt;object type=&quot;3&quot; unique_id=&quot;47683&quot;&gt;&lt;property id=&quot;20148&quot; value=&quot;5&quot;/&gt;&lt;property id=&quot;20300&quot; value=&quot;Slide 16&quot;/&gt;&lt;property id=&quot;20301&quot; value=&quot;Free Body Diagram &quot;/&gt;&lt;property id=&quot;20303&quot; value=&quot;-1&quot;/&gt;&lt;property id=&quot;20307&quot; value=&quot;410&quot;/&gt;&lt;property id=&quot;20309&quot; value=&quot;-1&quot;/&gt;&lt;/object&gt;&lt;object type=&quot;3&quot; unique_id=&quot;47684&quot;&gt;&lt;property id=&quot;20148&quot; value=&quot;5&quot;/&gt;&lt;property id=&quot;20300&quot; value=&quot;Slide 17&quot;/&gt;&lt;property id=&quot;20301&quot; value=&quot;Derivation&quot;/&gt;&lt;property id=&quot;20303&quot; value=&quot;-1&quot;/&gt;&lt;property id=&quot;20307&quot; value=&quot;412&quot;/&gt;&lt;property id=&quot;20309&quot; value=&quot;-1&quot;/&gt;&lt;/object&gt;&lt;object type=&quot;3&quot; unique_id=&quot;47685&quot;&gt;&lt;property id=&quot;20148&quot; value=&quot;5&quot;/&gt;&lt;property id=&quot;20300&quot; value=&quot;Slide 19&quot;/&gt;&lt;property id=&quot;20301&quot; value=&quot;Base Excitation &quot;/&gt;&lt;property id=&quot;20303&quot; value=&quot;-1&quot;/&gt;&lt;property id=&quot;20307&quot; value=&quot;413&quot;/&gt;&lt;property id=&quot;20309&quot; value=&quot;-1&quot;/&gt;&lt;/object&gt;&lt;object type=&quot;3&quot; unique_id=&quot;47686&quot;&gt;&lt;property id=&quot;20148&quot; value=&quot;5&quot;/&gt;&lt;property id=&quot;20300&quot; value=&quot;Slide 5&quot;/&gt;&lt;property id=&quot;20301&quot; value=&quot;Shock Test Machine &quot;/&gt;&lt;property id=&quot;20303&quot; value=&quot;-1&quot;/&gt;&lt;property id=&quot;20307&quot; value=&quot;414&quot;/&gt;&lt;property id=&quot;20309&quot; value=&quot;-1&quot;/&gt;&lt;/object&gt;&lt;object type=&quot;3&quot; unique_id=&quot;47687&quot;&gt;&lt;property id=&quot;20148&quot; value=&quot;5&quot;/&gt;&lt;property id=&quot;20300&quot; value=&quot;Slide 28&quot;/&gt;&lt;property id=&quot;20301&quot; value=&quot;Program Summary &quot;/&gt;&lt;property id=&quot;20303&quot; value=&quot;-1&quot;/&gt;&lt;property id=&quot;20307&quot; value=&quot;411&quot;/&gt;&lt;property id=&quot;20309&quot; value=&quot;-1&quot;/&gt;&lt;/object&gt;&lt;object type=&quot;3&quot; unique_id=&quot;47824&quot;&gt;&lt;property id=&quot;20148&quot; value=&quot;5&quot;/&gt;&lt;property id=&quot;20300&quot; value=&quot;Slide 22&quot;/&gt;&lt;property id=&quot;20301&quot; value=&quot;SDOF Response 10 Hz&quot;/&gt;&lt;property id=&quot;20303&quot; value=&quot;-1&quot;/&gt;&lt;property id=&quot;20307&quot; value=&quot;415&quot;/&gt;&lt;property id=&quot;20309&quot; value=&quot;-1&quot;/&gt;&lt;/object&gt;&lt;object type=&quot;3&quot; unique_id=&quot;47825&quot;&gt;&lt;property id=&quot;20148&quot; value=&quot;5&quot;/&gt;&lt;property id=&quot;20300&quot; value=&quot;Slide 26&quot;/&gt;&lt;property id=&quot;20301&quot; value=&quot;halfsine.m - SRS&quot;/&gt;&lt;property id=&quot;20303&quot; value=&quot;-1&quot;/&gt;&lt;property id=&quot;20307&quot; value=&quot;416&quot;/&gt;&lt;property id=&quot;20309&quot; value=&quot;-1&quot;/&gt;&lt;/object&gt;&lt;object type=&quot;3&quot; unique_id=&quot;48282&quot;&gt;&lt;property id=&quot;20148&quot; value=&quot;5&quot;/&gt;&lt;property id=&quot;20300&quot; value=&quot;Slide 6&quot;/&gt;&lt;property id=&quot;20301&quot; value=&quot;Half-sine Base Input &quot;/&gt;&lt;property id=&quot;20303&quot; value=&quot;-1&quot;/&gt;&lt;property id=&quot;20307&quot; value=&quot;420&quot;/&gt;&lt;property id=&quot;20309&quot; value=&quot;-1&quot;/&gt;&lt;/object&gt;&lt;object type=&quot;3&quot; unique_id=&quot;48284&quot;&gt;&lt;property id=&quot;20148&quot; value=&quot;5&quot;/&gt;&lt;property id=&quot;20300&quot; value=&quot;Slide 9&quot;/&gt;&lt;property id=&quot;20301&quot; value=&quot;SDOF Systems at Rest&quot;/&gt;&lt;property id=&quot;20303&quot; value=&quot;-1&quot;/&gt;&lt;property id=&quot;20307&quot; value=&quot;422&quot;/&gt;&lt;property id=&quot;20309&quot; value=&quot;-1&quot;/&gt;&lt;/object&gt;&lt;object type=&quot;3&quot; unique_id=&quot;48285&quot;&gt;&lt;property id=&quot;20148&quot; value=&quot;5&quot;/&gt;&lt;property id=&quot;20300&quot; value=&quot;Slide 10&quot;/&gt;&lt;property id=&quot;20301&quot; value=&quot;SDOF Responses at Peak Input&quot;/&gt;&lt;property id=&quot;20303&quot; value=&quot;-1&quot;/&gt;&lt;property id=&quot;20307&quot; value=&quot;423&quot;/&gt;&lt;property id=&quot;20309&quot; value=&quot;-1&quot;/&gt;&lt;/object&gt;&lt;object type=&quot;3&quot; unique_id=&quot;48286&quot;&gt;&lt;property id=&quot;20148&quot; value=&quot;5&quot;/&gt;&lt;property id=&quot;20300&quot; value=&quot;Slide 11&quot;/&gt;&lt;property id=&quot;20301&quot; value=&quot;SDOF Responses Near End&quot;/&gt;&lt;property id=&quot;20303&quot; value=&quot;-1&quot;/&gt;&lt;property id=&quot;20307&quot; value=&quot;424&quot;/&gt;&lt;property id=&quot;20309&quot; value=&quot;-1&quot;/&gt;&lt;/object&gt;&lt;object type=&quot;3&quot; unique_id=&quot;48287&quot;&gt;&lt;property id=&quot;20148&quot; value=&quot;5&quot;/&gt;&lt;property id=&quot;20300&quot; value=&quot;Slide 12&quot;/&gt;&lt;property id=&quot;20301&quot; value=&quot;Soft Mounted Systems &quot;/&gt;&lt;property id=&quot;20303&quot; value=&quot;-1&quot;/&gt;&lt;property id=&quot;20307&quot; value=&quot;425&quot;/&gt;&lt;property id=&quot;20309&quot; value=&quot;-1&quot;/&gt;&lt;/object&gt;&lt;object type=&quot;3&quot; unique_id=&quot;49090&quot;&gt;&lt;property id=&quot;20148&quot; value=&quot;5&quot;/&gt;&lt;property id=&quot;20300&quot; value=&quot;Slide 7&quot;/&gt;&lt;property id=&quot;20301&quot; value=&quot;SDOF Systems at Rest&quot;/&gt;&lt;property id=&quot;20303&quot; value=&quot;-1&quot;/&gt;&lt;property id=&quot;20307&quot; value=&quot;428&quot;/&gt;&lt;property id=&quot;20309&quot; value=&quot;-1&quot;/&gt;&lt;/object&gt;&lt;object type=&quot;3&quot; unique_id=&quot;49533&quot;&gt;&lt;property id=&quot;20148&quot; value=&quot;5&quot;/&gt;&lt;property id=&quot;20300&quot; value=&quot;Slide 13&quot;/&gt;&lt;property id=&quot;20301&quot; value=&quot;Isolated Avionics Box&quot;/&gt;&lt;property id=&quot;20303&quot; value=&quot;-1&quot;/&gt;&lt;property id=&quot;20307&quot; value=&quot;429&quot;/&gt;&lt;property id=&quot;20309&quot; value=&quot;-1&quot;/&gt;&lt;/object&gt;&lt;object type=&quot;3&quot; unique_id=&quot;49534&quot;&gt;&lt;property id=&quot;20148&quot; value=&quot;5&quot;/&gt;&lt;property id=&quot;20300&quot; value=&quot;Slide 14&quot;/&gt;&lt;property id=&quot;20301&quot; value=&quot;Hardmounted Systems&quot;/&gt;&lt;property id=&quot;20303&quot; value=&quot;-1&quot;/&gt;&lt;property id=&quot;20307&quot; value=&quot;430&quot;/&gt;&lt;property id=&quot;20309&quot; value=&quot;-1&quot;/&gt;&lt;/object&gt;&lt;object type=&quot;3&quot; unique_id=&quot;49685&quot;&gt;&lt;property id=&quot;20148&quot; value=&quot;5&quot;/&gt;&lt;property id=&quot;20300&quot; value=&quot;Slide 18&quot;/&gt;&lt;property id=&quot;20301&quot; value=&quot;Derivation (cont.) &quot;/&gt;&lt;property id=&quot;20303&quot; value=&quot;-1&quot;/&gt;&lt;property id=&quot;20307&quot; value=&quot;431&quot;/&gt;&lt;property id=&quot;20309&quot; value=&quot;-1&quot;/&gt;&lt;/object&gt;&lt;object type=&quot;3&quot; unique_id=&quot;50609&quot;&gt;&lt;property id=&quot;20148&quot; value=&quot;5&quot;/&gt;&lt;property id=&quot;20300&quot; value=&quot;Slide 20&quot;/&gt;&lt;property id=&quot;20301&quot; value=&quot;SDOF Example &quot;/&gt;&lt;property id=&quot;20303&quot; value=&quot;-1&quot;/&gt;&lt;property id=&quot;20307&quot; value=&quot;432&quot;/&gt;&lt;property id=&quot;20309&quot; value=&quot;-1&quot;/&gt;&lt;/object&gt;&lt;object type=&quot;3&quot; unique_id=&quot;50611&quot;&gt;&lt;property id=&quot;20148&quot; value=&quot;5&quot;/&gt;&lt;property id=&quot;20300&quot; value=&quot;Slide 25&quot;/&gt;&lt;property id=&quot;20301&quot; value=&quot;Summary of Three Cases&quot;/&gt;&lt;property id=&quot;20303&quot; value=&quot;-1&quot;/&gt;&lt;property id=&quot;20307&quot; value=&quot;434&quot;/&gt;&lt;property id=&quot;20309&quot; value=&quot;-1&quot;/&gt;&lt;/object&gt;&lt;object type=&quot;3&quot; unique_id=&quot;50612&quot;&gt;&lt;property id=&quot;20148&quot; value=&quot;5&quot;/&gt;&lt;property id=&quot;20300&quot; value=&quot;Slide 27&quot;/&gt;&lt;property id=&quot;20301&quot; value=&quot;SRS Plot&quot;/&gt;&lt;property id=&quot;20303&quot; value=&quot;-1&quot;/&gt;&lt;property id=&quot;20307&quot; value=&quot;435&quot;/&gt;&lt;property id=&quot;20309&quot; value=&quot;-1&quot;/&gt;&lt;/object&gt;&lt;object type=&quot;3&quot; unique_id=&quot;50684&quot;&gt;&lt;property id=&quot;20148&quot; value=&quot;5&quot;/&gt;&lt;property id=&quot;20300&quot; value=&quot;Slide 23&quot;/&gt;&lt;property id=&quot;20301&quot; value=&quot;SDOF Response 80 Hz&quot;/&gt;&lt;property id=&quot;20303&quot; value=&quot;-1&quot;/&gt;&lt;property id=&quot;20307&quot; value=&quot;436&quot;/&gt;&lt;property id=&quot;20309&quot; value=&quot;-1&quot;/&gt;&lt;/object&gt;&lt;object type=&quot;3&quot; unique_id=&quot;50685&quot;&gt;&lt;property id=&quot;20148&quot; value=&quot;5&quot;/&gt;&lt;property id=&quot;20300&quot; value=&quot;Slide 24&quot;/&gt;&lt;property id=&quot;20301&quot; value=&quot;SDOF Response 500 Hz&quot;/&gt;&lt;property id=&quot;20303&quot; value=&quot;-1&quot;/&gt;&lt;property id=&quot;20307&quot; value=&quot;437&quot;/&gt;&lt;property id=&quot;20309&quot; value=&quot;-1&quot;/&gt;&lt;/object&gt;&lt;object type=&quot;3&quot; unique_id=&quot;51212&quot;&gt;&lt;property id=&quot;20148&quot; value=&quot;5&quot;/&gt;&lt;property id=&quot;20300&quot; value=&quot;Slide 21&quot;/&gt;&lt;property id=&quot;20301&quot; value=&quot;halfsine.m - time history&quot;/&gt;&lt;property id=&quot;20303&quot; value=&quot;-1&quot;/&gt;&lt;property id=&quot;20307&quot; value=&quot;439&quot;/&gt;&lt;property id=&quot;20309&quot; value=&quot;-1&quot;/&gt;&lt;/object&gt;&lt;object type=&quot;3&quot; unique_id=&quot;51463&quot;&gt;&lt;property id=&quot;20148&quot; value=&quot;5&quot;/&gt;&lt;property id=&quot;20300&quot; value=&quot;Slide 8&quot;/&gt;&lt;property id=&quot;20301&quot; value=&quot;SDOF Response Video&quot;/&gt;&lt;property id=&quot;20303&quot; value=&quot;-1&quot;/&gt;&lt;property id=&quot;20307&quot; value=&quot;440&quot;/&gt;&lt;property id=&quot;20309&quot; value=&quot;-1&quot;/&gt;&lt;/object&gt;&lt;/object&gt;&lt;object type=&quot;10&quot; unique_id=&quot;10469&quot;&gt;&lt;object type=&quot;11&quot; unique_id=&quot;10470&quot;&gt;&lt;property id=&quot;20180&quot; value=&quot;0&quot;/&gt;&lt;property id=&quot;20181&quot; value=&quot;1浥䘌಍⻀శ⌐&quot;/&gt;&lt;property id=&quot;20182&quot; value=&quot;0&quot;/&gt;&lt;property id=&quot;20183&quot; value=&quot;1&quot;/&gt;&lt;/object&gt;&lt;object type=&quot;13&quot; unique_id=&quot;10840&quot;&gt;&lt;/object&gt;&lt;object type=&quot;12&quot; unique_id=&quot;15016&quot;&gt;&lt;/object&gt;&lt;/object&gt;&lt;object type=&quot;4&quot; unique_id=&quot;10471&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PSNARRATIONPROPS" val="C:\Unit_1d\u1d_s4.mp3"/>
  <p:tag name="PPSNARRATION" val="85,1678382384,C:\unit_22b\NA_Unit_22b_pptx\Media.ppcx"/>
</p:tagLst>
</file>

<file path=ppt/tags/tag11.xml><?xml version="1.0" encoding="utf-8"?>
<p:tagLst xmlns:a="http://schemas.openxmlformats.org/drawingml/2006/main" xmlns:r="http://schemas.openxmlformats.org/officeDocument/2006/relationships" xmlns:p="http://schemas.openxmlformats.org/presentationml/2006/main">
  <p:tag name="PPSNARRATIONPROPS" val="C:\Unit_1d\u1d_s4.mp3"/>
  <p:tag name="PPSNARRATION" val="53,1678382384,C:\unit_22b\NA_Unit_22b_pptx\Media.ppcx"/>
</p:tagLst>
</file>

<file path=ppt/tags/tag12.xml><?xml version="1.0" encoding="utf-8"?>
<p:tagLst xmlns:a="http://schemas.openxmlformats.org/drawingml/2006/main" xmlns:r="http://schemas.openxmlformats.org/officeDocument/2006/relationships" xmlns:p="http://schemas.openxmlformats.org/presentationml/2006/main">
  <p:tag name="PPSNARRATIONPROPS" val="C:\Unit_1d\u1d_s4.mp3"/>
  <p:tag name="PPSNARRATION" val="87,1678382384,C:\unit_22b\NA_Unit_22b_pptx\Media.ppcx"/>
</p:tagLst>
</file>

<file path=ppt/tags/tag13.xml><?xml version="1.0" encoding="utf-8"?>
<p:tagLst xmlns:a="http://schemas.openxmlformats.org/drawingml/2006/main" xmlns:r="http://schemas.openxmlformats.org/officeDocument/2006/relationships" xmlns:p="http://schemas.openxmlformats.org/presentationml/2006/main">
  <p:tag name="PPSNARRATIONPROPS" val="C:\Unit_1d\u1d_s4.mp3"/>
  <p:tag name="PPSNARRATION" val="88,1678382384,C:\unit_22b\NA_Unit_22b_pptx\Media.ppcx"/>
</p:tagLst>
</file>

<file path=ppt/tags/tag14.xml><?xml version="1.0" encoding="utf-8"?>
<p:tagLst xmlns:a="http://schemas.openxmlformats.org/drawingml/2006/main" xmlns:r="http://schemas.openxmlformats.org/officeDocument/2006/relationships" xmlns:p="http://schemas.openxmlformats.org/presentationml/2006/main">
  <p:tag name="PPSNARRATIONPROPS" val="C:\Unit_1d\u1d_s4.mp3"/>
  <p:tag name="PPSNARRATION" val="88,1678382384,C:\unit_22b\NA_Unit_22b_pptx\Media.ppcx"/>
</p:tagLst>
</file>

<file path=ppt/tags/tag15.xml><?xml version="1.0" encoding="utf-8"?>
<p:tagLst xmlns:a="http://schemas.openxmlformats.org/drawingml/2006/main" xmlns:r="http://schemas.openxmlformats.org/officeDocument/2006/relationships" xmlns:p="http://schemas.openxmlformats.org/presentationml/2006/main">
  <p:tag name="PPSNARRATIONPROPS" val="C:\Unit_1d\u1d_s4.mp3"/>
  <p:tag name="PPSNARRATION" val="86,1678382384,C:\unit_22b\NA_Unit_22b_pptx\Media.ppcx"/>
</p:tagLst>
</file>

<file path=ppt/tags/tag16.xml><?xml version="1.0" encoding="utf-8"?>
<p:tagLst xmlns:a="http://schemas.openxmlformats.org/drawingml/2006/main" xmlns:r="http://schemas.openxmlformats.org/officeDocument/2006/relationships" xmlns:p="http://schemas.openxmlformats.org/presentationml/2006/main">
  <p:tag name="PPSNARRATIONPROPS" val="C:\Unit_1d\u1d_s4.mp3"/>
  <p:tag name="PPSNARRATION" val="87,1678382384,C:\unit_22b\NA_Unit_22b_pptx\Media.ppcx"/>
</p:tagLst>
</file>

<file path=ppt/tags/tag17.xml><?xml version="1.0" encoding="utf-8"?>
<p:tagLst xmlns:a="http://schemas.openxmlformats.org/drawingml/2006/main" xmlns:r="http://schemas.openxmlformats.org/officeDocument/2006/relationships" xmlns:p="http://schemas.openxmlformats.org/presentationml/2006/main">
  <p:tag name="PPSNARRATIONPROPS" val="C:\unit_21\s1c.mp3"/>
  <p:tag name="PPSNARRATION" val="100,1126764742,C:\unit_21\NA_Unit_21_PP_pptx\Media.ppcx"/>
</p:tagLst>
</file>

<file path=ppt/tags/tag18.xml><?xml version="1.0" encoding="utf-8"?>
<p:tagLst xmlns:a="http://schemas.openxmlformats.org/drawingml/2006/main" xmlns:r="http://schemas.openxmlformats.org/officeDocument/2006/relationships" xmlns:p="http://schemas.openxmlformats.org/presentationml/2006/main">
  <p:tag name="PPSNARRATIONPROPS" val="C:\unit_21\s1c.mp3"/>
  <p:tag name="PPSNARRATION" val="100,1126764742,C:\unit_21\NA_Unit_21_PP_pptx\Media.ppcx"/>
</p:tagLst>
</file>

<file path=ppt/tags/tag19.xml><?xml version="1.0" encoding="utf-8"?>
<p:tagLst xmlns:a="http://schemas.openxmlformats.org/drawingml/2006/main" xmlns:r="http://schemas.openxmlformats.org/officeDocument/2006/relationships" xmlns:p="http://schemas.openxmlformats.org/presentationml/2006/main">
  <p:tag name="PPSNARRATIONPROPS" val="C:\unit_21\s1c.mp3"/>
  <p:tag name="PPSNARRATION" val="100,1126764742,C:\unit_21\NA_Unit_21_PP_pptx\Media.ppcx"/>
</p:tagLst>
</file>

<file path=ppt/tags/tag2.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20.xml><?xml version="1.0" encoding="utf-8"?>
<p:tagLst xmlns:a="http://schemas.openxmlformats.org/drawingml/2006/main" xmlns:r="http://schemas.openxmlformats.org/officeDocument/2006/relationships" xmlns:p="http://schemas.openxmlformats.org/presentationml/2006/main">
  <p:tag name="PPSNARRATIONPROPS" val="C:\unit_21\s1c.mp3"/>
  <p:tag name="PPSNARRATION" val="100,1126764742,C:\unit_21\NA_Unit_21_PP_pptx\Media.ppcx"/>
</p:tagLst>
</file>

<file path=ppt/tags/tag21.xml><?xml version="1.0" encoding="utf-8"?>
<p:tagLst xmlns:a="http://schemas.openxmlformats.org/drawingml/2006/main" xmlns:r="http://schemas.openxmlformats.org/officeDocument/2006/relationships" xmlns:p="http://schemas.openxmlformats.org/presentationml/2006/main">
  <p:tag name="PPSNARRATIONPROPS" val="C:\unit_21\s1c.mp3"/>
  <p:tag name="PPSNARRATION" val="100,1126764742,C:\unit_21\NA_Unit_21_PP_pptx\Media.ppcx"/>
</p:tagLst>
</file>

<file path=ppt/tags/tag22.xml><?xml version="1.0" encoding="utf-8"?>
<p:tagLst xmlns:a="http://schemas.openxmlformats.org/drawingml/2006/main" xmlns:r="http://schemas.openxmlformats.org/officeDocument/2006/relationships" xmlns:p="http://schemas.openxmlformats.org/presentationml/2006/main">
  <p:tag name="PPSNARRATIONPROPS" val="C:\unit_21\s1c.mp3"/>
  <p:tag name="PPSNARRATION" val="100,1126764742,C:\unit_21\NA_Unit_21_PP_pptx\Media.ppcx"/>
</p:tagLst>
</file>

<file path=ppt/tags/tag23.xml><?xml version="1.0" encoding="utf-8"?>
<p:tagLst xmlns:a="http://schemas.openxmlformats.org/drawingml/2006/main" xmlns:r="http://schemas.openxmlformats.org/officeDocument/2006/relationships" xmlns:p="http://schemas.openxmlformats.org/presentationml/2006/main">
  <p:tag name="PPSNARRATIONPROPS" val="C:\unit_21\s1c.mp3"/>
  <p:tag name="PPSNARRATION" val="100,1126764742,C:\unit_21\NA_Unit_21_PP_pptx\Media.ppcx"/>
</p:tagLst>
</file>

<file path=ppt/tags/tag24.xml><?xml version="1.0" encoding="utf-8"?>
<p:tagLst xmlns:a="http://schemas.openxmlformats.org/drawingml/2006/main" xmlns:r="http://schemas.openxmlformats.org/officeDocument/2006/relationships" xmlns:p="http://schemas.openxmlformats.org/presentationml/2006/main">
  <p:tag name="PPSNARRATIONPROPS" val="C:\unit_21\s1c.mp3"/>
  <p:tag name="PPSNARRATION" val="100,1126764742,C:\unit_21\NA_Unit_21_PP_pptx\Media.ppcx"/>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3C43E05-7142-4312-AC50-E27107F3EF30}&quot;/&gt;&lt;filename val=&quot;C:\Users\TOMIRV~1\AppData\Local\Temp\PR\data\asimages\{C3C43E05-7142-4312-AC50-E27107F3EF30}.png&quot;/&gt;&lt;hasEffects val=&quot;1&quot;/&gt;&lt;left val=&quot;89.28&quot;/&gt;&lt;top val=&quot;171.72&quot;/&gt;&lt;width val=&quot;502.8&quot;/&gt;&lt;height val=&quot;222.36&quot;/&gt;&lt;/ThreeDShapeInfo&gt;"/>
</p:tagLst>
</file>

<file path=ppt/tags/tag4.xml><?xml version="1.0" encoding="utf-8"?>
<p:tagLst xmlns:a="http://schemas.openxmlformats.org/drawingml/2006/main" xmlns:r="http://schemas.openxmlformats.org/officeDocument/2006/relationships" xmlns:p="http://schemas.openxmlformats.org/presentationml/2006/main">
  <p:tag name="PPSNARRATIONPROPS" val="C:\unit_21\s1c.mp3"/>
  <p:tag name="PPSNARRATION" val="100,1126764742,C:\unit_21\NA_Unit_21_PP_pptx\Media.ppcx"/>
</p:tagLst>
</file>

<file path=ppt/tags/tag5.xml><?xml version="1.0" encoding="utf-8"?>
<p:tagLst xmlns:a="http://schemas.openxmlformats.org/drawingml/2006/main" xmlns:r="http://schemas.openxmlformats.org/officeDocument/2006/relationships" xmlns:p="http://schemas.openxmlformats.org/presentationml/2006/main">
  <p:tag name="PPSNARRATIONPROPS" val="C:\unit_21\s1c.mp3"/>
  <p:tag name="PPSNARRATION" val="100,1126764742,C:\unit_21\NA_Unit_21_PP_pptx\Media.ppcx"/>
</p:tagLst>
</file>

<file path=ppt/tags/tag6.xml><?xml version="1.0" encoding="utf-8"?>
<p:tagLst xmlns:a="http://schemas.openxmlformats.org/drawingml/2006/main" xmlns:r="http://schemas.openxmlformats.org/officeDocument/2006/relationships" xmlns:p="http://schemas.openxmlformats.org/presentationml/2006/main">
  <p:tag name="PPSNARRATIONPROPS" val="C:\unit_21\s1c.mp3"/>
  <p:tag name="PPSNARRATION" val="100,1126764742,C:\unit_21\NA_Unit_21_PP_pptx\Media.ppcx"/>
</p:tagLst>
</file>

<file path=ppt/tags/tag7.xml><?xml version="1.0" encoding="utf-8"?>
<p:tagLst xmlns:a="http://schemas.openxmlformats.org/drawingml/2006/main" xmlns:r="http://schemas.openxmlformats.org/officeDocument/2006/relationships" xmlns:p="http://schemas.openxmlformats.org/presentationml/2006/main">
  <p:tag name="PPSNARRATIONPROPS" val="C:\Unit_1d\u1d_s4.mp3"/>
  <p:tag name="PPSNARRATION" val="49,1678382384,C:\unit_22b\NA_Unit_22b_pptx\Media.ppcx"/>
</p:tagLst>
</file>

<file path=ppt/tags/tag8.xml><?xml version="1.0" encoding="utf-8"?>
<p:tagLst xmlns:a="http://schemas.openxmlformats.org/drawingml/2006/main" xmlns:r="http://schemas.openxmlformats.org/officeDocument/2006/relationships" xmlns:p="http://schemas.openxmlformats.org/presentationml/2006/main">
  <p:tag name="PPSNARRATIONPROPS" val="C:\Unit_1d\u1d_s4.mp3"/>
  <p:tag name="PPSNARRATION" val="52,1678382384,C:\unit_22b\NA_Unit_22b_pptx\Media.ppcx"/>
</p:tagLst>
</file>

<file path=ppt/tags/tag9.xml><?xml version="1.0" encoding="utf-8"?>
<p:tagLst xmlns:a="http://schemas.openxmlformats.org/drawingml/2006/main" xmlns:r="http://schemas.openxmlformats.org/officeDocument/2006/relationships" xmlns:p="http://schemas.openxmlformats.org/presentationml/2006/main">
  <p:tag name="PPSNARRATIONPROPS" val="C:\Unit_1d\u1d_s4.mp3"/>
  <p:tag name="PPSNARRATION" val="52,1678382384,C:\unit_22b\NA_Unit_22b_pptx\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31514</TotalTime>
  <Words>2401</Words>
  <Application>Microsoft Office PowerPoint</Application>
  <PresentationFormat>On-screen Show (4:3)</PresentationFormat>
  <Paragraphs>466</Paragraphs>
  <Slides>61</Slides>
  <Notes>59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Arial</vt:lpstr>
      <vt:lpstr>Calibri</vt:lpstr>
      <vt:lpstr>Cambria Math</vt:lpstr>
      <vt:lpstr>Helvetica</vt:lpstr>
      <vt:lpstr>Monotype Sorts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Irvine</dc:creator>
  <cp:lastModifiedBy>Tom Irvine</cp:lastModifiedBy>
  <cp:revision>999</cp:revision>
  <dcterms:created xsi:type="dcterms:W3CDTF">2010-11-01T13:18:21Z</dcterms:created>
  <dcterms:modified xsi:type="dcterms:W3CDTF">2026-02-26T17:35:23Z</dcterms:modified>
</cp:coreProperties>
</file>