
<file path=[Content_Types].xml><?xml version="1.0" encoding="utf-8"?>
<Types xmlns="http://schemas.openxmlformats.org/package/2006/content-types">
  <Default ContentType="image/x-wmf" Extension="wmf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6858000" cx="9144000"/>
  <p:notesSz cx="6797675" cy="9926625"/>
  <p:defaultTextStyle>
    <a:defPPr lvl="0">
      <a:defRPr lang="en-US"/>
    </a:defPPr>
    <a:lvl1pPr eaLnBrk="0" hangingPunct="0" lvl="0" rtl="0" algn="l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+mn-cs"/>
      </a:defRPr>
    </a:lvl1pPr>
    <a:lvl2pPr eaLnBrk="0" hangingPunct="0" lvl="1" marL="457200" rtl="0" algn="l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+mn-cs"/>
      </a:defRPr>
    </a:lvl2pPr>
    <a:lvl3pPr eaLnBrk="0" hangingPunct="0" lvl="2" marL="914400" rtl="0" algn="l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+mn-cs"/>
      </a:defRPr>
    </a:lvl3pPr>
    <a:lvl4pPr eaLnBrk="0" hangingPunct="0" lvl="3" marL="1371600" rtl="0" algn="l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+mn-cs"/>
      </a:defRPr>
    </a:lvl4pPr>
    <a:lvl5pPr eaLnBrk="0" hangingPunct="0" lvl="4" marL="1828800" rtl="0" algn="l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+mn-cs"/>
      </a:defRPr>
    </a:lvl5pPr>
    <a:lvl6pPr defTabSz="914400" eaLnBrk="1" hangingPunct="1" latinLnBrk="0" lvl="5" marL="2286000" rtl="0" algn="l">
      <a:defRPr kern="1200" sz="2400">
        <a:solidFill>
          <a:schemeClr val="tx1"/>
        </a:solidFill>
        <a:latin typeface="Times New Roman" pitchFamily="18" charset="0"/>
        <a:ea typeface="+mn-ea"/>
        <a:cs typeface="+mn-cs"/>
      </a:defRPr>
    </a:lvl6pPr>
    <a:lvl7pPr defTabSz="914400" eaLnBrk="1" hangingPunct="1" latinLnBrk="0" lvl="6" marL="2743200" rtl="0" algn="l">
      <a:defRPr kern="1200" sz="2400">
        <a:solidFill>
          <a:schemeClr val="tx1"/>
        </a:solidFill>
        <a:latin typeface="Times New Roman" pitchFamily="18" charset="0"/>
        <a:ea typeface="+mn-ea"/>
        <a:cs typeface="+mn-cs"/>
      </a:defRPr>
    </a:lvl7pPr>
    <a:lvl8pPr defTabSz="914400" eaLnBrk="1" hangingPunct="1" latinLnBrk="0" lvl="7" marL="3200400" rtl="0" algn="l">
      <a:defRPr kern="1200" sz="2400">
        <a:solidFill>
          <a:schemeClr val="tx1"/>
        </a:solidFill>
        <a:latin typeface="Times New Roman" pitchFamily="18" charset="0"/>
        <a:ea typeface="+mn-ea"/>
        <a:cs typeface="+mn-cs"/>
      </a:defRPr>
    </a:lvl8pPr>
    <a:lvl9pPr defTabSz="914400" eaLnBrk="1" hangingPunct="1" latinLnBrk="0" lvl="8" marL="3657600" rtl="0" algn="l">
      <a:defRPr kern="1200" sz="24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64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5EC120-9051-40BD-85CE-8ECDF5236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79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43088-8DBE-412C-8C31-9C79D2E7C73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3945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9410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3755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0705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7475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9286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6888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2808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9759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4395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267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7218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7511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4017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3898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676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6059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5249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0224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3109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7606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999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1349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6818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5716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0887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7131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740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10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060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728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058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906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B4F4-6BF2-46EC-92F5-0DA2B28D0E3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917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743200" y="427038"/>
            <a:ext cx="6399213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2C167-9A62-4055-8402-A703B8B8F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4EEE-53B4-46EA-9989-09EC3CA03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DC4B-DB31-4B54-AF46-FBC560DF3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F6AB-838C-451C-8C05-DD3F0425E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48AAE-3B7C-49CC-B214-36833575E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050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A70A-9511-4309-BF44-3557968B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A632C-575D-48B3-8AD2-AB36DF1D7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B498-BA34-42C6-B090-05CBCE4AF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FD36F-BB57-45F9-B89E-AB73D7719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F5C3-2FE3-46F9-A15E-C687BC77D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97FE-726E-42E7-99F9-9BB9F89A7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6BD1698-C907-4467-AD2C-B4F0DE2EC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15000"/>
        </a:spcBef>
        <a:spcAft>
          <a:spcPct val="0"/>
        </a:spcAft>
        <a:buClr>
          <a:srgbClr val="003399"/>
        </a:buClr>
        <a:buSzPct val="50000"/>
        <a:buFont typeface="Monotype Sorts" pitchFamily="2" charset="2"/>
        <a:defRPr kumimoji="1" sz="16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Clr>
          <a:srgbClr val="003399"/>
        </a:buClr>
        <a:buSzPct val="75000"/>
        <a:buFont typeface="Monotype Sorts" pitchFamily="2" charset="2"/>
        <a:defRPr kumimoji="1" sz="1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Monotype Sorts" pitchFamily="2" charset="2"/>
        <a:defRPr kumimoji="1"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B9F09B-6937-4ED8-B9E8-DF6D654ADFA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14478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Unit 101</a:t>
            </a:r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2514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3366"/>
                </a:solidFill>
                <a:latin typeface="Calibri" pitchFamily="34" charset="0"/>
              </a:rPr>
              <a:t>HALT/HASS for </a:t>
            </a:r>
            <a:br>
              <a:rPr lang="en-US" sz="2500" b="1" dirty="0" smtClean="0">
                <a:solidFill>
                  <a:srgbClr val="003366"/>
                </a:solidFill>
                <a:latin typeface="Calibri" pitchFamily="34" charset="0"/>
              </a:rPr>
            </a:br>
            <a:r>
              <a:rPr lang="en-US" sz="2500" b="1" dirty="0" smtClean="0">
                <a:solidFill>
                  <a:srgbClr val="003366"/>
                </a:solidFill>
                <a:latin typeface="Calibri" pitchFamily="34" charset="0"/>
              </a:rPr>
              <a:t>Product Reliability</a:t>
            </a:r>
          </a:p>
          <a:p>
            <a:pPr algn="ctr"/>
            <a:r>
              <a:rPr lang="en-US" sz="1400" b="1" dirty="0" smtClean="0">
                <a:solidFill>
                  <a:srgbClr val="003366"/>
                </a:solidFill>
                <a:latin typeface="Calibri" pitchFamily="34" charset="0"/>
              </a:rPr>
              <a:t/>
            </a:r>
            <a:br>
              <a:rPr lang="en-US" sz="1400" b="1" dirty="0" smtClean="0">
                <a:solidFill>
                  <a:srgbClr val="003366"/>
                </a:solidFill>
                <a:latin typeface="Calibri" pitchFamily="34" charset="0"/>
              </a:rPr>
            </a:b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</a:rPr>
              <a:t>Revision </a:t>
            </a:r>
            <a:r>
              <a:rPr lang="en-US" sz="1600" b="1" dirty="0">
                <a:solidFill>
                  <a:srgbClr val="003366"/>
                </a:solidFill>
                <a:latin typeface="Calibri" pitchFamily="34" charset="0"/>
              </a:rPr>
              <a:t>C</a:t>
            </a:r>
            <a:endParaRPr lang="en-US" sz="1600" b="1" dirty="0" smtClean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81922" name="Picture 2" descr="https://vibrationdata.files.wordpress.com/2015/07/test-facility-halt-thi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354330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Fixtures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76400"/>
            <a:ext cx="6781800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Does not need to have the same boundary conditions as the actual production unit installation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Purpose is to stimulate failure modes.  </a:t>
            </a:r>
          </a:p>
          <a:p>
            <a:pPr marL="225425" indent="-225425">
              <a:buClr>
                <a:srgbClr val="006699"/>
              </a:buClr>
              <a:buSzPct val="80000"/>
            </a:pP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Suggested material:  </a:t>
            </a:r>
            <a:r>
              <a:rPr lang="en-US" sz="1700" dirty="0" err="1" smtClean="0">
                <a:latin typeface="Calibri" pitchFamily="34" charset="0"/>
              </a:rPr>
              <a:t>Ultem</a:t>
            </a:r>
            <a:r>
              <a:rPr lang="en-US" sz="1700" dirty="0" smtClean="0">
                <a:latin typeface="Calibri" pitchFamily="34" charset="0"/>
              </a:rPr>
              <a:t>, thermoplastic </a:t>
            </a:r>
            <a:r>
              <a:rPr lang="en-US" sz="1700" dirty="0" err="1" smtClean="0">
                <a:latin typeface="Calibri" pitchFamily="34" charset="0"/>
              </a:rPr>
              <a:t>polyetherimide</a:t>
            </a:r>
            <a:r>
              <a:rPr lang="en-US" sz="1700" dirty="0" smtClean="0">
                <a:latin typeface="Calibri" pitchFamily="34" charset="0"/>
              </a:rPr>
              <a:t> resin   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Halt Fixture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3340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Be aware of fixture and</a:t>
            </a:r>
            <a:r>
              <a:rPr lang="en-US" sz="1700" i="1" dirty="0" smtClean="0"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circuit</a:t>
            </a:r>
            <a:r>
              <a:rPr lang="en-US" sz="1700" i="1" dirty="0" smtClean="0"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board natural frequencies</a:t>
            </a:r>
            <a:br>
              <a:rPr lang="en-US" sz="1700" dirty="0" smtClean="0">
                <a:latin typeface="Calibri" pitchFamily="34" charset="0"/>
              </a:rPr>
            </a:b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Add dampening material to the fixture if necessary to attenuate fixture resonant response 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Allow gap underneath boards for air flow</a:t>
            </a:r>
            <a:endParaRPr lang="en-US" sz="17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029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Common Concerns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581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Hass Fixture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733800"/>
            <a:ext cx="7543800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Provide same boundary conditions as product’s actual field service installation  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err="1" smtClean="0">
                <a:latin typeface="Calibri" pitchFamily="34" charset="0"/>
              </a:rPr>
              <a:t>Delrin</a:t>
            </a:r>
            <a:r>
              <a:rPr lang="en-US" sz="1700" dirty="0" smtClean="0">
                <a:latin typeface="Calibri" pitchFamily="34" charset="0"/>
              </a:rPr>
              <a:t>, highly-crystalline polymer resin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David Packard (1912-1996)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5029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Calibri" pitchFamily="34" charset="0"/>
              </a:rPr>
              <a:t>Build it, test it and fix the things that go wrong.</a:t>
            </a:r>
            <a:endParaRPr lang="en-US" sz="1800" i="1" dirty="0">
              <a:latin typeface="Calibri" pitchFamily="34" charset="0"/>
            </a:endParaRPr>
          </a:p>
        </p:txBody>
      </p:sp>
      <p:pic>
        <p:nvPicPr>
          <p:cNvPr id="197634" name="Picture 2" descr="http://inwallspeakers1.com/wp-content/uploads/2014/04/david-pack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2743200" cy="3429000"/>
          </a:xfrm>
          <a:prstGeom prst="rect">
            <a:avLst/>
          </a:prstGeom>
          <a:noFill/>
        </p:spPr>
      </p:pic>
      <p:pic>
        <p:nvPicPr>
          <p:cNvPr id="197636" name="Picture 4" descr="Hewlett-Pack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09800"/>
            <a:ext cx="3546766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acceleratedreliabilitysolutions.com/images/560_Infant_mortali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5334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Bathtub Curve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5334000"/>
            <a:ext cx="701040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Calibri" pitchFamily="34" charset="0"/>
              </a:rPr>
              <a:t>The Electronics Life Bathtub Curve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From Wikimedia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HALT Purposes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676400"/>
            <a:ext cx="807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Improve &amp; verify design   </a:t>
            </a: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Make product robust and mature at market introduction</a:t>
            </a: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Test to stresses at least twice as severe as those expected in the field environment</a:t>
            </a: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Perform so that a product and its production process are mature at product introduction</a:t>
            </a: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Benefits:  customer satisfaction, reduced warranty and service costs, avoid product recall</a:t>
            </a: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Best performed at earliest product development stage</a:t>
            </a: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Not intended as pass or fail, rather as a learning process</a:t>
            </a: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Test at Lowest assembly possible such as circuit board</a:t>
            </a: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342900" indent="-3429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Test units are </a:t>
            </a:r>
            <a:r>
              <a:rPr lang="en-US" sz="1750" i="1" dirty="0" smtClean="0">
                <a:latin typeface="Calibri" pitchFamily="34" charset="0"/>
              </a:rPr>
              <a:t>not </a:t>
            </a:r>
            <a:r>
              <a:rPr lang="en-US" sz="1750" dirty="0" smtClean="0">
                <a:latin typeface="Calibri" pitchFamily="34" charset="0"/>
              </a:rPr>
              <a:t>shipped to customer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Product Vibration Response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05000"/>
            <a:ext cx="7696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006699"/>
              </a:buClr>
              <a:buSzPct val="65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Perform preliminary test on a nonfunctional circuit board with an attached response accelerometer to measure the board’s natural frequencies and transmissibility</a:t>
            </a:r>
          </a:p>
          <a:p>
            <a:pPr marL="225425" indent="-225425">
              <a:buClr>
                <a:srgbClr val="006699"/>
              </a:buClr>
              <a:buSzPct val="65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65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Also mount one or more accelerometers on fixture</a:t>
            </a:r>
          </a:p>
          <a:p>
            <a:pPr marL="225425" indent="-225425">
              <a:buClr>
                <a:srgbClr val="006699"/>
              </a:buClr>
              <a:buSzPct val="65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65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Control accelerometer is mounted on the underside of the table   </a:t>
            </a:r>
          </a:p>
          <a:p>
            <a:pPr marL="225425" indent="-225425">
              <a:buClr>
                <a:srgbClr val="006699"/>
              </a:buClr>
              <a:buSzPct val="65000"/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65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Product and fixture resonant frequencies are a concern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HALT Phases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905000"/>
            <a:ext cx="739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 smtClean="0">
                <a:latin typeface="Calibri" pitchFamily="34" charset="0"/>
              </a:rPr>
              <a:t>Pre-HALT  -  test engineers &amp; designers have planning meetings</a:t>
            </a:r>
          </a:p>
          <a:p>
            <a:pPr marL="342900" indent="-342900"/>
            <a:endParaRPr lang="en-US" sz="1800" dirty="0" smtClean="0">
              <a:latin typeface="Calibri" pitchFamily="34" charset="0"/>
            </a:endParaRPr>
          </a:p>
          <a:p>
            <a:pPr marL="338138" indent="-338138"/>
            <a:r>
              <a:rPr lang="en-US" sz="1800" dirty="0" smtClean="0">
                <a:latin typeface="Calibri" pitchFamily="34" charset="0"/>
              </a:rPr>
              <a:t>2.    HALT – perform tests with at least four samples &amp; document uncovered  defects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pPr marL="342900" indent="-342900">
              <a:buAutoNum type="arabicPeriod" startAt="3"/>
            </a:pPr>
            <a:r>
              <a:rPr lang="en-US" sz="1800" dirty="0" smtClean="0">
                <a:latin typeface="Calibri" pitchFamily="34" charset="0"/>
              </a:rPr>
              <a:t>Post-HALT – meetings, root cause &amp; corrective action for each issue &amp; ruggedize design to increase both operational and destruction limits</a:t>
            </a:r>
          </a:p>
          <a:p>
            <a:pPr marL="342900" indent="-342900">
              <a:buAutoNum type="arabicPeriod" startAt="3"/>
            </a:pPr>
            <a:endParaRPr lang="en-US" sz="1800" dirty="0" smtClean="0">
              <a:latin typeface="Calibri" pitchFamily="34" charset="0"/>
            </a:endParaRPr>
          </a:p>
          <a:p>
            <a:pPr marL="338138" indent="-338138"/>
            <a:r>
              <a:rPr lang="en-US" sz="1800" dirty="0" smtClean="0">
                <a:latin typeface="Calibri" pitchFamily="34" charset="0"/>
              </a:rPr>
              <a:t>4.    Repeat HALT to verify corrections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410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Calibri" pitchFamily="34" charset="0"/>
              </a:rPr>
              <a:t>Use HALT to identify operating &amp; destruct limits</a:t>
            </a:r>
            <a:endParaRPr lang="en-US" sz="18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Operating &amp; Destruct Limits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7244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Use HALT to identify limits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Each curve represents a normal distribution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Assume </a:t>
            </a:r>
            <a:r>
              <a:rPr lang="en-US" sz="1750" u="sng" dirty="0" smtClean="0">
                <a:latin typeface="Calibri" pitchFamily="34" charset="0"/>
              </a:rPr>
              <a:t>+</a:t>
            </a:r>
            <a:r>
              <a:rPr lang="en-US" sz="1750" dirty="0" smtClean="0">
                <a:latin typeface="Calibri" pitchFamily="34" charset="0"/>
              </a:rPr>
              <a:t>16°C  (  </a:t>
            </a:r>
            <a:r>
              <a:rPr lang="en-US" sz="1750" u="sng" dirty="0" smtClean="0">
                <a:latin typeface="Calibri" pitchFamily="34" charset="0"/>
              </a:rPr>
              <a:t>+</a:t>
            </a:r>
            <a:r>
              <a:rPr lang="en-US" sz="1750" dirty="0" smtClean="0">
                <a:latin typeface="Calibri" pitchFamily="34" charset="0"/>
              </a:rPr>
              <a:t> 4</a:t>
            </a:r>
            <a:r>
              <a:rPr lang="en-US" sz="1750" dirty="0" smtClean="0">
                <a:latin typeface="Calibri" pitchFamily="34" charset="0"/>
                <a:sym typeface="Symbol"/>
              </a:rPr>
              <a:t></a:t>
            </a:r>
            <a:r>
              <a:rPr lang="en-US" sz="1750" dirty="0" smtClean="0">
                <a:latin typeface="Calibri" pitchFamily="34" charset="0"/>
              </a:rPr>
              <a:t> x  4°C )  for thermal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Assume  </a:t>
            </a:r>
            <a:r>
              <a:rPr lang="en-US" sz="1750" u="sng" dirty="0" smtClean="0">
                <a:latin typeface="Calibri" pitchFamily="34" charset="0"/>
              </a:rPr>
              <a:t>+</a:t>
            </a:r>
            <a:r>
              <a:rPr lang="en-US" sz="1750" dirty="0" smtClean="0">
                <a:latin typeface="Calibri" pitchFamily="34" charset="0"/>
              </a:rPr>
              <a:t>8 GRMS  (  </a:t>
            </a:r>
            <a:r>
              <a:rPr lang="en-US" sz="1750" u="sng" dirty="0" smtClean="0">
                <a:latin typeface="Calibri" pitchFamily="34" charset="0"/>
              </a:rPr>
              <a:t>+</a:t>
            </a:r>
            <a:r>
              <a:rPr lang="en-US" sz="1750" dirty="0" smtClean="0">
                <a:latin typeface="Calibri" pitchFamily="34" charset="0"/>
              </a:rPr>
              <a:t> 4</a:t>
            </a:r>
            <a:r>
              <a:rPr lang="en-US" sz="1750" dirty="0" smtClean="0">
                <a:latin typeface="Calibri" pitchFamily="34" charset="0"/>
                <a:sym typeface="Symbol"/>
              </a:rPr>
              <a:t></a:t>
            </a:r>
            <a:r>
              <a:rPr lang="en-US" sz="1750" dirty="0" smtClean="0">
                <a:latin typeface="Calibri" pitchFamily="34" charset="0"/>
              </a:rPr>
              <a:t> x  2 GRMS ) for vibration  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pic>
        <p:nvPicPr>
          <p:cNvPr id="7" name="Picture 6" descr="HALT test | electronics test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5257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800" y="1828800"/>
            <a:ext cx="2971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 smtClean="0">
                <a:latin typeface="Calibri" pitchFamily="34" charset="0"/>
              </a:rPr>
              <a:t>Operating Limits: </a:t>
            </a:r>
            <a:br>
              <a:rPr lang="en-US" sz="1750" dirty="0" smtClean="0">
                <a:latin typeface="Calibri" pitchFamily="34" charset="0"/>
              </a:rPr>
            </a:br>
            <a:r>
              <a:rPr lang="en-US" sz="1750" dirty="0" smtClean="0">
                <a:latin typeface="Calibri" pitchFamily="34" charset="0"/>
              </a:rPr>
              <a:t>     degradation</a:t>
            </a:r>
          </a:p>
          <a:p>
            <a:pPr marL="225425" indent="-225425"/>
            <a:r>
              <a:rPr lang="en-US" sz="1750" dirty="0" smtClean="0">
                <a:latin typeface="Calibri" pitchFamily="34" charset="0"/>
              </a:rPr>
              <a:t>	excessive noise</a:t>
            </a:r>
          </a:p>
          <a:p>
            <a:r>
              <a:rPr lang="en-US" sz="1750" dirty="0" smtClean="0">
                <a:latin typeface="Calibri" pitchFamily="34" charset="0"/>
              </a:rPr>
              <a:t>     gain change</a:t>
            </a:r>
            <a:br>
              <a:rPr lang="en-US" sz="1750" dirty="0" smtClean="0">
                <a:latin typeface="Calibri" pitchFamily="34" charset="0"/>
              </a:rPr>
            </a:br>
            <a:r>
              <a:rPr lang="en-US" sz="1750" dirty="0" smtClean="0">
                <a:latin typeface="Calibri" pitchFamily="34" charset="0"/>
              </a:rPr>
              <a:t>     intermittent dropouts</a:t>
            </a:r>
            <a:br>
              <a:rPr lang="en-US" sz="1750" dirty="0" smtClean="0">
                <a:latin typeface="Calibri" pitchFamily="34" charset="0"/>
              </a:rPr>
            </a:br>
            <a:r>
              <a:rPr lang="en-US" sz="1750" dirty="0" smtClean="0">
                <a:latin typeface="Calibri" pitchFamily="34" charset="0"/>
              </a:rPr>
              <a:t>     needs reboot </a:t>
            </a:r>
            <a:br>
              <a:rPr lang="en-US" sz="1750" dirty="0" smtClean="0">
                <a:latin typeface="Calibri" pitchFamily="34" charset="0"/>
              </a:rPr>
            </a:br>
            <a:r>
              <a:rPr lang="en-US" sz="1750" dirty="0" smtClean="0">
                <a:latin typeface="Calibri" pitchFamily="34" charset="0"/>
              </a:rPr>
              <a:t>     other anomaly</a:t>
            </a:r>
          </a:p>
          <a:p>
            <a:r>
              <a:rPr lang="en-US" sz="1750" dirty="0" smtClean="0">
                <a:latin typeface="Calibri" pitchFamily="34" charset="0"/>
              </a:rPr>
              <a:t>	</a:t>
            </a:r>
          </a:p>
          <a:p>
            <a:r>
              <a:rPr lang="en-US" sz="1750" dirty="0" smtClean="0">
                <a:latin typeface="Calibri" pitchFamily="34" charset="0"/>
              </a:rPr>
              <a:t>Destruct Limits:  </a:t>
            </a:r>
            <a:br>
              <a:rPr lang="en-US" sz="1750" dirty="0" smtClean="0">
                <a:latin typeface="Calibri" pitchFamily="34" charset="0"/>
              </a:rPr>
            </a:br>
            <a:r>
              <a:rPr lang="en-US" sz="1750" dirty="0" smtClean="0">
                <a:latin typeface="Calibri" pitchFamily="34" charset="0"/>
              </a:rPr>
              <a:t>     hard failure</a:t>
            </a:r>
            <a:endParaRPr lang="en-US" sz="175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HALT Cold Step Stress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pic>
        <p:nvPicPr>
          <p:cNvPr id="7" name="Picture 6" descr="http://www.dynaqual.com/images/cold_ste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3810000"/>
            <a:ext cx="77724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Start at room temperature</a:t>
            </a:r>
          </a:p>
          <a:p>
            <a:pPr marL="225425" indent="-22542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Cool down in 10°C steps to lower operating or destruct limit</a:t>
            </a:r>
          </a:p>
          <a:p>
            <a:pPr marL="225425" indent="-22542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Dwell times are typically 15-20 minutes to stabilize product</a:t>
            </a:r>
          </a:p>
          <a:p>
            <a:pPr marL="225425" indent="-22542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Have airflow around the product</a:t>
            </a:r>
          </a:p>
          <a:p>
            <a:pPr marL="225425" indent="-22542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Note temperature at which first anomaly occurs, operating limit</a:t>
            </a:r>
          </a:p>
          <a:p>
            <a:pPr marL="225425" indent="-22542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Continue until hard failure occurs to establish destruct limit  </a:t>
            </a:r>
          </a:p>
          <a:p>
            <a:pPr marL="225425" indent="-22542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Return to ambient and take corrective action if failure occurs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2286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itchFamily="34" charset="0"/>
              </a:rPr>
              <a:t>Image courtesy of </a:t>
            </a:r>
            <a:br>
              <a:rPr lang="en-US" sz="1400" i="1" dirty="0" smtClean="0">
                <a:latin typeface="Calibri" pitchFamily="34" charset="0"/>
              </a:rPr>
            </a:br>
            <a:r>
              <a:rPr lang="en-US" sz="1400" i="1" dirty="0" err="1" smtClean="0">
                <a:latin typeface="Calibri" pitchFamily="34" charset="0"/>
              </a:rPr>
              <a:t>DynaQual</a:t>
            </a:r>
            <a:r>
              <a:rPr lang="en-US" sz="1400" i="1" dirty="0" smtClean="0">
                <a:latin typeface="Calibri" pitchFamily="34" charset="0"/>
              </a:rPr>
              <a:t> Test Labs</a:t>
            </a:r>
            <a:endParaRPr lang="en-US" sz="14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HALT Hot Step Stress</a:t>
            </a:r>
          </a:p>
          <a:p>
            <a:pPr>
              <a:lnSpc>
                <a:spcPct val="70000"/>
              </a:lnSpc>
            </a:pP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pic>
        <p:nvPicPr>
          <p:cNvPr id="7" name="Picture 6" descr="http://www.dynaqual.com/images/hot_ste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396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4267200"/>
            <a:ext cx="6781800" cy="208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5" dirty="0" smtClean="0">
                <a:latin typeface="Calibri" pitchFamily="34" charset="0"/>
              </a:rPr>
              <a:t>Similar process as Cold Step Stress</a:t>
            </a:r>
          </a:p>
          <a:p>
            <a:pPr marL="225425" indent="-22542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5" dirty="0" smtClean="0">
                <a:latin typeface="Calibri" pitchFamily="34" charset="0"/>
              </a:rPr>
              <a:t>Start at room temperature</a:t>
            </a:r>
          </a:p>
          <a:p>
            <a:pPr marL="225425" indent="-22542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5" dirty="0" smtClean="0">
                <a:latin typeface="Calibri" pitchFamily="34" charset="0"/>
              </a:rPr>
              <a:t>Heat up in 10°C steps to upper operating or destruct limit</a:t>
            </a:r>
          </a:p>
          <a:p>
            <a:pPr marL="225425" indent="-22542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5" dirty="0" smtClean="0">
                <a:latin typeface="Calibri" pitchFamily="34" charset="0"/>
              </a:rPr>
              <a:t>Dwell times are typically 15-20 minutes to stabilize product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Rapid Thermal Transition Stress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pic>
        <p:nvPicPr>
          <p:cNvPr id="7" name="Picture 6" descr="thermal cycling stres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4191000"/>
            <a:ext cx="7086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Start at room temperature</a:t>
            </a:r>
          </a:p>
          <a:p>
            <a:pPr marL="112713" indent="-112713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112713" indent="-112713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Set limits to 5</a:t>
            </a:r>
            <a:r>
              <a:rPr lang="en-US" sz="1700" dirty="0" smtClean="0">
                <a:latin typeface="Calibri" pitchFamily="34" charset="0"/>
                <a:sym typeface="Symbol"/>
              </a:rPr>
              <a:t></a:t>
            </a:r>
            <a:r>
              <a:rPr lang="en-US" sz="1700" dirty="0" smtClean="0">
                <a:latin typeface="Calibri" pitchFamily="34" charset="0"/>
              </a:rPr>
              <a:t>C less than the thermal operational limits found during step stress testing  </a:t>
            </a:r>
            <a:br>
              <a:rPr lang="en-US" sz="1700" dirty="0" smtClean="0">
                <a:latin typeface="Calibri" pitchFamily="34" charset="0"/>
              </a:rPr>
            </a:br>
            <a:endParaRPr lang="en-US" sz="800" dirty="0" smtClean="0">
              <a:latin typeface="Calibri" pitchFamily="34" charset="0"/>
            </a:endParaRPr>
          </a:p>
          <a:p>
            <a:pPr marL="112713" indent="-112713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Perform five cycles with the thermal change rate as rapid as possible, maybe 60</a:t>
            </a:r>
            <a:r>
              <a:rPr lang="en-US" sz="1700" dirty="0" smtClean="0">
                <a:latin typeface="Calibri" pitchFamily="34" charset="0"/>
                <a:sym typeface="Symbol"/>
              </a:rPr>
              <a:t></a:t>
            </a:r>
            <a:r>
              <a:rPr lang="en-US" sz="1700" dirty="0" smtClean="0">
                <a:latin typeface="Calibri" pitchFamily="34" charset="0"/>
              </a:rPr>
              <a:t>C/min or greater  </a:t>
            </a:r>
            <a:br>
              <a:rPr lang="en-US" sz="1700" dirty="0" smtClean="0">
                <a:latin typeface="Calibri" pitchFamily="34" charset="0"/>
              </a:rPr>
            </a:br>
            <a:endParaRPr lang="en-US" sz="800" dirty="0" smtClean="0">
              <a:latin typeface="Calibri" pitchFamily="34" charset="0"/>
            </a:endParaRPr>
          </a:p>
          <a:p>
            <a:pPr marL="112713" indent="-112713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10 minute or longer dwell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References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1066800" y="1981200"/>
          <a:ext cx="174307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Picture" r:id="rId4" imgW="1742857" imgH="2619048" progId="StaticDib">
                  <p:embed/>
                </p:oleObj>
              </mc:Choice>
              <mc:Fallback>
                <p:oleObj name="Picture" r:id="rId4" imgW="1742857" imgH="2619048" progId="StaticDib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1743075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24200" y="4114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Harry W. McLean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5257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Also articles by Kirk Gray, Stephen Smithson, et al.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Vibration Step Stress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pic>
        <p:nvPicPr>
          <p:cNvPr id="7" name="Picture 6" descr="vibration stres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3733800"/>
            <a:ext cx="78486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Entire test performed at room temperature</a:t>
            </a:r>
          </a:p>
          <a:p>
            <a:pPr marL="166688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166688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Wideband random vibration applied in 5 </a:t>
            </a:r>
            <a:r>
              <a:rPr lang="en-US" sz="1700" dirty="0" err="1" smtClean="0">
                <a:latin typeface="Calibri" pitchFamily="34" charset="0"/>
              </a:rPr>
              <a:t>Grms</a:t>
            </a:r>
            <a:r>
              <a:rPr lang="en-US" sz="1700" dirty="0" smtClean="0">
                <a:latin typeface="Calibri" pitchFamily="34" charset="0"/>
              </a:rPr>
              <a:t> increments</a:t>
            </a:r>
          </a:p>
          <a:p>
            <a:pPr marL="166688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166688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Steps applied to identifying operating and destruct limits</a:t>
            </a:r>
          </a:p>
          <a:p>
            <a:pPr marL="166688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166688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Dwells of 10 minutes</a:t>
            </a:r>
          </a:p>
          <a:p>
            <a:pPr marL="166688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166688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After 20 GRMS is reached than reduce to 2 to 3 GRMS for “tickle” vibration test to detect failure modes that would remain undetected at higher levels</a:t>
            </a:r>
          </a:p>
          <a:p>
            <a:pPr marL="166688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166688" indent="-166688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Verify that there are no loose fasteners or connections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116" name="Shape 218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7" name="Google Shape;218117;p1"/>
          <p:cNvSpPr txBox="1"/>
          <p:nvPr>
            <p:ph idx="12" type="sldNum"/>
          </p:nvPr>
        </p:nvSpPr>
        <p:spPr>
          <a:xfrm>
            <a:off x="7010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8118" name="Google Shape;218118;p1"/>
          <p:cNvCxnSpPr/>
          <p:nvPr/>
        </p:nvCxnSpPr>
        <p:spPr>
          <a:xfrm>
            <a:off x="533400" y="1447800"/>
            <a:ext cx="7772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119" name="Google Shape;218119;p1"/>
          <p:cNvSpPr/>
          <p:nvPr/>
        </p:nvSpPr>
        <p:spPr>
          <a:xfrm>
            <a:off x="533400" y="990600"/>
            <a:ext cx="4572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Combined Thermal &amp; Vibration</a:t>
            </a:r>
            <a:endParaRPr b="1" sz="2000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20" name="Google Shape;218120;p1"/>
          <p:cNvSpPr/>
          <p:nvPr/>
        </p:nvSpPr>
        <p:spPr>
          <a:xfrm>
            <a:off x="5943600" y="838200"/>
            <a:ext cx="2130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3399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Vibrationdata</a:t>
            </a:r>
            <a:endParaRPr/>
          </a:p>
        </p:txBody>
      </p:sp>
      <p:pic>
        <p:nvPicPr>
          <p:cNvPr descr="thermal vibration stress" id="218121" name="Google Shape;21812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752600"/>
            <a:ext cx="38862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122" name="Google Shape;218122;p1"/>
          <p:cNvSpPr txBox="1"/>
          <p:nvPr/>
        </p:nvSpPr>
        <p:spPr>
          <a:xfrm>
            <a:off x="0" y="3733812"/>
            <a:ext cx="7620000" cy="2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5425" lvl="0" marL="225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36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 thermal cycling combined vibration step stressing</a:t>
            </a:r>
            <a:endParaRPr/>
          </a:p>
          <a:p>
            <a:pPr indent="-225425" lvl="0" marL="225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36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same limits as Rapid Thermal Cycling</a:t>
            </a:r>
            <a:endParaRPr/>
          </a:p>
          <a:p>
            <a:pPr indent="-225425" lvl="0" marL="225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36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Vibration follows limits discovered in Vibration Step Stress</a:t>
            </a:r>
            <a:endParaRPr/>
          </a:p>
          <a:p>
            <a:pPr indent="-225425" lvl="0" marL="225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36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Dwell times are typically 15-20 minutes to stabilize product</a:t>
            </a:r>
            <a:endParaRPr/>
          </a:p>
          <a:p>
            <a:pPr indent="-225425" lvl="0" marL="225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36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Tickle vibration also used here</a:t>
            </a:r>
            <a:endParaRPr/>
          </a:p>
          <a:p>
            <a:pPr indent="-225425" lvl="0" marL="2254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36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highest vibration levels should be 3 to 5 GRMS less than the vibration UOL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HASS Purposes</a:t>
            </a:r>
          </a:p>
          <a:p>
            <a:pPr>
              <a:lnSpc>
                <a:spcPct val="70000"/>
              </a:lnSpc>
            </a:pP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600200"/>
            <a:ext cx="78486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Perform on HASS being performed on 100% of the units shipped</a:t>
            </a:r>
            <a:br>
              <a:rPr lang="en-US" sz="1750" dirty="0" smtClean="0">
                <a:latin typeface="Calibri" pitchFamily="34" charset="0"/>
              </a:rPr>
            </a:br>
            <a:endParaRPr lang="en-US" sz="1400" dirty="0" smtClean="0"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Monitor production process because processes may shift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Precipitation Screen – convert a relevant defect from latent (dormant) to patent (active)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Pass/Fail Test</a:t>
            </a:r>
            <a:r>
              <a:rPr lang="en-US" sz="1750" dirty="0" smtClean="0">
                <a:latin typeface="Calibri" pitchFamily="34" charset="0"/>
              </a:rPr>
              <a:t/>
            </a:r>
            <a:br>
              <a:rPr lang="en-US" sz="1750" dirty="0" smtClean="0">
                <a:latin typeface="Calibri" pitchFamily="34" charset="0"/>
              </a:rPr>
            </a:br>
            <a:endParaRPr lang="en-US" sz="1400" dirty="0" smtClean="0"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HASS tests are at reduced HALT levels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Proof of Screen (POS) needed to develop &amp; verify HASS program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Rule-of-thumb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181600"/>
            <a:ext cx="701040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150000"/>
              </a:lnSpc>
              <a:buClr>
                <a:schemeClr val="tx2">
                  <a:lumMod val="65000"/>
                  <a:lumOff val="35000"/>
                </a:schemeClr>
              </a:buClr>
              <a:buSzPct val="40000"/>
              <a:buFont typeface="Wingdings" pitchFamily="2" charset="2"/>
              <a:buChar char="§"/>
            </a:pPr>
            <a:r>
              <a:rPr lang="en-US" sz="1750" dirty="0" smtClean="0">
                <a:latin typeface="Calibri" pitchFamily="34" charset="0"/>
              </a:rPr>
              <a:t>Temperature extremes reduced by 15% to 20% of operating limits (OL)</a:t>
            </a:r>
          </a:p>
          <a:p>
            <a:pPr marL="174625" indent="-174625">
              <a:lnSpc>
                <a:spcPct val="150000"/>
              </a:lnSpc>
              <a:buClr>
                <a:schemeClr val="tx2">
                  <a:lumMod val="65000"/>
                  <a:lumOff val="35000"/>
                </a:schemeClr>
              </a:buClr>
              <a:buSzPct val="40000"/>
              <a:buFont typeface="Wingdings" pitchFamily="2" charset="2"/>
              <a:buChar char="§"/>
            </a:pPr>
            <a:r>
              <a:rPr lang="en-US" sz="1750" dirty="0" smtClean="0">
                <a:latin typeface="Calibri" pitchFamily="34" charset="0"/>
              </a:rPr>
              <a:t>Vibration GRMS by 50% of destruct limit (DL)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HALT vs. HASS Stress Levels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624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609600" y="1600200"/>
            <a:ext cx="69342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HASS </a:t>
            </a: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Thermal Cycle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grpSp>
        <p:nvGrpSpPr>
          <p:cNvPr id="212994" name="Group 2"/>
          <p:cNvGrpSpPr>
            <a:grpSpLocks/>
          </p:cNvGrpSpPr>
          <p:nvPr/>
        </p:nvGrpSpPr>
        <p:grpSpPr bwMode="auto">
          <a:xfrm>
            <a:off x="838200" y="1676400"/>
            <a:ext cx="6564313" cy="3560762"/>
            <a:chOff x="885" y="1606"/>
            <a:chExt cx="10338" cy="5609"/>
          </a:xfrm>
        </p:grpSpPr>
        <p:sp>
          <p:nvSpPr>
            <p:cNvPr id="212995" name="Text Box 3"/>
            <p:cNvSpPr txBox="1">
              <a:spLocks noChangeArrowheads="1"/>
            </p:cNvSpPr>
            <p:nvPr/>
          </p:nvSpPr>
          <p:spPr bwMode="auto">
            <a:xfrm>
              <a:off x="885" y="1606"/>
              <a:ext cx="1922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Temperature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96" name="Text Box 4"/>
            <p:cNvSpPr txBox="1">
              <a:spLocks noChangeArrowheads="1"/>
            </p:cNvSpPr>
            <p:nvPr/>
          </p:nvSpPr>
          <p:spPr bwMode="auto">
            <a:xfrm>
              <a:off x="3840" y="2356"/>
              <a:ext cx="2477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Rate Thermal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97" name="Text Box 5"/>
            <p:cNvSpPr txBox="1">
              <a:spLocks noChangeArrowheads="1"/>
            </p:cNvSpPr>
            <p:nvPr/>
          </p:nvSpPr>
          <p:spPr bwMode="auto">
            <a:xfrm>
              <a:off x="6945" y="2956"/>
              <a:ext cx="2477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Slow Rate Thermal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2998" name="AutoShape 6"/>
            <p:cNvCxnSpPr>
              <a:cxnSpLocks noChangeShapeType="1"/>
            </p:cNvCxnSpPr>
            <p:nvPr/>
          </p:nvCxnSpPr>
          <p:spPr bwMode="auto">
            <a:xfrm flipH="1">
              <a:off x="3540" y="2886"/>
              <a:ext cx="345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2999" name="AutoShape 7"/>
            <p:cNvCxnSpPr>
              <a:cxnSpLocks noChangeShapeType="1"/>
            </p:cNvCxnSpPr>
            <p:nvPr/>
          </p:nvCxnSpPr>
          <p:spPr bwMode="auto">
            <a:xfrm flipH="1">
              <a:off x="6510" y="3396"/>
              <a:ext cx="345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213000" name="Group 8"/>
            <p:cNvGrpSpPr>
              <a:grpSpLocks/>
            </p:cNvGrpSpPr>
            <p:nvPr/>
          </p:nvGrpSpPr>
          <p:grpSpPr bwMode="auto">
            <a:xfrm>
              <a:off x="2763" y="2887"/>
              <a:ext cx="7561" cy="2999"/>
              <a:chOff x="2956" y="2820"/>
              <a:chExt cx="6584" cy="2919"/>
            </a:xfrm>
          </p:grpSpPr>
          <p:cxnSp>
            <p:nvCxnSpPr>
              <p:cNvPr id="213001" name="AutoShape 9"/>
              <p:cNvCxnSpPr>
                <a:cxnSpLocks noChangeShapeType="1"/>
              </p:cNvCxnSpPr>
              <p:nvPr/>
            </p:nvCxnSpPr>
            <p:spPr bwMode="auto">
              <a:xfrm>
                <a:off x="2960" y="4268"/>
                <a:ext cx="658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3002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2956" y="2830"/>
                <a:ext cx="124" cy="1438"/>
              </a:xfrm>
              <a:prstGeom prst="straightConnector1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</p:spPr>
          </p:cxnSp>
          <p:cxnSp>
            <p:nvCxnSpPr>
              <p:cNvPr id="213003" name="AutoShape 11"/>
              <p:cNvCxnSpPr>
                <a:cxnSpLocks noChangeShapeType="1"/>
              </p:cNvCxnSpPr>
              <p:nvPr/>
            </p:nvCxnSpPr>
            <p:spPr bwMode="auto">
              <a:xfrm flipH="1" flipV="1">
                <a:off x="3567" y="2823"/>
                <a:ext cx="281" cy="2916"/>
              </a:xfrm>
              <a:prstGeom prst="straightConnector1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</p:spPr>
          </p:cxnSp>
          <p:cxnSp>
            <p:nvCxnSpPr>
              <p:cNvPr id="213004" name="AutoShape 12"/>
              <p:cNvCxnSpPr>
                <a:cxnSpLocks noChangeShapeType="1"/>
              </p:cNvCxnSpPr>
              <p:nvPr/>
            </p:nvCxnSpPr>
            <p:spPr bwMode="auto">
              <a:xfrm>
                <a:off x="3083" y="2820"/>
                <a:ext cx="480" cy="1"/>
              </a:xfrm>
              <a:prstGeom prst="straightConnector1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</p:spPr>
          </p:cxnSp>
          <p:cxnSp>
            <p:nvCxnSpPr>
              <p:cNvPr id="213005" name="AutoShape 13"/>
              <p:cNvCxnSpPr>
                <a:cxnSpLocks noChangeShapeType="1"/>
              </p:cNvCxnSpPr>
              <p:nvPr/>
            </p:nvCxnSpPr>
            <p:spPr bwMode="auto">
              <a:xfrm>
                <a:off x="3848" y="5730"/>
                <a:ext cx="518" cy="1"/>
              </a:xfrm>
              <a:prstGeom prst="straightConnector1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</p:spPr>
          </p:cxnSp>
          <p:cxnSp>
            <p:nvCxnSpPr>
              <p:cNvPr id="213006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4365" y="4275"/>
                <a:ext cx="128" cy="1455"/>
              </a:xfrm>
              <a:prstGeom prst="straightConnector1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</p:spPr>
          </p:cxnSp>
          <p:cxnSp>
            <p:nvCxnSpPr>
              <p:cNvPr id="213007" name="AutoShape 15"/>
              <p:cNvCxnSpPr>
                <a:cxnSpLocks noChangeShapeType="1"/>
              </p:cNvCxnSpPr>
              <p:nvPr/>
            </p:nvCxnSpPr>
            <p:spPr bwMode="auto">
              <a:xfrm>
                <a:off x="4493" y="4282"/>
                <a:ext cx="502" cy="1"/>
              </a:xfrm>
              <a:prstGeom prst="straightConnector1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</p:spPr>
          </p:cxnSp>
          <p:cxnSp>
            <p:nvCxnSpPr>
              <p:cNvPr id="213008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5003" y="3495"/>
                <a:ext cx="517" cy="788"/>
              </a:xfrm>
              <a:prstGeom prst="straightConnector1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</p:spPr>
          </p:cxnSp>
          <p:cxnSp>
            <p:nvCxnSpPr>
              <p:cNvPr id="213009" name="AutoShape 17"/>
              <p:cNvCxnSpPr>
                <a:cxnSpLocks noChangeShapeType="1"/>
              </p:cNvCxnSpPr>
              <p:nvPr/>
            </p:nvCxnSpPr>
            <p:spPr bwMode="auto">
              <a:xfrm>
                <a:off x="5520" y="3488"/>
                <a:ext cx="503" cy="0"/>
              </a:xfrm>
              <a:prstGeom prst="straightConnector1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</p:spPr>
          </p:cxnSp>
          <p:cxnSp>
            <p:nvCxnSpPr>
              <p:cNvPr id="213010" name="AutoShape 18"/>
              <p:cNvCxnSpPr>
                <a:cxnSpLocks noChangeShapeType="1"/>
              </p:cNvCxnSpPr>
              <p:nvPr/>
            </p:nvCxnSpPr>
            <p:spPr bwMode="auto">
              <a:xfrm>
                <a:off x="6023" y="3487"/>
                <a:ext cx="1147" cy="1763"/>
              </a:xfrm>
              <a:prstGeom prst="straightConnector1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</p:spPr>
          </p:cxnSp>
          <p:cxnSp>
            <p:nvCxnSpPr>
              <p:cNvPr id="213011" name="AutoShape 19"/>
              <p:cNvCxnSpPr>
                <a:cxnSpLocks noChangeShapeType="1"/>
              </p:cNvCxnSpPr>
              <p:nvPr/>
            </p:nvCxnSpPr>
            <p:spPr bwMode="auto">
              <a:xfrm>
                <a:off x="7177" y="5258"/>
                <a:ext cx="526" cy="0"/>
              </a:xfrm>
              <a:prstGeom prst="straightConnector1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</p:spPr>
          </p:cxnSp>
          <p:cxnSp>
            <p:nvCxnSpPr>
              <p:cNvPr id="213012" name="AutoShape 20"/>
              <p:cNvCxnSpPr>
                <a:cxnSpLocks noChangeShapeType="1"/>
              </p:cNvCxnSpPr>
              <p:nvPr/>
            </p:nvCxnSpPr>
            <p:spPr bwMode="auto">
              <a:xfrm flipV="1">
                <a:off x="7710" y="4275"/>
                <a:ext cx="630" cy="983"/>
              </a:xfrm>
              <a:prstGeom prst="straightConnector1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</p:spPr>
          </p:cxnSp>
          <p:cxnSp>
            <p:nvCxnSpPr>
              <p:cNvPr id="213013" name="AutoShape 21"/>
              <p:cNvCxnSpPr>
                <a:cxnSpLocks noChangeShapeType="1"/>
              </p:cNvCxnSpPr>
              <p:nvPr/>
            </p:nvCxnSpPr>
            <p:spPr bwMode="auto">
              <a:xfrm>
                <a:off x="8333" y="4275"/>
                <a:ext cx="248" cy="1"/>
              </a:xfrm>
              <a:prstGeom prst="straightConnector1">
                <a:avLst/>
              </a:prstGeom>
              <a:noFill/>
              <a:ln w="19050">
                <a:solidFill>
                  <a:srgbClr val="1F497D"/>
                </a:solidFill>
                <a:round/>
                <a:headEnd/>
                <a:tailEnd/>
              </a:ln>
            </p:spPr>
          </p:cxnSp>
        </p:grpSp>
        <p:cxnSp>
          <p:nvCxnSpPr>
            <p:cNvPr id="213014" name="AutoShape 22"/>
            <p:cNvCxnSpPr>
              <a:cxnSpLocks noChangeShapeType="1"/>
            </p:cNvCxnSpPr>
            <p:nvPr/>
          </p:nvCxnSpPr>
          <p:spPr bwMode="auto">
            <a:xfrm flipV="1">
              <a:off x="2745" y="1716"/>
              <a:ext cx="23" cy="470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3015" name="Text Box 23"/>
            <p:cNvSpPr txBox="1">
              <a:spLocks noChangeArrowheads="1"/>
            </p:cNvSpPr>
            <p:nvPr/>
          </p:nvSpPr>
          <p:spPr bwMode="auto">
            <a:xfrm>
              <a:off x="9998" y="4539"/>
              <a:ext cx="1225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Time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3016" name="AutoShape 24"/>
            <p:cNvCxnSpPr>
              <a:cxnSpLocks noChangeShapeType="1"/>
            </p:cNvCxnSpPr>
            <p:nvPr/>
          </p:nvCxnSpPr>
          <p:spPr bwMode="auto">
            <a:xfrm>
              <a:off x="4559" y="4428"/>
              <a:ext cx="1" cy="27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3017" name="AutoShape 25"/>
            <p:cNvCxnSpPr>
              <a:cxnSpLocks noChangeShapeType="1"/>
            </p:cNvCxnSpPr>
            <p:nvPr/>
          </p:nvCxnSpPr>
          <p:spPr bwMode="auto">
            <a:xfrm>
              <a:off x="8961" y="4436"/>
              <a:ext cx="16" cy="26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3018" name="AutoShape 26"/>
            <p:cNvCxnSpPr>
              <a:cxnSpLocks noChangeShapeType="1"/>
            </p:cNvCxnSpPr>
            <p:nvPr/>
          </p:nvCxnSpPr>
          <p:spPr bwMode="auto">
            <a:xfrm>
              <a:off x="2752" y="6637"/>
              <a:ext cx="0" cy="4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13019" name="Text Box 27"/>
            <p:cNvSpPr txBox="1">
              <a:spLocks noChangeArrowheads="1"/>
            </p:cNvSpPr>
            <p:nvPr/>
          </p:nvSpPr>
          <p:spPr bwMode="auto">
            <a:xfrm>
              <a:off x="1345" y="4108"/>
              <a:ext cx="1225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20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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3020" name="AutoShape 28"/>
            <p:cNvCxnSpPr>
              <a:cxnSpLocks noChangeShapeType="1"/>
            </p:cNvCxnSpPr>
            <p:nvPr/>
          </p:nvCxnSpPr>
          <p:spPr bwMode="auto">
            <a:xfrm flipH="1">
              <a:off x="2590" y="3388"/>
              <a:ext cx="1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3021" name="AutoShape 29"/>
            <p:cNvCxnSpPr>
              <a:cxnSpLocks noChangeShapeType="1"/>
            </p:cNvCxnSpPr>
            <p:nvPr/>
          </p:nvCxnSpPr>
          <p:spPr bwMode="auto">
            <a:xfrm flipH="1">
              <a:off x="2582" y="2671"/>
              <a:ext cx="1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3022" name="AutoShape 30"/>
            <p:cNvCxnSpPr>
              <a:cxnSpLocks noChangeShapeType="1"/>
            </p:cNvCxnSpPr>
            <p:nvPr/>
          </p:nvCxnSpPr>
          <p:spPr bwMode="auto">
            <a:xfrm flipH="1">
              <a:off x="2599" y="5500"/>
              <a:ext cx="1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3023" name="AutoShape 31"/>
            <p:cNvCxnSpPr>
              <a:cxnSpLocks noChangeShapeType="1"/>
            </p:cNvCxnSpPr>
            <p:nvPr/>
          </p:nvCxnSpPr>
          <p:spPr bwMode="auto">
            <a:xfrm flipH="1">
              <a:off x="2564" y="6188"/>
              <a:ext cx="1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13024" name="Text Box 32"/>
            <p:cNvSpPr txBox="1">
              <a:spLocks noChangeArrowheads="1"/>
            </p:cNvSpPr>
            <p:nvPr/>
          </p:nvSpPr>
          <p:spPr bwMode="auto">
            <a:xfrm>
              <a:off x="1290" y="2421"/>
              <a:ext cx="1225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UDL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25" name="Text Box 33"/>
            <p:cNvSpPr txBox="1">
              <a:spLocks noChangeArrowheads="1"/>
            </p:cNvSpPr>
            <p:nvPr/>
          </p:nvSpPr>
          <p:spPr bwMode="auto">
            <a:xfrm>
              <a:off x="1281" y="3106"/>
              <a:ext cx="1225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26" name="Text Box 34"/>
            <p:cNvSpPr txBox="1">
              <a:spLocks noChangeArrowheads="1"/>
            </p:cNvSpPr>
            <p:nvPr/>
          </p:nvSpPr>
          <p:spPr bwMode="auto">
            <a:xfrm>
              <a:off x="1218" y="5241"/>
              <a:ext cx="1226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27" name="Text Box 35"/>
            <p:cNvSpPr txBox="1">
              <a:spLocks noChangeArrowheads="1"/>
            </p:cNvSpPr>
            <p:nvPr/>
          </p:nvSpPr>
          <p:spPr bwMode="auto">
            <a:xfrm>
              <a:off x="1252" y="6004"/>
              <a:ext cx="1225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LDL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3028" name="AutoShape 36"/>
            <p:cNvCxnSpPr>
              <a:cxnSpLocks noChangeShapeType="1"/>
            </p:cNvCxnSpPr>
            <p:nvPr/>
          </p:nvCxnSpPr>
          <p:spPr bwMode="auto">
            <a:xfrm>
              <a:off x="2745" y="6870"/>
              <a:ext cx="183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13029" name="AutoShape 37"/>
            <p:cNvCxnSpPr>
              <a:cxnSpLocks noChangeShapeType="1"/>
            </p:cNvCxnSpPr>
            <p:nvPr/>
          </p:nvCxnSpPr>
          <p:spPr bwMode="auto">
            <a:xfrm>
              <a:off x="4545" y="6870"/>
              <a:ext cx="442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13030" name="Text Box 38"/>
            <p:cNvSpPr txBox="1">
              <a:spLocks noChangeArrowheads="1"/>
            </p:cNvSpPr>
            <p:nvPr/>
          </p:nvSpPr>
          <p:spPr bwMode="auto">
            <a:xfrm>
              <a:off x="5835" y="6600"/>
              <a:ext cx="2085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Detection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31" name="Text Box 39"/>
            <p:cNvSpPr txBox="1">
              <a:spLocks noChangeArrowheads="1"/>
            </p:cNvSpPr>
            <p:nvPr/>
          </p:nvSpPr>
          <p:spPr bwMode="auto">
            <a:xfrm>
              <a:off x="2955" y="6615"/>
              <a:ext cx="1365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Precip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3032" name="Text Box 40"/>
          <p:cNvSpPr txBox="1">
            <a:spLocks noChangeArrowheads="1"/>
          </p:cNvSpPr>
          <p:nvPr/>
        </p:nvSpPr>
        <p:spPr bwMode="auto">
          <a:xfrm>
            <a:off x="1371600" y="5562600"/>
            <a:ext cx="1906587" cy="784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Precipitation Screen with 50% DL Vibration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3733800" y="5562600"/>
            <a:ext cx="2667000" cy="1031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Detection Screen with 80% OL Temperatures and Low-level Tickle Vibration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9906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1950" b="1" dirty="0" smtClean="0">
                <a:solidFill>
                  <a:srgbClr val="009999"/>
                </a:solidFill>
                <a:latin typeface="Arial" pitchFamily="34" charset="0"/>
              </a:rPr>
              <a:t>HASS </a:t>
            </a:r>
            <a:r>
              <a:rPr kumimoji="1" lang="en-US" sz="1950" b="1" dirty="0" smtClean="0">
                <a:solidFill>
                  <a:srgbClr val="009999"/>
                </a:solidFill>
                <a:latin typeface="Arial" pitchFamily="34" charset="0"/>
              </a:rPr>
              <a:t>Thermal Cycle, Alternate Method </a:t>
            </a:r>
            <a:endParaRPr kumimoji="1" lang="en-US" sz="1950" b="1" dirty="0">
              <a:solidFill>
                <a:srgbClr val="009999"/>
              </a:solidFill>
              <a:latin typeface="Arial" pitchFamily="34" charset="0"/>
            </a:endParaRPr>
          </a:p>
        </p:txBody>
      </p:sp>
      <p:grpSp>
        <p:nvGrpSpPr>
          <p:cNvPr id="214018" name="Group 2"/>
          <p:cNvGrpSpPr>
            <a:grpSpLocks/>
          </p:cNvGrpSpPr>
          <p:nvPr/>
        </p:nvGrpSpPr>
        <p:grpSpPr bwMode="auto">
          <a:xfrm>
            <a:off x="914400" y="1752600"/>
            <a:ext cx="6335713" cy="3135312"/>
            <a:chOff x="1095" y="3337"/>
            <a:chExt cx="9978" cy="4938"/>
          </a:xfrm>
        </p:grpSpPr>
        <p:sp>
          <p:nvSpPr>
            <p:cNvPr id="214019" name="Text Box 3"/>
            <p:cNvSpPr txBox="1">
              <a:spLocks noChangeArrowheads="1"/>
            </p:cNvSpPr>
            <p:nvPr/>
          </p:nvSpPr>
          <p:spPr bwMode="auto">
            <a:xfrm>
              <a:off x="1095" y="3337"/>
              <a:ext cx="1922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Temperature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4020" name="AutoShape 4"/>
            <p:cNvCxnSpPr>
              <a:cxnSpLocks noChangeShapeType="1"/>
            </p:cNvCxnSpPr>
            <p:nvPr/>
          </p:nvCxnSpPr>
          <p:spPr bwMode="auto">
            <a:xfrm flipV="1">
              <a:off x="2985" y="3567"/>
              <a:ext cx="23" cy="470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4021" name="Text Box 5"/>
            <p:cNvSpPr txBox="1">
              <a:spLocks noChangeArrowheads="1"/>
            </p:cNvSpPr>
            <p:nvPr/>
          </p:nvSpPr>
          <p:spPr bwMode="auto">
            <a:xfrm>
              <a:off x="9848" y="6390"/>
              <a:ext cx="1225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Time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22" name="Text Box 6"/>
            <p:cNvSpPr txBox="1">
              <a:spLocks noChangeArrowheads="1"/>
            </p:cNvSpPr>
            <p:nvPr/>
          </p:nvSpPr>
          <p:spPr bwMode="auto">
            <a:xfrm>
              <a:off x="1585" y="5959"/>
              <a:ext cx="1225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20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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4023" name="AutoShape 7"/>
            <p:cNvCxnSpPr>
              <a:cxnSpLocks noChangeShapeType="1"/>
            </p:cNvCxnSpPr>
            <p:nvPr/>
          </p:nvCxnSpPr>
          <p:spPr bwMode="auto">
            <a:xfrm flipH="1">
              <a:off x="2815" y="4759"/>
              <a:ext cx="1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4024" name="AutoShape 8"/>
            <p:cNvCxnSpPr>
              <a:cxnSpLocks noChangeShapeType="1"/>
            </p:cNvCxnSpPr>
            <p:nvPr/>
          </p:nvCxnSpPr>
          <p:spPr bwMode="auto">
            <a:xfrm flipH="1">
              <a:off x="2809" y="7741"/>
              <a:ext cx="1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14025" name="Text Box 9"/>
            <p:cNvSpPr txBox="1">
              <a:spLocks noChangeArrowheads="1"/>
            </p:cNvSpPr>
            <p:nvPr/>
          </p:nvSpPr>
          <p:spPr bwMode="auto">
            <a:xfrm>
              <a:off x="1101" y="4477"/>
              <a:ext cx="1510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UOL -20%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26" name="Text Box 10"/>
            <p:cNvSpPr txBox="1">
              <a:spLocks noChangeArrowheads="1"/>
            </p:cNvSpPr>
            <p:nvPr/>
          </p:nvSpPr>
          <p:spPr bwMode="auto">
            <a:xfrm>
              <a:off x="1113" y="7527"/>
              <a:ext cx="1496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LOL +20%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4027" name="AutoShape 11"/>
            <p:cNvCxnSpPr>
              <a:cxnSpLocks noChangeShapeType="1"/>
            </p:cNvCxnSpPr>
            <p:nvPr/>
          </p:nvCxnSpPr>
          <p:spPr bwMode="auto">
            <a:xfrm>
              <a:off x="3008" y="6226"/>
              <a:ext cx="755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4028" name="AutoShape 12"/>
            <p:cNvCxnSpPr>
              <a:cxnSpLocks noChangeShapeType="1"/>
            </p:cNvCxnSpPr>
            <p:nvPr/>
          </p:nvCxnSpPr>
          <p:spPr bwMode="auto">
            <a:xfrm flipV="1">
              <a:off x="3003" y="4748"/>
              <a:ext cx="142" cy="1478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29" name="AutoShape 13"/>
            <p:cNvCxnSpPr>
              <a:cxnSpLocks noChangeShapeType="1"/>
            </p:cNvCxnSpPr>
            <p:nvPr/>
          </p:nvCxnSpPr>
          <p:spPr bwMode="auto">
            <a:xfrm flipH="1" flipV="1">
              <a:off x="3705" y="4741"/>
              <a:ext cx="322" cy="2996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30" name="AutoShape 14"/>
            <p:cNvCxnSpPr>
              <a:cxnSpLocks noChangeShapeType="1"/>
            </p:cNvCxnSpPr>
            <p:nvPr/>
          </p:nvCxnSpPr>
          <p:spPr bwMode="auto">
            <a:xfrm>
              <a:off x="3149" y="4738"/>
              <a:ext cx="551" cy="1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31" name="AutoShape 15"/>
            <p:cNvCxnSpPr>
              <a:cxnSpLocks noChangeShapeType="1"/>
            </p:cNvCxnSpPr>
            <p:nvPr/>
          </p:nvCxnSpPr>
          <p:spPr bwMode="auto">
            <a:xfrm>
              <a:off x="4027" y="7728"/>
              <a:ext cx="595" cy="1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32" name="AutoShape 16"/>
            <p:cNvCxnSpPr>
              <a:cxnSpLocks noChangeShapeType="1"/>
            </p:cNvCxnSpPr>
            <p:nvPr/>
          </p:nvCxnSpPr>
          <p:spPr bwMode="auto">
            <a:xfrm>
              <a:off x="9178" y="6233"/>
              <a:ext cx="285" cy="1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33" name="AutoShape 17"/>
            <p:cNvCxnSpPr>
              <a:cxnSpLocks noChangeShapeType="1"/>
            </p:cNvCxnSpPr>
            <p:nvPr/>
          </p:nvCxnSpPr>
          <p:spPr bwMode="auto">
            <a:xfrm flipV="1">
              <a:off x="4605" y="4726"/>
              <a:ext cx="322" cy="2996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34" name="AutoShape 18"/>
            <p:cNvCxnSpPr>
              <a:cxnSpLocks noChangeShapeType="1"/>
            </p:cNvCxnSpPr>
            <p:nvPr/>
          </p:nvCxnSpPr>
          <p:spPr bwMode="auto">
            <a:xfrm>
              <a:off x="4934" y="4723"/>
              <a:ext cx="551" cy="1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35" name="AutoShape 19"/>
            <p:cNvCxnSpPr>
              <a:cxnSpLocks noChangeShapeType="1"/>
            </p:cNvCxnSpPr>
            <p:nvPr/>
          </p:nvCxnSpPr>
          <p:spPr bwMode="auto">
            <a:xfrm flipH="1" flipV="1">
              <a:off x="5475" y="4726"/>
              <a:ext cx="322" cy="2996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36" name="AutoShape 20"/>
            <p:cNvCxnSpPr>
              <a:cxnSpLocks noChangeShapeType="1"/>
            </p:cNvCxnSpPr>
            <p:nvPr/>
          </p:nvCxnSpPr>
          <p:spPr bwMode="auto">
            <a:xfrm>
              <a:off x="5812" y="7728"/>
              <a:ext cx="595" cy="1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37" name="AutoShape 21"/>
            <p:cNvCxnSpPr>
              <a:cxnSpLocks noChangeShapeType="1"/>
            </p:cNvCxnSpPr>
            <p:nvPr/>
          </p:nvCxnSpPr>
          <p:spPr bwMode="auto">
            <a:xfrm flipV="1">
              <a:off x="6405" y="4711"/>
              <a:ext cx="322" cy="2996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38" name="AutoShape 22"/>
            <p:cNvCxnSpPr>
              <a:cxnSpLocks noChangeShapeType="1"/>
            </p:cNvCxnSpPr>
            <p:nvPr/>
          </p:nvCxnSpPr>
          <p:spPr bwMode="auto">
            <a:xfrm>
              <a:off x="6734" y="4723"/>
              <a:ext cx="551" cy="1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39" name="AutoShape 23"/>
            <p:cNvCxnSpPr>
              <a:cxnSpLocks noChangeShapeType="1"/>
            </p:cNvCxnSpPr>
            <p:nvPr/>
          </p:nvCxnSpPr>
          <p:spPr bwMode="auto">
            <a:xfrm flipH="1" flipV="1">
              <a:off x="7275" y="4711"/>
              <a:ext cx="322" cy="2996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40" name="AutoShape 24"/>
            <p:cNvCxnSpPr>
              <a:cxnSpLocks noChangeShapeType="1"/>
            </p:cNvCxnSpPr>
            <p:nvPr/>
          </p:nvCxnSpPr>
          <p:spPr bwMode="auto">
            <a:xfrm>
              <a:off x="7612" y="7698"/>
              <a:ext cx="595" cy="1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  <p:cxnSp>
          <p:nvCxnSpPr>
            <p:cNvPr id="214041" name="AutoShape 25"/>
            <p:cNvCxnSpPr>
              <a:cxnSpLocks noChangeShapeType="1"/>
            </p:cNvCxnSpPr>
            <p:nvPr/>
          </p:nvCxnSpPr>
          <p:spPr bwMode="auto">
            <a:xfrm flipV="1">
              <a:off x="8208" y="6203"/>
              <a:ext cx="142" cy="1478"/>
            </a:xfrm>
            <a:prstGeom prst="straightConnector1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</p:cxnSp>
      </p:grpSp>
      <p:sp>
        <p:nvSpPr>
          <p:cNvPr id="32" name="TextBox 31"/>
          <p:cNvSpPr txBox="1"/>
          <p:nvPr/>
        </p:nvSpPr>
        <p:spPr>
          <a:xfrm>
            <a:off x="1143000" y="5334000"/>
            <a:ext cx="71628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Number of cycles may vary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Perform with vibration with varying intensity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Proof of Screen (POS)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600200"/>
            <a:ext cx="8077200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006699"/>
              </a:buClr>
              <a:buSzPct val="78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Fixture characterization</a:t>
            </a:r>
            <a:br>
              <a:rPr lang="en-US" sz="1750" dirty="0" smtClean="0">
                <a:latin typeface="Calibri" pitchFamily="34" charset="0"/>
              </a:rPr>
            </a:br>
            <a:endParaRPr lang="en-US" sz="4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78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Establish HASS Profile –    trial-and-error</a:t>
            </a:r>
            <a:br>
              <a:rPr lang="en-US" sz="1750" dirty="0" smtClean="0">
                <a:latin typeface="Calibri" pitchFamily="34" charset="0"/>
              </a:rPr>
            </a:br>
            <a:endParaRPr lang="en-US" sz="6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78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Verify that HASS Profile can expose defects</a:t>
            </a:r>
            <a:br>
              <a:rPr lang="en-US" sz="1750" dirty="0" smtClean="0">
                <a:latin typeface="Calibri" pitchFamily="34" charset="0"/>
              </a:rPr>
            </a:br>
            <a:endParaRPr lang="en-US" sz="6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78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Use products with “seeded defects” if possible</a:t>
            </a:r>
            <a:br>
              <a:rPr lang="en-US" sz="1750" dirty="0" smtClean="0">
                <a:latin typeface="Calibri" pitchFamily="34" charset="0"/>
              </a:rPr>
            </a:br>
            <a:endParaRPr lang="en-US" sz="6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78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Or use field failed products that are functional but classified as no defect found (NDF) or no trouble found (NTF)</a:t>
            </a:r>
            <a:br>
              <a:rPr lang="en-US" sz="1750" dirty="0" smtClean="0">
                <a:latin typeface="Calibri" pitchFamily="34" charset="0"/>
              </a:rPr>
            </a:b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78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Record the number of stress cycles required to uncover the defects from each</a:t>
            </a:r>
          </a:p>
          <a:p>
            <a:pPr marL="225425" indent="-225425">
              <a:buClr>
                <a:srgbClr val="006699"/>
              </a:buClr>
              <a:buSzPct val="78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78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Determine root cause and take corrective action</a:t>
            </a:r>
            <a:br>
              <a:rPr lang="en-US" sz="1750" dirty="0" smtClean="0">
                <a:latin typeface="Calibri" pitchFamily="34" charset="0"/>
              </a:rPr>
            </a:br>
            <a:endParaRPr lang="en-US" sz="6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78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Life determination – at least six new, unstressed units subjected to repeated HASS for a minimum of 10 times (30 to 50 times recommended)  – verify product has life after HASS</a:t>
            </a:r>
            <a:br>
              <a:rPr lang="en-US" sz="1750" dirty="0" smtClean="0">
                <a:latin typeface="Calibri" pitchFamily="34" charset="0"/>
              </a:rPr>
            </a:b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78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Determine whether position correlates with HASS failure  </a:t>
            </a:r>
            <a:br>
              <a:rPr lang="en-US" sz="1750" dirty="0" smtClean="0">
                <a:latin typeface="Calibri" pitchFamily="34" charset="0"/>
              </a:rPr>
            </a:br>
            <a:r>
              <a:rPr lang="en-US" sz="1750" dirty="0" smtClean="0">
                <a:latin typeface="Calibri" pitchFamily="34" charset="0"/>
              </a:rPr>
              <a:t>(i.e.  vibration and thermal stress levels should consistent for each position)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800" dirty="0" smtClean="0"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HASA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724400"/>
            <a:ext cx="77724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HASA – highly accelerated stress audit</a:t>
            </a:r>
            <a:br>
              <a:rPr lang="en-US" sz="1750" dirty="0" smtClean="0">
                <a:latin typeface="Calibri" pitchFamily="34" charset="0"/>
              </a:rPr>
            </a:b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HASA is used after HASS have verified that manufacturing process is under control</a:t>
            </a:r>
            <a:br>
              <a:rPr lang="en-US" sz="1750" dirty="0" smtClean="0">
                <a:latin typeface="Calibri" pitchFamily="34" charset="0"/>
              </a:rPr>
            </a:b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Consult with statisticians to determine sample size per lot, required pass rate for among samples, etc.</a:t>
            </a:r>
            <a:endParaRPr lang="en-US" sz="1750" dirty="0">
              <a:latin typeface="Calibri" pitchFamily="34" charset="0"/>
            </a:endParaRPr>
          </a:p>
        </p:txBody>
      </p:sp>
      <p:pic>
        <p:nvPicPr>
          <p:cNvPr id="7" name="Picture 6" descr="http://www.istgroup.com/smarteditupfiles/image/03_service2010/05/5_6_2_2R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502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53200" y="3276600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>
                <a:latin typeface="Calibri" pitchFamily="34" charset="0"/>
              </a:rPr>
              <a:t>Image courtesy of Integrated Service Technology</a:t>
            </a:r>
            <a:endParaRPr lang="en-US" sz="13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Some Common Sense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676400"/>
            <a:ext cx="739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Visual inspection  </a:t>
            </a:r>
            <a:br>
              <a:rPr lang="en-US" sz="2000" dirty="0" smtClean="0">
                <a:latin typeface="Calibri" pitchFamily="34" charset="0"/>
              </a:rPr>
            </a:br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A unit may pass its electrical functional test but still be considered a failure if any of the following occurs</a:t>
            </a:r>
            <a:br>
              <a:rPr lang="en-US" sz="2000" dirty="0" smtClean="0">
                <a:latin typeface="Calibri" pitchFamily="34" charset="0"/>
              </a:rPr>
            </a:br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	cracked circuit board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	loose connectors or screws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	bent clamps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	worn parts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	smoke or fire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762000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100"/>
              </a:lnSpc>
            </a:pPr>
            <a:r>
              <a:rPr kumimoji="1" lang="en-US" sz="1800" b="1" dirty="0" smtClean="0">
                <a:solidFill>
                  <a:srgbClr val="009999"/>
                </a:solidFill>
                <a:latin typeface="Arial" pitchFamily="34" charset="0"/>
              </a:rPr>
              <a:t>Simulated HALT/HASS </a:t>
            </a:r>
            <a:br>
              <a:rPr kumimoji="1" lang="en-US" sz="1800" b="1" dirty="0" smtClean="0">
                <a:solidFill>
                  <a:srgbClr val="009999"/>
                </a:solidFill>
                <a:latin typeface="Arial" pitchFamily="34" charset="0"/>
              </a:rPr>
            </a:br>
            <a:r>
              <a:rPr kumimoji="1" lang="en-US" sz="1800" b="1" dirty="0" smtClean="0">
                <a:solidFill>
                  <a:srgbClr val="009999"/>
                </a:solidFill>
                <a:latin typeface="Arial" pitchFamily="34" charset="0"/>
              </a:rPr>
              <a:t>Acceleration Time History</a:t>
            </a:r>
            <a:endParaRPr kumimoji="1" lang="en-US" sz="18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pic>
        <p:nvPicPr>
          <p:cNvPr id="7" name="Picture 6" descr="data_plo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6477000" cy="4857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1964353"/>
            <a:ext cx="228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 smtClean="0">
                <a:latin typeface="Calibri" pitchFamily="34" charset="0"/>
              </a:rPr>
              <a:t>RMS =        5                        </a:t>
            </a:r>
          </a:p>
          <a:p>
            <a:endParaRPr lang="en-US" sz="1750" dirty="0" smtClean="0">
              <a:latin typeface="Calibri" pitchFamily="34" charset="0"/>
            </a:endParaRPr>
          </a:p>
          <a:p>
            <a:r>
              <a:rPr lang="en-US" sz="1750" dirty="0" smtClean="0">
                <a:latin typeface="Calibri" pitchFamily="34" charset="0"/>
              </a:rPr>
              <a:t>kurtosis =    11.24                        </a:t>
            </a:r>
          </a:p>
          <a:p>
            <a:r>
              <a:rPr lang="en-US" sz="1750" dirty="0" smtClean="0">
                <a:latin typeface="Calibri" pitchFamily="34" charset="0"/>
              </a:rPr>
              <a:t>                                             </a:t>
            </a:r>
          </a:p>
          <a:p>
            <a:r>
              <a:rPr lang="en-US" sz="1750" dirty="0" smtClean="0">
                <a:latin typeface="Calibri" pitchFamily="34" charset="0"/>
              </a:rPr>
              <a:t>Maximum =    52.88                     </a:t>
            </a:r>
          </a:p>
          <a:p>
            <a:r>
              <a:rPr lang="en-US" sz="1750" dirty="0" smtClean="0">
                <a:latin typeface="Calibri" pitchFamily="34" charset="0"/>
              </a:rPr>
              <a:t>Minimum =   -51.28                     </a:t>
            </a:r>
          </a:p>
          <a:p>
            <a:r>
              <a:rPr lang="en-US" sz="1750" dirty="0" smtClean="0">
                <a:latin typeface="Calibri" pitchFamily="34" charset="0"/>
              </a:rPr>
              <a:t> </a:t>
            </a:r>
          </a:p>
          <a:p>
            <a:r>
              <a:rPr lang="en-US" sz="1750" dirty="0" smtClean="0">
                <a:latin typeface="Calibri" pitchFamily="34" charset="0"/>
              </a:rPr>
              <a:t>Crest Factor =    10.58</a:t>
            </a:r>
          </a:p>
          <a:p>
            <a:endParaRPr lang="en-US" sz="1750" dirty="0" smtClean="0">
              <a:latin typeface="Calibri" pitchFamily="34" charset="0"/>
            </a:endParaRPr>
          </a:p>
          <a:p>
            <a:endParaRPr lang="en-US" sz="1750" dirty="0" smtClean="0">
              <a:latin typeface="Calibri" pitchFamily="34" charset="0"/>
            </a:endParaRPr>
          </a:p>
          <a:p>
            <a:r>
              <a:rPr lang="en-US" sz="1750" dirty="0" smtClean="0">
                <a:latin typeface="Calibri" pitchFamily="34" charset="0"/>
              </a:rPr>
              <a:t>Crest Factor = </a:t>
            </a:r>
          </a:p>
          <a:p>
            <a:r>
              <a:rPr lang="en-US" sz="1750" dirty="0" smtClean="0">
                <a:latin typeface="Calibri" pitchFamily="34" charset="0"/>
              </a:rPr>
              <a:t>  (Max Absolute/RMS)</a:t>
            </a:r>
            <a:endParaRPr lang="en-US" sz="175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Introduction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828800"/>
            <a:ext cx="754380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Highly Accelerated Life Testing (HALT) is a process for ruggedization of preproduction products  </a:t>
            </a: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HALT</a:t>
            </a:r>
            <a:r>
              <a:rPr lang="en-US" sz="1750" i="1" dirty="0" smtClean="0">
                <a:latin typeface="Calibri" pitchFamily="34" charset="0"/>
              </a:rPr>
              <a:t> </a:t>
            </a:r>
            <a:r>
              <a:rPr lang="en-US" sz="1750" dirty="0" smtClean="0">
                <a:latin typeface="Calibri" pitchFamily="34" charset="0"/>
              </a:rPr>
              <a:t>is also referred to as AST (Accelerated Stress Testing)</a:t>
            </a: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Highly Accelerated Stress Screening (HASS) is the production screen for products once they have been characterized in HALT, typically performed on 100% of units per lot</a:t>
            </a: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Highly Accelerated Stress Audit (HASA) is a HASS on a sample of units from a production lot after “statistical process control” has been achieved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Acceleration Segment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943600" y="2743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Repetitive Shock Pattern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Acceleration Histogram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5943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Acceleration (G)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28956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Non-Gaussian due to high kurtosis =11.24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Gaussian distribution has kurtosis = 3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FF6AB-838C-451C-8C05-DD3F0425EE7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43400" y="18288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/>
              <a:buNone/>
              <a:tabLst/>
              <a:defRPr/>
            </a:pPr>
            <a:endParaRPr kumimoji="1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Skewness 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Kurtosis 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/>
              <a:buNone/>
              <a:tabLst/>
              <a:defRPr/>
            </a:pPr>
            <a:endParaRPr kumimoji="1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/>
              <a:buNone/>
              <a:tabLst/>
              <a:defRPr/>
            </a:pPr>
            <a:r>
              <a:rPr kumimoji="1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/>
              <a:buNone/>
              <a:tabLst/>
              <a:defRPr/>
            </a:pPr>
            <a:r>
              <a:rPr kumimoji="1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791200" y="3429000"/>
          <a:ext cx="11541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6" name="Equation" r:id="rId3" imgW="838080" imgH="774360" progId="Equation.3">
                  <p:embed/>
                </p:oleObj>
              </mc:Choice>
              <mc:Fallback>
                <p:oleObj name="Equation" r:id="rId3" imgW="838080" imgH="774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29000"/>
                        <a:ext cx="11541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867400" y="1828800"/>
          <a:ext cx="11430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7" name="Equation" r:id="rId5" imgW="787320" imgH="749160" progId="Equation.3">
                  <p:embed/>
                </p:oleObj>
              </mc:Choice>
              <mc:Fallback>
                <p:oleObj name="Equation" r:id="rId5" imgW="787320" imgH="749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28800"/>
                        <a:ext cx="114300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22098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r>
              <a:rPr lang="en-US" sz="1700" kern="0" dirty="0" smtClean="0">
                <a:solidFill>
                  <a:schemeClr val="tx1"/>
                </a:solidFill>
                <a:latin typeface="Calibri" pitchFamily="34" charset="0"/>
              </a:rPr>
              <a:t>Mean =</a:t>
            </a:r>
            <a:endParaRPr lang="en-US" sz="17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endParaRPr lang="en-US" sz="17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endParaRPr lang="en-US" sz="17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endParaRPr lang="en-US" sz="17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defRPr/>
            </a:pPr>
            <a:r>
              <a:rPr lang="en-US" sz="1700" kern="0" dirty="0">
                <a:latin typeface="Calibri" pitchFamily="34" charset="0"/>
              </a:rPr>
              <a:t>Variance =   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/>
            </a:pPr>
            <a:endParaRPr lang="en-US" sz="1700" kern="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defRPr/>
            </a:pPr>
            <a:endParaRPr lang="en-US" sz="1700" kern="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defRPr/>
            </a:pPr>
            <a:endParaRPr lang="en-US" sz="1700" kern="0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3399"/>
              </a:buClr>
              <a:buSzPct val="50000"/>
              <a:defRPr/>
            </a:pPr>
            <a:r>
              <a:rPr lang="en-US" sz="1700" kern="0" dirty="0" smtClean="0">
                <a:latin typeface="Calibri" pitchFamily="34" charset="0"/>
              </a:rPr>
              <a:t>Standard </a:t>
            </a:r>
            <a:r>
              <a:rPr lang="en-US" sz="1700" kern="0" dirty="0">
                <a:latin typeface="Calibri" pitchFamily="34" charset="0"/>
              </a:rPr>
              <a:t>Deviation is the square root of the variance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endParaRPr lang="en-US" sz="1700" kern="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r>
              <a:rPr lang="en-US" sz="1700" kern="0" dirty="0">
                <a:latin typeface="Calibri" pitchFamily="34" charset="0"/>
              </a:rPr>
              <a:t>			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/>
            </a:pPr>
            <a:endParaRPr lang="en-US" sz="1600" b="1" kern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r>
              <a:rPr lang="en-US" sz="1600" b="1" kern="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905000" y="3276600"/>
          <a:ext cx="12858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8" name="Equation" r:id="rId7" imgW="901440" imgH="533160" progId="Equation.3">
                  <p:embed/>
                </p:oleObj>
              </mc:Choice>
              <mc:Fallback>
                <p:oleObj name="Equation" r:id="rId7" imgW="90144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2858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752600" y="2057400"/>
          <a:ext cx="7620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9" name="Equation" r:id="rId9" imgW="507960" imgH="533160" progId="Equation.3">
                  <p:embed/>
                </p:oleObj>
              </mc:Choice>
              <mc:Fallback>
                <p:oleObj name="Equation" r:id="rId9" imgW="507960" imgH="533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57400"/>
                        <a:ext cx="7620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5800" y="5715000"/>
            <a:ext cx="73914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>
                <a:latin typeface="Calibri" pitchFamily="34" charset="0"/>
              </a:rPr>
              <a:t>where  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latin typeface="Calibri" pitchFamily="34" charset="0"/>
              </a:rPr>
              <a:t>is each instantaneous amplitude,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>
                <a:latin typeface="Calibri" pitchFamily="34" charset="0"/>
              </a:rPr>
              <a:t> is the total number of points,</a:t>
            </a:r>
          </a:p>
          <a:p>
            <a:pPr>
              <a:spcBef>
                <a:spcPts val="300"/>
              </a:spcBef>
            </a:pPr>
            <a:r>
              <a:rPr lang="en-US" sz="1600">
                <a:latin typeface="Calibri" pitchFamily="34" charset="0"/>
              </a:rPr>
              <a:t>                 </a:t>
            </a:r>
            <a:r>
              <a:rPr lang="en-US" sz="1600">
                <a:latin typeface="Symbol" pitchFamily="18" charset="2"/>
              </a:rPr>
              <a:t>m </a:t>
            </a:r>
            <a:r>
              <a:rPr lang="en-US" sz="1600">
                <a:latin typeface="Calibri" pitchFamily="34" charset="0"/>
              </a:rPr>
              <a:t>is the mean,  </a:t>
            </a:r>
            <a:r>
              <a:rPr lang="en-US" sz="1600">
                <a:latin typeface="Symbol" pitchFamily="18" charset="2"/>
              </a:rPr>
              <a:t>s </a:t>
            </a:r>
            <a:r>
              <a:rPr lang="en-US" sz="1600">
                <a:latin typeface="Calibri" pitchFamily="34" charset="0"/>
              </a:rPr>
              <a:t>is the standard deviation 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Statistics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Sample Acceleration PSD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pic>
        <p:nvPicPr>
          <p:cNvPr id="8" name="Picture 7" descr="accel_p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76400"/>
            <a:ext cx="6400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PSD Comparison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00800" y="2438400"/>
            <a:ext cx="2362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i="1" dirty="0" smtClean="0">
                <a:latin typeface="Calibri" pitchFamily="34" charset="0"/>
              </a:rPr>
              <a:t>The HALT/HASS PSD is only a representative simulation</a:t>
            </a:r>
          </a:p>
          <a:p>
            <a:endParaRPr lang="en-US" sz="1750" i="1" dirty="0" smtClean="0">
              <a:latin typeface="Calibri" pitchFamily="34" charset="0"/>
            </a:endParaRPr>
          </a:p>
          <a:p>
            <a:r>
              <a:rPr lang="en-US" sz="1750" i="1" dirty="0" smtClean="0">
                <a:latin typeface="Calibri" pitchFamily="34" charset="0"/>
              </a:rPr>
              <a:t>HALT/HASS PSD can be scaled up or down</a:t>
            </a:r>
          </a:p>
          <a:p>
            <a:endParaRPr lang="en-US" sz="1750" i="1" dirty="0" smtClean="0">
              <a:latin typeface="Calibri" pitchFamily="34" charset="0"/>
            </a:endParaRPr>
          </a:p>
          <a:p>
            <a:r>
              <a:rPr lang="en-US" sz="1750" i="1" dirty="0" smtClean="0">
                <a:latin typeface="Calibri" pitchFamily="34" charset="0"/>
              </a:rPr>
              <a:t>NAVMAT PSD is fixed</a:t>
            </a:r>
          </a:p>
          <a:p>
            <a:endParaRPr lang="en-US" sz="1750" i="1" dirty="0" smtClean="0">
              <a:latin typeface="Calibri" pitchFamily="34" charset="0"/>
            </a:endParaRPr>
          </a:p>
          <a:p>
            <a:endParaRPr lang="en-US" sz="175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Conclusions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7772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McLean gives case histories in his book where HALT/HASS has been very successful for assuring product reliability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Critics raise concerns: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i="1" dirty="0" smtClean="0">
                <a:latin typeface="Calibri" pitchFamily="34" charset="0"/>
              </a:rPr>
              <a:t>Do your own due diligence!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2590800"/>
            <a:ext cx="7620000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</a:rPr>
              <a:t>Only the GRMS is controlled</a:t>
            </a:r>
          </a:p>
          <a:p>
            <a:pPr marL="225425" indent="-225425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</a:rPr>
              <a:t>PSD is not controlled</a:t>
            </a:r>
          </a:p>
          <a:p>
            <a:pPr marL="225425" indent="-225425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</a:rPr>
              <a:t>Vibration levels will vary per axis</a:t>
            </a:r>
          </a:p>
          <a:p>
            <a:pPr marL="225425" indent="-225425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</a:rPr>
              <a:t>Excitation may not replicate field vibration</a:t>
            </a:r>
          </a:p>
          <a:p>
            <a:pPr marL="225425" indent="-225425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</a:rPr>
              <a:t>Circuit board response levels may vary significantly per location in the chamber</a:t>
            </a:r>
          </a:p>
          <a:p>
            <a:pPr marL="225425" indent="-225425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</a:rPr>
              <a:t>Fixture resonances affect circuit board response</a:t>
            </a:r>
          </a:p>
          <a:p>
            <a:pPr marL="225425" indent="-225425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</a:rPr>
              <a:t>Variation from one chamber to the next even for same vendor and model</a:t>
            </a:r>
          </a:p>
          <a:p>
            <a:pPr marL="225425" indent="-225425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§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SzPct val="50000"/>
              <a:buFont typeface="Wingdings" pitchFamily="2" charset="2"/>
              <a:buChar char="§"/>
            </a:pPr>
            <a:endParaRPr lang="en-US" sz="1750" dirty="0" smtClean="0">
              <a:latin typeface="Calibri" pitchFamily="34" charset="0"/>
            </a:endParaRPr>
          </a:p>
          <a:p>
            <a:pPr>
              <a:lnSpc>
                <a:spcPts val="2200"/>
              </a:lnSpc>
            </a:pPr>
            <a:endParaRPr lang="en-US" sz="175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Comparison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724400"/>
            <a:ext cx="7543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HALT/HASS is the a direct offspring of the classical Environmental Stress Screening (ESS) process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2" y="2133600"/>
          <a:ext cx="7772397" cy="218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8"/>
                <a:gridCol w="1447800"/>
                <a:gridCol w="1752600"/>
                <a:gridCol w="985059"/>
                <a:gridCol w="1260070"/>
                <a:gridCol w="12600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Type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Stress</a:t>
                      </a:r>
                      <a:r>
                        <a:rPr lang="en-US" sz="165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beyond Spec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Prior Product</a:t>
                      </a:r>
                      <a:r>
                        <a:rPr lang="en-US" sz="165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Ruggedization Required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When</a:t>
                      </a:r>
                      <a:r>
                        <a:rPr lang="en-US" sz="165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used?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Design</a:t>
                      </a:r>
                      <a:r>
                        <a:rPr lang="en-US" sz="165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Defect Discovery?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Process Defect</a:t>
                      </a:r>
                      <a:r>
                        <a:rPr lang="en-US" sz="165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Discovery?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ESS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Maybe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Mfg.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Some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Yes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HASS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Yes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Yes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Mfg.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Some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Yes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HALT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Yes, Very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Is Part</a:t>
                      </a:r>
                      <a:r>
                        <a:rPr lang="en-US" sz="165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of </a:t>
                      </a:r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Ruggedization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Design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Yes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Yes</a:t>
                      </a:r>
                      <a:endParaRPr lang="en-US" sz="165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HALT/HASS Environments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447800"/>
            <a:ext cx="7543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Clr>
                <a:srgbClr val="003366"/>
              </a:buClr>
              <a:buSzPct val="80000"/>
            </a:pPr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Each test/screen uses very high rate of change temperature chambers which are combined with multi-axis pneumatic vibration systems</a:t>
            </a: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Environments are used to “precipitate latent defects”</a:t>
            </a: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Any additional flaw-inducing stress can be used as a part of the HALT/HASS program, such as</a:t>
            </a:r>
            <a:br>
              <a:rPr lang="en-US" sz="1800" dirty="0" smtClean="0">
                <a:latin typeface="Calibri" pitchFamily="34" charset="0"/>
              </a:rPr>
            </a:b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3366"/>
              </a:buClr>
              <a:buSzPct val="80000"/>
            </a:pPr>
            <a:r>
              <a:rPr lang="en-US" sz="1800" dirty="0" smtClean="0">
                <a:latin typeface="Calibri" pitchFamily="34" charset="0"/>
              </a:rPr>
              <a:t>		</a:t>
            </a:r>
            <a:r>
              <a:rPr lang="en-US" sz="1750" dirty="0" smtClean="0">
                <a:latin typeface="Calibri" pitchFamily="34" charset="0"/>
              </a:rPr>
              <a:t>power cycling</a:t>
            </a:r>
            <a:br>
              <a:rPr lang="en-US" sz="1750" dirty="0" smtClean="0">
                <a:latin typeface="Calibri" pitchFamily="34" charset="0"/>
              </a:rPr>
            </a:br>
            <a:r>
              <a:rPr lang="en-US" sz="1750" dirty="0" smtClean="0">
                <a:latin typeface="Calibri" pitchFamily="34" charset="0"/>
              </a:rPr>
              <a:t> 	humidity</a:t>
            </a:r>
          </a:p>
          <a:p>
            <a:pPr marL="225425" indent="-225425">
              <a:buClr>
                <a:srgbClr val="003366"/>
              </a:buClr>
              <a:buSzPct val="80000"/>
            </a:pPr>
            <a:r>
              <a:rPr lang="en-US" sz="1750" dirty="0" smtClean="0">
                <a:latin typeface="Calibri" pitchFamily="34" charset="0"/>
              </a:rPr>
              <a:t>		pressure</a:t>
            </a:r>
          </a:p>
          <a:p>
            <a:pPr marL="225425" indent="-225425">
              <a:buClr>
                <a:srgbClr val="003366"/>
              </a:buClr>
              <a:buSzPct val="80000"/>
            </a:pPr>
            <a:r>
              <a:rPr lang="en-US" sz="1750" dirty="0" smtClean="0">
                <a:latin typeface="Calibri" pitchFamily="34" charset="0"/>
              </a:rPr>
              <a:t>		altitude</a:t>
            </a:r>
          </a:p>
          <a:p>
            <a:pPr marL="225425" indent="-225425">
              <a:buClr>
                <a:srgbClr val="003366"/>
              </a:buClr>
              <a:buSzPct val="80000"/>
            </a:pPr>
            <a:r>
              <a:rPr lang="en-US" sz="1750" dirty="0" smtClean="0">
                <a:latin typeface="Calibri" pitchFamily="34" charset="0"/>
              </a:rPr>
              <a:t>		corrosion</a:t>
            </a:r>
          </a:p>
          <a:p>
            <a:pPr marL="225425" indent="-225425">
              <a:buClr>
                <a:srgbClr val="003366"/>
              </a:buClr>
              <a:buSzPct val="80000"/>
            </a:pP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Environments may be performed separate or in combination</a:t>
            </a: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Goal to achieve &lt; 1% annual field failure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HALT Defects by Environments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pic>
        <p:nvPicPr>
          <p:cNvPr id="7" name="Picture 6" descr="pie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600200"/>
            <a:ext cx="62484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144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200" b="1" dirty="0" smtClean="0">
                <a:solidFill>
                  <a:srgbClr val="009999"/>
                </a:solidFill>
                <a:latin typeface="Calibri" pitchFamily="34" charset="0"/>
              </a:rPr>
              <a:t>Circuit Boards undergoing HALT or HASS</a:t>
            </a:r>
            <a:endParaRPr kumimoji="1" lang="en-US" sz="2200" b="1" dirty="0">
              <a:solidFill>
                <a:srgbClr val="009999"/>
              </a:solidFill>
              <a:latin typeface="Calibri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pic>
        <p:nvPicPr>
          <p:cNvPr id="7" name="Picture 6" descr="http://www.desolutions.com/blog/wp-content/uploads/2013/02/Fig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5943600" cy="442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29400" y="3276600"/>
            <a:ext cx="2133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alibri" pitchFamily="34" charset="0"/>
              </a:rPr>
              <a:t>A thermocouple is attached to each board</a:t>
            </a:r>
            <a:endParaRPr lang="en-US" sz="1700" dirty="0"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800600" y="3581400"/>
            <a:ext cx="1752600" cy="10668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53200" y="4648200"/>
            <a:ext cx="2362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alibri" pitchFamily="34" charset="0"/>
              </a:rPr>
              <a:t>Temperature can be controlled using either board-mounted thermocouple or an air thermocouple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Underside of HALT/HASS Table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5067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0200" y="563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Control Accelerometer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3505200" y="4038600"/>
            <a:ext cx="1828800" cy="17526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638800" y="1828800"/>
            <a:ext cx="32004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Control is typically performed via an accelerometer mounted on underside of table</a:t>
            </a:r>
          </a:p>
          <a:p>
            <a:pPr marL="112713" indent="-112713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</a:endParaRPr>
          </a:p>
          <a:p>
            <a:pPr marL="112713" indent="-112713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But some consultants advocate controlling with accelerometers mounted on the product</a:t>
            </a:r>
          </a:p>
          <a:p>
            <a:pPr marL="112713" indent="-112713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</a:endParaRPr>
          </a:p>
          <a:p>
            <a:pPr marL="112713" indent="-112713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latin typeface="Calibri" pitchFamily="34" charset="0"/>
              </a:rPr>
              <a:t>Only overall GRMS is controlled</a:t>
            </a:r>
          </a:p>
          <a:p>
            <a:pPr marL="112713" indent="-112713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</a:endParaRPr>
          </a:p>
          <a:p>
            <a:pPr marL="112713" indent="-112713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sz="1800" i="1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Spectrum is uncontrolled</a:t>
            </a:r>
            <a:endParaRPr lang="en-US" sz="1700" dirty="0" smtClean="0">
              <a:latin typeface="Calibri" pitchFamily="34" charset="0"/>
            </a:endParaRPr>
          </a:p>
          <a:p>
            <a:endParaRPr lang="en-US" sz="1700" dirty="0" smtClean="0">
              <a:latin typeface="Calibri" pitchFamily="34" charset="0"/>
            </a:endParaRPr>
          </a:p>
          <a:p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7BEE6-C1F5-47F1-A882-D571E823254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3400" y="1447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" y="9906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000" b="1" dirty="0" smtClean="0">
                <a:solidFill>
                  <a:srgbClr val="009999"/>
                </a:solidFill>
                <a:latin typeface="Arial" pitchFamily="34" charset="0"/>
              </a:rPr>
              <a:t>Test Chambers</a:t>
            </a:r>
            <a:endParaRPr kumimoji="1" lang="en-US" sz="2000" b="1" dirty="0">
              <a:solidFill>
                <a:srgbClr val="009999"/>
              </a:solidFill>
              <a:latin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Vibrationdata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77724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5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Liquid nitrogen (LN2) for rapid cooling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Multiphase electrical heaters     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(</a:t>
            </a:r>
            <a:r>
              <a:rPr lang="en-US" sz="1800" dirty="0" smtClean="0">
                <a:latin typeface="Calibri" pitchFamily="34" charset="0"/>
              </a:rPr>
              <a:t>Temperature changes rates in an automobile or jet engine can easily exceed 60</a:t>
            </a:r>
            <a:r>
              <a:rPr lang="en-US" sz="1800" dirty="0" smtClean="0">
                <a:latin typeface="Calibri" pitchFamily="34" charset="0"/>
                <a:sym typeface="Symbol"/>
              </a:rPr>
              <a:t></a:t>
            </a:r>
            <a:r>
              <a:rPr lang="en-US" sz="1800" dirty="0" smtClean="0">
                <a:latin typeface="Calibri" pitchFamily="34" charset="0"/>
              </a:rPr>
              <a:t>C/minute</a:t>
            </a:r>
            <a:r>
              <a:rPr lang="en-US" sz="1750" dirty="0" smtClean="0">
                <a:latin typeface="Calibri" pitchFamily="34" charset="0"/>
              </a:rPr>
              <a:t>)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Multiple high-velocity fans  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Pneumatic actuated vibrators (pistons or hammers) 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Six-degree-of-freedom excitation (three translational and three rotational)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Nonstationary, </a:t>
            </a:r>
            <a:r>
              <a:rPr lang="en-US" sz="1750" dirty="0" err="1" smtClean="0">
                <a:latin typeface="Calibri" pitchFamily="34" charset="0"/>
              </a:rPr>
              <a:t>noncoherent</a:t>
            </a:r>
            <a:r>
              <a:rPr lang="en-US" sz="1750" dirty="0" smtClean="0">
                <a:latin typeface="Calibri" pitchFamily="34" charset="0"/>
              </a:rPr>
              <a:t> random vibration – actually repetitive shock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Temperature and vibration stresses are applied independently at first and later simultaneously</a:t>
            </a: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 marL="225425" indent="-2254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>
                <a:latin typeface="Calibri" pitchFamily="34" charset="0"/>
              </a:rPr>
              <a:t>Products should be powered and monitored during the test/screen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E-9">
  <a:themeElements>
    <a:clrScheme name="6E-9 4">
      <a:dk1>
        <a:srgbClr val="000000"/>
      </a:dk1>
      <a:lt1>
        <a:srgbClr val="FFFFFF"/>
      </a:lt1>
      <a:dk2>
        <a:srgbClr val="000000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6E-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E-9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E-9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E-9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E-9 4">
        <a:dk1>
          <a:srgbClr val="000000"/>
        </a:dk1>
        <a:lt1>
          <a:srgbClr val="FFFFFF"/>
        </a:lt1>
        <a:dk2>
          <a:srgbClr val="000000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