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79" r:id="rId2"/>
    <p:sldId id="335" r:id="rId3"/>
    <p:sldId id="307" r:id="rId4"/>
    <p:sldId id="316" r:id="rId5"/>
    <p:sldId id="336" r:id="rId6"/>
    <p:sldId id="357" r:id="rId7"/>
    <p:sldId id="337" r:id="rId8"/>
    <p:sldId id="354" r:id="rId9"/>
    <p:sldId id="340" r:id="rId10"/>
    <p:sldId id="341" r:id="rId11"/>
    <p:sldId id="342" r:id="rId12"/>
    <p:sldId id="343" r:id="rId13"/>
    <p:sldId id="344" r:id="rId14"/>
    <p:sldId id="348" r:id="rId15"/>
    <p:sldId id="346" r:id="rId16"/>
    <p:sldId id="347" r:id="rId17"/>
    <p:sldId id="355" r:id="rId18"/>
    <p:sldId id="351" r:id="rId19"/>
    <p:sldId id="350" r:id="rId20"/>
    <p:sldId id="359" r:id="rId21"/>
    <p:sldId id="361" r:id="rId22"/>
    <p:sldId id="362" r:id="rId23"/>
    <p:sldId id="358" r:id="rId24"/>
    <p:sldId id="356" r:id="rId25"/>
    <p:sldId id="353" r:id="rId26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3366"/>
    <a:srgbClr val="3366CC"/>
    <a:srgbClr val="FFFFFF"/>
    <a:srgbClr val="009999"/>
    <a:srgbClr val="0066CC"/>
    <a:srgbClr val="33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5" autoAdjust="0"/>
    <p:restoredTop sz="94737" autoAdjust="0"/>
  </p:normalViewPr>
  <p:slideViewPr>
    <p:cSldViewPr>
      <p:cViewPr varScale="1">
        <p:scale>
          <a:sx n="73" d="100"/>
          <a:sy n="73" d="100"/>
        </p:scale>
        <p:origin x="-210" y="-90"/>
      </p:cViewPr>
      <p:guideLst>
        <p:guide orient="horz" pos="20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CD7D1080-94C6-4E89-8378-5D4A05C49B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5600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25EC120-9051-40BD-85CE-8ECDF52362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043088-8DBE-412C-8C31-9C79D2E7C732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25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9FB4F4-6BF2-46EC-92F5-0DA2B28D0E3D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2743200" y="427038"/>
            <a:ext cx="6399213" cy="1524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60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2C167-9A62-4055-8402-A703B8B8FC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14EEE-53B4-46EA-9989-09EC3CA039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7451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745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1DC4B-DB31-4B54-AF46-FBC560DF31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FF6AB-838C-451C-8C05-DD3F0425EE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48AAE-3B7C-49CC-B214-36833575EE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05000"/>
            <a:ext cx="3771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905000"/>
            <a:ext cx="3771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FA70A-9511-4309-BF44-3557968BEF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A632C-575D-48B3-8AD2-AB36DF1D79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EB498-BA34-42C6-B090-05CBCE4AF7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FD36F-BB57-45F9-B89E-AB73D7719F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0F5C3-2FE3-46F9-A15E-C687BC77DF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897FE-726E-42E7-99F9-9BB9F89A7C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05000"/>
            <a:ext cx="7696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2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7" name="Rectangle 10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8" name="Rectangle 10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10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6BD1698-C907-4467-AD2C-B4F0DE2ECF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pitchFamily="34" charset="0"/>
        </a:defRPr>
      </a:lvl9pPr>
    </p:titleStyle>
    <p:bodyStyle>
      <a:lvl1pPr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50000"/>
        <a:buFont typeface="Monotype Sorts" pitchFamily="2" charset="2"/>
        <a:defRPr kumimoji="1" sz="16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5000"/>
        </a:spcBef>
        <a:spcAft>
          <a:spcPct val="0"/>
        </a:spcAft>
        <a:buClr>
          <a:srgbClr val="003399"/>
        </a:buClr>
        <a:buSzPct val="7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Monotype Sorts" pitchFamily="2" charset="2"/>
        <a:defRPr kumimoji="1"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defRPr kumimoji="1"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B9F09B-6937-4ED8-B9E8-DF6D654ADFAF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914400"/>
            <a:ext cx="1447800" cy="381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Unit 102</a:t>
            </a:r>
          </a:p>
        </p:txBody>
      </p:sp>
      <p:sp>
        <p:nvSpPr>
          <p:cNvPr id="6150" name="Line 8"/>
          <p:cNvSpPr>
            <a:spLocks noChangeShapeType="1"/>
          </p:cNvSpPr>
          <p:nvPr/>
        </p:nvSpPr>
        <p:spPr bwMode="auto">
          <a:xfrm>
            <a:off x="838200" y="1371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0" y="4191000"/>
            <a:ext cx="541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 smtClean="0">
                <a:solidFill>
                  <a:srgbClr val="003366"/>
                </a:solidFill>
                <a:latin typeface="Calibri" pitchFamily="34" charset="0"/>
              </a:rPr>
              <a:t>Environmental Stress Screening (ESS) for Product Reliability</a:t>
            </a:r>
          </a:p>
          <a:p>
            <a:pPr algn="ctr"/>
            <a:r>
              <a:rPr lang="en-US" sz="1400" b="1" dirty="0" smtClean="0">
                <a:solidFill>
                  <a:srgbClr val="003366"/>
                </a:solidFill>
                <a:latin typeface="Calibri" pitchFamily="34" charset="0"/>
              </a:rPr>
              <a:t/>
            </a:r>
            <a:br>
              <a:rPr lang="en-US" sz="1400" b="1" dirty="0" smtClean="0">
                <a:solidFill>
                  <a:srgbClr val="003366"/>
                </a:solidFill>
                <a:latin typeface="Calibri" pitchFamily="34" charset="0"/>
              </a:rPr>
            </a:b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pic>
        <p:nvPicPr>
          <p:cNvPr id="77826" name="Picture 2" descr="http://www.plasmarugged.com/images/articles/ESS_Ov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752600"/>
            <a:ext cx="2133599" cy="2844800"/>
          </a:xfrm>
          <a:prstGeom prst="rect">
            <a:avLst/>
          </a:prstGeom>
          <a:noFill/>
        </p:spPr>
      </p:pic>
      <p:pic>
        <p:nvPicPr>
          <p:cNvPr id="778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1752600"/>
            <a:ext cx="251460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Baseline Vibration Profile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0" y="1828800"/>
          <a:ext cx="7162800" cy="3457194"/>
        </p:xfrm>
        <a:graphic>
          <a:graphicData uri="http://schemas.openxmlformats.org/drawingml/2006/table">
            <a:tbl>
              <a:tblPr/>
              <a:tblGrid>
                <a:gridCol w="1987841"/>
                <a:gridCol w="1881717"/>
                <a:gridCol w="1568256"/>
                <a:gridCol w="1724986"/>
              </a:tblGrid>
              <a:tr h="3657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50" dirty="0">
                          <a:latin typeface="Calibri"/>
                          <a:ea typeface="Calibri"/>
                          <a:cs typeface="Times New Roman"/>
                        </a:rPr>
                        <a:t>Level of </a:t>
                      </a:r>
                      <a:r>
                        <a:rPr lang="en-US" sz="1750" dirty="0" smtClean="0">
                          <a:latin typeface="Calibri"/>
                          <a:ea typeface="Calibri"/>
                          <a:cs typeface="Times New Roman"/>
                        </a:rPr>
                        <a:t>Assembly</a:t>
                      </a:r>
                      <a:endParaRPr lang="en-US" sz="17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Characteristic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PWA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UNIT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SYSTEM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Overall Response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6 GRMS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6 GRMS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6 GRMS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Frequency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20 – 2000 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20 – 2000 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20 – 2000 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Axes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Duration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Axes Sequentially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Axes Simultaneously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10 min/axis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10 min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10 min/axis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10 min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10 min/axis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10 min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Product Condition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Unpowered </a:t>
                      </a:r>
                      <a:r>
                        <a:rPr lang="en-US" sz="1700" dirty="0" smtClean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en-US" sz="1700" dirty="0" smtClean="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en-US" sz="1700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unless end item)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Powered, Monitored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Powered,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Monitored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491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5486400"/>
            <a:ext cx="7620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The baseline PSD is the NAVMAT P-9492, with modifications as described in next slides.</a:t>
            </a:r>
            <a:endParaRPr lang="en-US" sz="17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Vibration Screen Development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2438400"/>
            <a:ext cx="289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lphaUcPeriod"/>
            </a:pPr>
            <a:r>
              <a:rPr lang="en-US" sz="1800" dirty="0" smtClean="0">
                <a:latin typeface="Calibri" pitchFamily="34" charset="0"/>
              </a:rPr>
              <a:t>Vibration Survey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UcPeriod"/>
            </a:pPr>
            <a:r>
              <a:rPr lang="en-US" sz="1800" dirty="0" smtClean="0">
                <a:latin typeface="Calibri" pitchFamily="34" charset="0"/>
              </a:rPr>
              <a:t>Step-Stress Tests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UcPeriod"/>
            </a:pPr>
            <a:r>
              <a:rPr lang="en-US" sz="1800" dirty="0" smtClean="0">
                <a:latin typeface="Calibri" pitchFamily="34" charset="0"/>
              </a:rPr>
              <a:t>Fault Replication Tests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UcPeriod"/>
            </a:pPr>
            <a:r>
              <a:rPr lang="en-US" sz="1800" dirty="0" smtClean="0">
                <a:latin typeface="Calibri" pitchFamily="34" charset="0"/>
              </a:rPr>
              <a:t>Heritage Screen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182880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Options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47244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 smtClean="0">
                <a:latin typeface="Calibri" pitchFamily="34" charset="0"/>
              </a:rPr>
              <a:t>The vibration survey is the preferred method.</a:t>
            </a:r>
            <a:endParaRPr lang="en-US" sz="18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Method A   Vibration Survey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8077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Measure natural frequencies and damping ratios of test item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Mount response accelerometers on item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Apply low-level random vibration input, 2 to 3 GRMS using scaled-down NAVMAT PSD</a:t>
            </a:r>
            <a:br>
              <a:rPr lang="en-US" sz="1700" dirty="0" smtClean="0">
                <a:latin typeface="Calibri" pitchFamily="34" charset="0"/>
              </a:rPr>
            </a:br>
            <a:endParaRPr lang="en-US" sz="10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Or use sine sweep input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Apply in each of three axes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Compare vibration response survey spectra against allowable stress limit criteria for the item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Make design modifications to remove vibration screen concerns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Or tailor input spectrum (NAVMAT PSD) via notching to reduce response maxima within allowable stress limits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200" dirty="0" smtClean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16002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 smtClean="0"/>
              <a:t>Requires prior knowledge of test item stress limits</a:t>
            </a:r>
            <a:endParaRPr lang="en-US" sz="1800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Method B  Step-Stress Tests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676400"/>
            <a:ext cx="7772400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006699"/>
              </a:buClr>
              <a:buSzPct val="80000"/>
            </a:pPr>
            <a:r>
              <a:rPr lang="en-US" sz="1700" i="1" dirty="0" smtClean="0">
                <a:latin typeface="Calibri" pitchFamily="34" charset="0"/>
              </a:rPr>
              <a:t>            Determine stress limit of the test item by experiment</a:t>
            </a:r>
          </a:p>
          <a:p>
            <a:pPr marL="225425" indent="-225425">
              <a:buSzPct val="80000"/>
            </a:pPr>
            <a:endParaRPr lang="en-US" sz="2000" dirty="0" smtClean="0">
              <a:latin typeface="Calibri" pitchFamily="34" charset="0"/>
            </a:endParaRPr>
          </a:p>
          <a:p>
            <a:pPr marL="342900" indent="-342900">
              <a:buSzPct val="90000"/>
              <a:buFont typeface="+mj-lt"/>
              <a:buAutoNum type="arabicPeriod"/>
            </a:pPr>
            <a:r>
              <a:rPr lang="en-US" sz="1750" dirty="0" smtClean="0">
                <a:latin typeface="Calibri" pitchFamily="34" charset="0"/>
              </a:rPr>
              <a:t>Start with NAVMAT PSD scaled down to 2 or 3 GRMS for 5 minutes</a:t>
            </a:r>
          </a:p>
          <a:p>
            <a:pPr marL="342900" indent="-342900">
              <a:buSzPct val="90000"/>
              <a:buFont typeface="+mj-lt"/>
              <a:buAutoNum type="arabicPeriod"/>
            </a:pPr>
            <a:endParaRPr lang="en-US" sz="1000" dirty="0" smtClean="0">
              <a:latin typeface="Calibri" pitchFamily="34" charset="0"/>
            </a:endParaRPr>
          </a:p>
          <a:p>
            <a:pPr marL="342900" indent="-342900">
              <a:buSzPct val="90000"/>
              <a:buFont typeface="+mj-lt"/>
              <a:buAutoNum type="arabicPeriod"/>
            </a:pPr>
            <a:r>
              <a:rPr lang="en-US" sz="1750" dirty="0" smtClean="0">
                <a:latin typeface="Calibri" pitchFamily="34" charset="0"/>
              </a:rPr>
              <a:t>Power &amp; monitor test item before, during and after vibration</a:t>
            </a:r>
          </a:p>
          <a:p>
            <a:pPr marL="342900" indent="-342900">
              <a:buSzPct val="90000"/>
              <a:buFont typeface="+mj-lt"/>
              <a:buAutoNum type="arabicPeriod"/>
            </a:pPr>
            <a:endParaRPr lang="en-US" sz="1000" dirty="0" smtClean="0">
              <a:latin typeface="Calibri" pitchFamily="34" charset="0"/>
            </a:endParaRPr>
          </a:p>
          <a:p>
            <a:pPr marL="342900" indent="-342900">
              <a:buSzPct val="90000"/>
              <a:buFont typeface="+mj-lt"/>
              <a:buAutoNum type="arabicPeriod"/>
            </a:pPr>
            <a:r>
              <a:rPr lang="en-US" sz="1750" dirty="0" smtClean="0">
                <a:latin typeface="Calibri" pitchFamily="34" charset="0"/>
              </a:rPr>
              <a:t>Determine whether any failures are due to design flaws or latent defects</a:t>
            </a:r>
          </a:p>
          <a:p>
            <a:pPr marL="342900" indent="-342900">
              <a:buSzPct val="90000"/>
              <a:buFont typeface="+mj-lt"/>
              <a:buAutoNum type="arabicPeriod"/>
            </a:pPr>
            <a:endParaRPr lang="en-US" sz="1000" dirty="0" smtClean="0">
              <a:latin typeface="Calibri" pitchFamily="34" charset="0"/>
            </a:endParaRPr>
          </a:p>
          <a:p>
            <a:pPr marL="342900" indent="-342900">
              <a:buSzPct val="90000"/>
              <a:buFont typeface="+mj-lt"/>
              <a:buAutoNum type="arabicPeriod"/>
            </a:pPr>
            <a:r>
              <a:rPr lang="en-US" sz="1750" dirty="0" smtClean="0">
                <a:latin typeface="Calibri" pitchFamily="34" charset="0"/>
              </a:rPr>
              <a:t>Increase vibration in 2 GRMS steps until tolerance limit is reached where unit malfunctions or flaws are introduced into “good” hardware</a:t>
            </a:r>
          </a:p>
          <a:p>
            <a:pPr marL="342900" indent="-342900">
              <a:buSzPct val="90000"/>
              <a:buFont typeface="+mj-lt"/>
              <a:buAutoNum type="arabicPeriod"/>
            </a:pPr>
            <a:endParaRPr lang="en-US" sz="1000" dirty="0" smtClean="0">
              <a:latin typeface="Calibri" pitchFamily="34" charset="0"/>
            </a:endParaRPr>
          </a:p>
          <a:p>
            <a:pPr marL="342900" indent="-342900">
              <a:buSzPct val="90000"/>
              <a:buFont typeface="+mj-lt"/>
              <a:buAutoNum type="arabicPeriod"/>
            </a:pPr>
            <a:r>
              <a:rPr lang="en-US" sz="1750" dirty="0" smtClean="0">
                <a:latin typeface="Calibri" pitchFamily="34" charset="0"/>
              </a:rPr>
              <a:t>Do failure analysis, design modifications and restesting as needed to establish “design capability” from tolerance limit</a:t>
            </a:r>
          </a:p>
          <a:p>
            <a:pPr marL="342900" indent="-342900">
              <a:buSzPct val="90000"/>
              <a:buFont typeface="+mj-lt"/>
              <a:buAutoNum type="arabicPeriod"/>
            </a:pPr>
            <a:endParaRPr lang="en-US" sz="1000" dirty="0" smtClean="0">
              <a:latin typeface="Calibri" pitchFamily="34" charset="0"/>
            </a:endParaRPr>
          </a:p>
          <a:p>
            <a:pPr marL="342900" indent="-342900">
              <a:buSzPct val="90000"/>
              <a:buFont typeface="+mj-lt"/>
              <a:buAutoNum type="arabicPeriod"/>
            </a:pPr>
            <a:r>
              <a:rPr lang="en-US" sz="1750" dirty="0" smtClean="0">
                <a:latin typeface="Calibri" pitchFamily="34" charset="0"/>
              </a:rPr>
              <a:t>Use at least one-half of the design capability GRMS as the initial screening level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Method B  Step-Stress Tests</a:t>
            </a:r>
            <a:r>
              <a:rPr kumimoji="1" lang="en-US" sz="2000" b="1" dirty="0">
                <a:solidFill>
                  <a:srgbClr val="009999"/>
                </a:solidFill>
                <a:latin typeface="Arial" pitchFamily="34" charset="0"/>
              </a:rPr>
              <a:t> </a:t>
            </a: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(cont)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grpSp>
        <p:nvGrpSpPr>
          <p:cNvPr id="306186" name="Group 10"/>
          <p:cNvGrpSpPr>
            <a:grpSpLocks/>
          </p:cNvGrpSpPr>
          <p:nvPr/>
        </p:nvGrpSpPr>
        <p:grpSpPr bwMode="auto">
          <a:xfrm>
            <a:off x="685800" y="1905000"/>
            <a:ext cx="5105400" cy="3124200"/>
            <a:chOff x="2625" y="5032"/>
            <a:chExt cx="4590" cy="2828"/>
          </a:xfrm>
        </p:grpSpPr>
        <p:cxnSp>
          <p:nvCxnSpPr>
            <p:cNvPr id="306187" name="AutoShape 11"/>
            <p:cNvCxnSpPr>
              <a:cxnSpLocks noChangeShapeType="1"/>
            </p:cNvCxnSpPr>
            <p:nvPr/>
          </p:nvCxnSpPr>
          <p:spPr bwMode="auto">
            <a:xfrm flipV="1">
              <a:off x="2625" y="7842"/>
              <a:ext cx="4590" cy="18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6188" name="AutoShape 12"/>
            <p:cNvCxnSpPr>
              <a:cxnSpLocks noChangeShapeType="1"/>
            </p:cNvCxnSpPr>
            <p:nvPr/>
          </p:nvCxnSpPr>
          <p:spPr bwMode="auto">
            <a:xfrm flipV="1">
              <a:off x="3008" y="5220"/>
              <a:ext cx="1" cy="2620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6189" name="AutoShape 13"/>
            <p:cNvCxnSpPr>
              <a:cxnSpLocks noChangeShapeType="1"/>
            </p:cNvCxnSpPr>
            <p:nvPr/>
          </p:nvCxnSpPr>
          <p:spPr bwMode="auto">
            <a:xfrm flipV="1">
              <a:off x="6833" y="5748"/>
              <a:ext cx="1" cy="2092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6190" name="AutoShape 14"/>
            <p:cNvCxnSpPr>
              <a:cxnSpLocks noChangeShapeType="1"/>
            </p:cNvCxnSpPr>
            <p:nvPr/>
          </p:nvCxnSpPr>
          <p:spPr bwMode="auto">
            <a:xfrm>
              <a:off x="3008" y="6686"/>
              <a:ext cx="3846" cy="1"/>
            </a:xfrm>
            <a:prstGeom prst="straightConnector1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06191" name="Freeform 15"/>
            <p:cNvSpPr>
              <a:spLocks/>
            </p:cNvSpPr>
            <p:nvPr/>
          </p:nvSpPr>
          <p:spPr bwMode="auto">
            <a:xfrm>
              <a:off x="3008" y="7127"/>
              <a:ext cx="3846" cy="270"/>
            </a:xfrm>
            <a:custGeom>
              <a:avLst/>
              <a:gdLst/>
              <a:ahLst/>
              <a:cxnLst>
                <a:cxn ang="0">
                  <a:pos x="0" y="157"/>
                </a:cxn>
                <a:cxn ang="0">
                  <a:pos x="435" y="67"/>
                </a:cxn>
                <a:cxn ang="0">
                  <a:pos x="660" y="187"/>
                </a:cxn>
                <a:cxn ang="0">
                  <a:pos x="1230" y="7"/>
                </a:cxn>
                <a:cxn ang="0">
                  <a:pos x="1500" y="142"/>
                </a:cxn>
                <a:cxn ang="0">
                  <a:pos x="1755" y="187"/>
                </a:cxn>
                <a:cxn ang="0">
                  <a:pos x="2100" y="22"/>
                </a:cxn>
                <a:cxn ang="0">
                  <a:pos x="2715" y="112"/>
                </a:cxn>
              </a:cxnLst>
              <a:rect l="0" t="0" r="r" b="b"/>
              <a:pathLst>
                <a:path w="2715" h="207">
                  <a:moveTo>
                    <a:pt x="0" y="157"/>
                  </a:moveTo>
                  <a:cubicBezTo>
                    <a:pt x="162" y="109"/>
                    <a:pt x="325" y="62"/>
                    <a:pt x="435" y="67"/>
                  </a:cubicBezTo>
                  <a:cubicBezTo>
                    <a:pt x="545" y="72"/>
                    <a:pt x="528" y="197"/>
                    <a:pt x="660" y="187"/>
                  </a:cubicBezTo>
                  <a:cubicBezTo>
                    <a:pt x="792" y="177"/>
                    <a:pt x="1090" y="14"/>
                    <a:pt x="1230" y="7"/>
                  </a:cubicBezTo>
                  <a:cubicBezTo>
                    <a:pt x="1370" y="0"/>
                    <a:pt x="1413" y="112"/>
                    <a:pt x="1500" y="142"/>
                  </a:cubicBezTo>
                  <a:cubicBezTo>
                    <a:pt x="1587" y="172"/>
                    <a:pt x="1655" y="207"/>
                    <a:pt x="1755" y="187"/>
                  </a:cubicBezTo>
                  <a:cubicBezTo>
                    <a:pt x="1855" y="167"/>
                    <a:pt x="1940" y="34"/>
                    <a:pt x="2100" y="22"/>
                  </a:cubicBezTo>
                  <a:cubicBezTo>
                    <a:pt x="2260" y="10"/>
                    <a:pt x="2487" y="61"/>
                    <a:pt x="2715" y="112"/>
                  </a:cubicBezTo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6192" name="Freeform 16"/>
            <p:cNvSpPr>
              <a:spLocks/>
            </p:cNvSpPr>
            <p:nvPr/>
          </p:nvSpPr>
          <p:spPr bwMode="auto">
            <a:xfrm>
              <a:off x="3008" y="5692"/>
              <a:ext cx="3825" cy="701"/>
            </a:xfrm>
            <a:custGeom>
              <a:avLst/>
              <a:gdLst/>
              <a:ahLst/>
              <a:cxnLst>
                <a:cxn ang="0">
                  <a:pos x="0" y="447"/>
                </a:cxn>
                <a:cxn ang="0">
                  <a:pos x="225" y="462"/>
                </a:cxn>
                <a:cxn ang="0">
                  <a:pos x="600" y="72"/>
                </a:cxn>
                <a:cxn ang="0">
                  <a:pos x="870" y="57"/>
                </a:cxn>
                <a:cxn ang="0">
                  <a:pos x="1005" y="417"/>
                </a:cxn>
                <a:cxn ang="0">
                  <a:pos x="1275" y="387"/>
                </a:cxn>
                <a:cxn ang="0">
                  <a:pos x="1425" y="207"/>
                </a:cxn>
                <a:cxn ang="0">
                  <a:pos x="1575" y="177"/>
                </a:cxn>
                <a:cxn ang="0">
                  <a:pos x="1695" y="117"/>
                </a:cxn>
                <a:cxn ang="0">
                  <a:pos x="1920" y="237"/>
                </a:cxn>
                <a:cxn ang="0">
                  <a:pos x="2070" y="267"/>
                </a:cxn>
                <a:cxn ang="0">
                  <a:pos x="2280" y="417"/>
                </a:cxn>
                <a:cxn ang="0">
                  <a:pos x="2700" y="537"/>
                </a:cxn>
              </a:cxnLst>
              <a:rect l="0" t="0" r="r" b="b"/>
              <a:pathLst>
                <a:path w="2700" h="537">
                  <a:moveTo>
                    <a:pt x="0" y="447"/>
                  </a:moveTo>
                  <a:cubicBezTo>
                    <a:pt x="62" y="485"/>
                    <a:pt x="125" y="524"/>
                    <a:pt x="225" y="462"/>
                  </a:cubicBezTo>
                  <a:cubicBezTo>
                    <a:pt x="325" y="400"/>
                    <a:pt x="493" y="139"/>
                    <a:pt x="600" y="72"/>
                  </a:cubicBezTo>
                  <a:cubicBezTo>
                    <a:pt x="707" y="5"/>
                    <a:pt x="803" y="0"/>
                    <a:pt x="870" y="57"/>
                  </a:cubicBezTo>
                  <a:cubicBezTo>
                    <a:pt x="937" y="114"/>
                    <a:pt x="938" y="362"/>
                    <a:pt x="1005" y="417"/>
                  </a:cubicBezTo>
                  <a:cubicBezTo>
                    <a:pt x="1072" y="472"/>
                    <a:pt x="1205" y="422"/>
                    <a:pt x="1275" y="387"/>
                  </a:cubicBezTo>
                  <a:cubicBezTo>
                    <a:pt x="1345" y="352"/>
                    <a:pt x="1375" y="242"/>
                    <a:pt x="1425" y="207"/>
                  </a:cubicBezTo>
                  <a:cubicBezTo>
                    <a:pt x="1475" y="172"/>
                    <a:pt x="1530" y="192"/>
                    <a:pt x="1575" y="177"/>
                  </a:cubicBezTo>
                  <a:cubicBezTo>
                    <a:pt x="1620" y="162"/>
                    <a:pt x="1638" y="107"/>
                    <a:pt x="1695" y="117"/>
                  </a:cubicBezTo>
                  <a:cubicBezTo>
                    <a:pt x="1752" y="127"/>
                    <a:pt x="1857" y="212"/>
                    <a:pt x="1920" y="237"/>
                  </a:cubicBezTo>
                  <a:cubicBezTo>
                    <a:pt x="1983" y="262"/>
                    <a:pt x="2010" y="237"/>
                    <a:pt x="2070" y="267"/>
                  </a:cubicBezTo>
                  <a:cubicBezTo>
                    <a:pt x="2130" y="297"/>
                    <a:pt x="2175" y="372"/>
                    <a:pt x="2280" y="417"/>
                  </a:cubicBezTo>
                  <a:cubicBezTo>
                    <a:pt x="2385" y="462"/>
                    <a:pt x="2542" y="499"/>
                    <a:pt x="2700" y="537"/>
                  </a:cubicBezTo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6193" name="Freeform 17"/>
            <p:cNvSpPr>
              <a:spLocks/>
            </p:cNvSpPr>
            <p:nvPr/>
          </p:nvSpPr>
          <p:spPr bwMode="auto">
            <a:xfrm>
              <a:off x="3008" y="5032"/>
              <a:ext cx="3846" cy="777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65" y="23"/>
                </a:cxn>
                <a:cxn ang="0">
                  <a:pos x="330" y="98"/>
                </a:cxn>
                <a:cxn ang="0">
                  <a:pos x="555" y="128"/>
                </a:cxn>
                <a:cxn ang="0">
                  <a:pos x="750" y="8"/>
                </a:cxn>
                <a:cxn ang="0">
                  <a:pos x="945" y="83"/>
                </a:cxn>
                <a:cxn ang="0">
                  <a:pos x="1050" y="188"/>
                </a:cxn>
                <a:cxn ang="0">
                  <a:pos x="1515" y="233"/>
                </a:cxn>
                <a:cxn ang="0">
                  <a:pos x="1635" y="353"/>
                </a:cxn>
                <a:cxn ang="0">
                  <a:pos x="1755" y="428"/>
                </a:cxn>
                <a:cxn ang="0">
                  <a:pos x="1920" y="428"/>
                </a:cxn>
                <a:cxn ang="0">
                  <a:pos x="2055" y="488"/>
                </a:cxn>
                <a:cxn ang="0">
                  <a:pos x="2355" y="548"/>
                </a:cxn>
                <a:cxn ang="0">
                  <a:pos x="2490" y="593"/>
                </a:cxn>
                <a:cxn ang="0">
                  <a:pos x="2715" y="563"/>
                </a:cxn>
              </a:cxnLst>
              <a:rect l="0" t="0" r="r" b="b"/>
              <a:pathLst>
                <a:path w="2715" h="596">
                  <a:moveTo>
                    <a:pt x="0" y="158"/>
                  </a:moveTo>
                  <a:cubicBezTo>
                    <a:pt x="55" y="95"/>
                    <a:pt x="110" y="33"/>
                    <a:pt x="165" y="23"/>
                  </a:cubicBezTo>
                  <a:cubicBezTo>
                    <a:pt x="220" y="13"/>
                    <a:pt x="265" y="81"/>
                    <a:pt x="330" y="98"/>
                  </a:cubicBezTo>
                  <a:cubicBezTo>
                    <a:pt x="395" y="115"/>
                    <a:pt x="485" y="143"/>
                    <a:pt x="555" y="128"/>
                  </a:cubicBezTo>
                  <a:cubicBezTo>
                    <a:pt x="625" y="113"/>
                    <a:pt x="685" y="16"/>
                    <a:pt x="750" y="8"/>
                  </a:cubicBezTo>
                  <a:cubicBezTo>
                    <a:pt x="815" y="0"/>
                    <a:pt x="895" y="53"/>
                    <a:pt x="945" y="83"/>
                  </a:cubicBezTo>
                  <a:cubicBezTo>
                    <a:pt x="995" y="113"/>
                    <a:pt x="955" y="163"/>
                    <a:pt x="1050" y="188"/>
                  </a:cubicBezTo>
                  <a:cubicBezTo>
                    <a:pt x="1145" y="213"/>
                    <a:pt x="1418" y="206"/>
                    <a:pt x="1515" y="233"/>
                  </a:cubicBezTo>
                  <a:cubicBezTo>
                    <a:pt x="1612" y="260"/>
                    <a:pt x="1595" y="321"/>
                    <a:pt x="1635" y="353"/>
                  </a:cubicBezTo>
                  <a:cubicBezTo>
                    <a:pt x="1675" y="385"/>
                    <a:pt x="1708" y="416"/>
                    <a:pt x="1755" y="428"/>
                  </a:cubicBezTo>
                  <a:cubicBezTo>
                    <a:pt x="1802" y="440"/>
                    <a:pt x="1870" y="418"/>
                    <a:pt x="1920" y="428"/>
                  </a:cubicBezTo>
                  <a:cubicBezTo>
                    <a:pt x="1970" y="438"/>
                    <a:pt x="1983" y="468"/>
                    <a:pt x="2055" y="488"/>
                  </a:cubicBezTo>
                  <a:cubicBezTo>
                    <a:pt x="2127" y="508"/>
                    <a:pt x="2283" y="531"/>
                    <a:pt x="2355" y="548"/>
                  </a:cubicBezTo>
                  <a:cubicBezTo>
                    <a:pt x="2427" y="565"/>
                    <a:pt x="2430" y="590"/>
                    <a:pt x="2490" y="593"/>
                  </a:cubicBezTo>
                  <a:cubicBezTo>
                    <a:pt x="2550" y="596"/>
                    <a:pt x="2632" y="579"/>
                    <a:pt x="2715" y="563"/>
                  </a:cubicBezTo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743200" y="5181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Frequency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86400" y="4267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Field (Operating Level)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86400" y="2514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Design Capability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86400" y="3276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Screen Level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6000" y="3429000"/>
            <a:ext cx="25146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Design Requirement</a:t>
            </a:r>
            <a:endParaRPr lang="en-US" sz="1700" dirty="0">
              <a:latin typeface="Calibr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8200" y="6019800"/>
            <a:ext cx="65532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" dirty="0" smtClean="0">
                <a:latin typeface="Calibri" pitchFamily="34" charset="0"/>
              </a:rPr>
              <a:t>Screen level should also be &gt; design requirement or operating level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Method C  Fault Replication Tests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1752600"/>
            <a:ext cx="7391400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50" dirty="0" smtClean="0">
                <a:latin typeface="Calibri" pitchFamily="34" charset="0"/>
              </a:rPr>
              <a:t>Similar to Method B but with “seeded latent defects”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2362200"/>
            <a:ext cx="6629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234950">
              <a:lnSpc>
                <a:spcPts val="2800"/>
              </a:lnSpc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Loose hardware</a:t>
            </a:r>
          </a:p>
          <a:p>
            <a:pPr marL="234950" indent="-234950">
              <a:lnSpc>
                <a:spcPts val="2800"/>
              </a:lnSpc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Flawed components (transistors, relays, etc)</a:t>
            </a:r>
          </a:p>
          <a:p>
            <a:pPr marL="234950" indent="-234950">
              <a:lnSpc>
                <a:spcPts val="2800"/>
              </a:lnSpc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Cold solder joints</a:t>
            </a:r>
          </a:p>
          <a:p>
            <a:pPr marL="234950" indent="-234950">
              <a:lnSpc>
                <a:spcPts val="2800"/>
              </a:lnSpc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Nicked component mounting legs or wires</a:t>
            </a:r>
          </a:p>
          <a:p>
            <a:pPr marL="234950" indent="-234950">
              <a:lnSpc>
                <a:spcPts val="2800"/>
              </a:lnSpc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Incorrect or removed bonding</a:t>
            </a:r>
          </a:p>
          <a:p>
            <a:pPr marL="234950" indent="-234950">
              <a:lnSpc>
                <a:spcPts val="2800"/>
              </a:lnSpc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Intermittent switch</a:t>
            </a:r>
          </a:p>
          <a:p>
            <a:pPr marL="234950" indent="-234950">
              <a:lnSpc>
                <a:spcPts val="2800"/>
              </a:lnSpc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Insufficient solder</a:t>
            </a:r>
          </a:p>
          <a:p>
            <a:pPr marL="234950" indent="-234950">
              <a:lnSpc>
                <a:spcPts val="2800"/>
              </a:lnSpc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Connected or plug partially unseated</a:t>
            </a:r>
          </a:p>
          <a:p>
            <a:pPr marL="234950" indent="-234950">
              <a:lnSpc>
                <a:spcPts val="2800"/>
              </a:lnSpc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Fractured hardware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Method D  Heritage Screen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057400"/>
            <a:ext cx="6096000" cy="434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Use screen from recent successful experience on equipment of comparable design and manufacture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Iterative process whereby screen strength can be adjusted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Or use NAVMAT PSD, which is a heritage screen derived from general vibration screening experience</a:t>
            </a:r>
            <a:endParaRPr lang="en-US" sz="8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133600" y="2667000"/>
            <a:ext cx="426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kumimoji="1" lang="en-US" b="1" dirty="0" smtClean="0">
                <a:solidFill>
                  <a:srgbClr val="009999"/>
                </a:solidFill>
                <a:latin typeface="Arial" pitchFamily="34" charset="0"/>
              </a:rPr>
              <a:t>ESS Thermal Cycling</a:t>
            </a:r>
            <a:endParaRPr kumimoji="1" lang="en-US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502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Baseline Temperature Cycling Profile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1752600"/>
          <a:ext cx="7467600" cy="3779520"/>
        </p:xfrm>
        <a:graphic>
          <a:graphicData uri="http://schemas.openxmlformats.org/drawingml/2006/table">
            <a:tbl>
              <a:tblPr/>
              <a:tblGrid>
                <a:gridCol w="2523635"/>
                <a:gridCol w="1475811"/>
                <a:gridCol w="1697182"/>
                <a:gridCol w="1770972"/>
              </a:tblGrid>
              <a:tr h="2743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Level of Assembly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Characteristic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PWA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Unit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System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Temperature range of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hardware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-50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C/+75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-40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C/+70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-40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C/+60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Temperature rate of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change of hardware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15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C/min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to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20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C/min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C/min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to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20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C/min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C/min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to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15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SymbolMT"/>
                        </a:rPr>
                        <a:t>°</a:t>
                      </a: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C/min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Soak time of hardware at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temperature extremes (minimum)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5 minutes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5 minutes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5 minutes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Number of Cycles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20 to 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12 to 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12 to 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Equipment Conditions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Unpowered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Powered,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monitored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Powered,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Calibri"/>
                          <a:cs typeface="Times New Roman"/>
                        </a:rPr>
                        <a:t>monitored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510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Thermal Cycling Screen Development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24384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lphaUcPeriod"/>
            </a:pPr>
            <a:r>
              <a:rPr lang="en-US" sz="1800" dirty="0" smtClean="0">
                <a:latin typeface="Calibri" pitchFamily="34" charset="0"/>
              </a:rPr>
              <a:t>Thermal Survey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UcPeriod"/>
            </a:pPr>
            <a:r>
              <a:rPr lang="en-US" sz="1800" dirty="0" smtClean="0">
                <a:latin typeface="Calibri" pitchFamily="34" charset="0"/>
              </a:rPr>
              <a:t>Heritage Screen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82880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Options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47244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 smtClean="0">
                <a:latin typeface="Calibri" pitchFamily="34" charset="0"/>
              </a:rPr>
              <a:t>The thermal survey is the preferred method.</a:t>
            </a:r>
            <a:endParaRPr lang="en-US" sz="18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Introduction &amp; References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8" name="Rectangle 7"/>
          <p:cNvSpPr/>
          <p:nvPr/>
        </p:nvSpPr>
        <p:spPr>
          <a:xfrm>
            <a:off x="533400" y="1676400"/>
            <a:ext cx="7315200" cy="5286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Many types of ESS, standards, guidelines, etc.</a:t>
            </a: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endParaRPr lang="en-US" sz="1200" dirty="0" smtClean="0">
              <a:latin typeface="Calibri" pitchFamily="34" charset="0"/>
            </a:endParaRP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HALT/HASS is an outgrowth of ESS and is covered in a separate slide presentation</a:t>
            </a: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endParaRPr lang="en-US" sz="1200" dirty="0" smtClean="0">
              <a:latin typeface="Calibri" pitchFamily="34" charset="0"/>
            </a:endParaRP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This presentation will focus mostly on classical ESS per U.S. military references</a:t>
            </a: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endParaRPr lang="en-US" sz="1200" dirty="0" smtClean="0">
              <a:latin typeface="Calibri" pitchFamily="34" charset="0"/>
            </a:endParaRP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ESS may be a contract requirement for U.S. military program</a:t>
            </a: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NAVMAT P-9492,  </a:t>
            </a:r>
            <a:r>
              <a:rPr lang="en-US" sz="1800" dirty="0" smtClean="0">
                <a:latin typeface="Calibri" pitchFamily="34" charset="0"/>
              </a:rPr>
              <a:t>Navy Manufacturing Screening Program, 1979</a:t>
            </a: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endParaRPr lang="en-US" sz="1200" dirty="0" smtClean="0">
              <a:latin typeface="Calibri" pitchFamily="34" charset="0"/>
            </a:endParaRP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Tri-Service Technical Brief 002-93-08, Environmental Stress Screening Guidelines, 1993</a:t>
            </a: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endParaRPr lang="en-US" sz="1200" dirty="0" smtClean="0">
              <a:latin typeface="Calibri" pitchFamily="34" charset="0"/>
            </a:endParaRP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See also publications by the Institute of Environmental Sciences and Technology       www.iest.org</a:t>
            </a: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endParaRPr lang="en-US" sz="1800" dirty="0" smtClean="0">
              <a:latin typeface="Calibri" pitchFamily="34" charset="0"/>
            </a:endParaRP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3366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1900" b="1" dirty="0" smtClean="0">
                <a:solidFill>
                  <a:srgbClr val="009999"/>
                </a:solidFill>
                <a:latin typeface="Arial" pitchFamily="34" charset="0"/>
              </a:rPr>
              <a:t>Method A  Thermal Survey</a:t>
            </a:r>
            <a:endParaRPr kumimoji="1" lang="en-US" sz="19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2286000"/>
            <a:ext cx="80772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Cycle characteristics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</a:pPr>
            <a:endParaRPr lang="en-US" sz="18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8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8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8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8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Equipment condition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8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8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</a:pPr>
            <a:endParaRPr lang="en-US" sz="18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Number of cycles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Level of assembly at which screen is performed</a:t>
            </a:r>
            <a:endParaRPr lang="en-US" sz="1700" dirty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2667000"/>
            <a:ext cx="43434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700" dirty="0" smtClean="0">
                <a:latin typeface="Calibri" pitchFamily="34" charset="0"/>
              </a:rPr>
              <a:t>low temperature</a:t>
            </a:r>
          </a:p>
          <a:p>
            <a:pPr>
              <a:buFontTx/>
              <a:buChar char="-"/>
            </a:pPr>
            <a:r>
              <a:rPr lang="en-US" sz="1700" dirty="0" smtClean="0">
                <a:latin typeface="Calibri" pitchFamily="34" charset="0"/>
              </a:rPr>
              <a:t> high temperature</a:t>
            </a:r>
          </a:p>
          <a:p>
            <a:pPr>
              <a:buFontTx/>
              <a:buChar char="-"/>
            </a:pPr>
            <a:r>
              <a:rPr lang="en-US" sz="1700" dirty="0" smtClean="0">
                <a:latin typeface="Calibri" pitchFamily="34" charset="0"/>
              </a:rPr>
              <a:t> rate of temperature change</a:t>
            </a:r>
          </a:p>
          <a:p>
            <a:pPr>
              <a:buFontTx/>
              <a:buChar char="-"/>
            </a:pPr>
            <a:r>
              <a:rPr lang="en-US" sz="1700" dirty="0" smtClean="0">
                <a:latin typeface="Calibri" pitchFamily="34" charset="0"/>
              </a:rPr>
              <a:t> dwell times at temperature extremes</a:t>
            </a:r>
            <a:endParaRPr lang="en-US" sz="1700" dirty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43434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1800" dirty="0" smtClean="0">
                <a:latin typeface="Calibri" pitchFamily="34" charset="0"/>
              </a:rPr>
              <a:t> </a:t>
            </a:r>
            <a:r>
              <a:rPr lang="en-US" sz="1700" dirty="0" smtClean="0">
                <a:latin typeface="Calibri" pitchFamily="34" charset="0"/>
              </a:rPr>
              <a:t>powered or unpowered</a:t>
            </a:r>
          </a:p>
          <a:p>
            <a:pPr>
              <a:buFontTx/>
              <a:buChar char="-"/>
            </a:pPr>
            <a:r>
              <a:rPr lang="en-US" sz="1700" dirty="0" smtClean="0">
                <a:latin typeface="Calibri" pitchFamily="34" charset="0"/>
              </a:rPr>
              <a:t> monitored or unmonitored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1676400"/>
            <a:ext cx="70104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A thermal screen is characterized by</a:t>
            </a:r>
            <a:endParaRPr lang="en-US" sz="17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1900" b="1" dirty="0" smtClean="0">
                <a:solidFill>
                  <a:srgbClr val="009999"/>
                </a:solidFill>
                <a:latin typeface="Arial" pitchFamily="34" charset="0"/>
              </a:rPr>
              <a:t>Method A  Thermal Survey</a:t>
            </a:r>
            <a:r>
              <a:rPr kumimoji="1" lang="en-US" sz="1900" b="1" dirty="0">
                <a:solidFill>
                  <a:srgbClr val="009999"/>
                </a:solidFill>
                <a:latin typeface="Arial" pitchFamily="34" charset="0"/>
              </a:rPr>
              <a:t> </a:t>
            </a:r>
            <a:r>
              <a:rPr kumimoji="1" lang="en-US" sz="1900" b="1" dirty="0" smtClean="0">
                <a:solidFill>
                  <a:srgbClr val="009999"/>
                </a:solidFill>
                <a:latin typeface="Arial" pitchFamily="34" charset="0"/>
              </a:rPr>
              <a:t>(cont)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676400"/>
            <a:ext cx="7772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Perform analysis using computer models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Perform thermal tests where the test unit is monitored via thermocouples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Also monitor chamber air temperature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Dwell times should be long enough so that test unit temperatures reaches chamber air temperature plus some soak time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Soak time allows solder to creep ~ 5 minutes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Use chamber air flow for temperature stabilization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Recommended:  power &amp; monitor test unit</a:t>
            </a:r>
            <a:endParaRPr lang="en-US" sz="100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1900" b="1" dirty="0" smtClean="0">
                <a:solidFill>
                  <a:srgbClr val="009999"/>
                </a:solidFill>
                <a:latin typeface="Arial" pitchFamily="34" charset="0"/>
              </a:rPr>
              <a:t>Method A  Thermal Survey</a:t>
            </a:r>
            <a:r>
              <a:rPr kumimoji="1" lang="en-US" sz="1900" b="1" dirty="0">
                <a:solidFill>
                  <a:srgbClr val="009999"/>
                </a:solidFill>
                <a:latin typeface="Arial" pitchFamily="34" charset="0"/>
              </a:rPr>
              <a:t> </a:t>
            </a:r>
            <a:r>
              <a:rPr kumimoji="1" lang="en-US" sz="1900" b="1" dirty="0" smtClean="0">
                <a:solidFill>
                  <a:srgbClr val="009999"/>
                </a:solidFill>
                <a:latin typeface="Arial" pitchFamily="34" charset="0"/>
              </a:rPr>
              <a:t>(cont)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676400"/>
            <a:ext cx="7772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Recommended:  power &amp; monitor test unit</a:t>
            </a:r>
            <a:br>
              <a:rPr lang="en-US" sz="1700" dirty="0" smtClean="0">
                <a:latin typeface="Calibri" pitchFamily="34" charset="0"/>
              </a:rPr>
            </a:b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Thermal cycling produces thermal stress from alternate expansion &amp; contraction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8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Begin with baseline parameter in previous table</a:t>
            </a:r>
            <a:br>
              <a:rPr lang="en-US" sz="1700" dirty="0" smtClean="0">
                <a:latin typeface="Calibri" pitchFamily="34" charset="0"/>
              </a:rPr>
            </a:b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Vary temperature extremes &amp; number of cycles to determine most effective screen for precipitating latent defects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0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Investigate any failures and make design or screen modifications as needed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B. Heritage Screen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905000"/>
            <a:ext cx="6096000" cy="434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Use screen from recent successful experience on equipment of comparable design and manufacture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Iterative process whereby screen strength can be adjusted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Or use the baseline thermal cycle profile, which is a heritage screen derived from general screening experience</a:t>
            </a:r>
            <a:endParaRPr lang="en-US" sz="8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ESS Order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057400"/>
            <a:ext cx="678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234950">
              <a:buClr>
                <a:srgbClr val="006666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Random vibration can precipitate flaws that are then detected  during thermal cycling, and vice-versa</a:t>
            </a:r>
          </a:p>
          <a:p>
            <a:pPr marL="234950" indent="-234950">
              <a:buClr>
                <a:srgbClr val="006666"/>
              </a:buClr>
              <a:buSzPct val="80000"/>
              <a:buFont typeface="Arial" pitchFamily="34" charset="0"/>
              <a:buChar char="•"/>
            </a:pPr>
            <a:endParaRPr lang="en-US" sz="1800" dirty="0" smtClean="0">
              <a:latin typeface="Calibri" pitchFamily="34" charset="0"/>
            </a:endParaRPr>
          </a:p>
          <a:p>
            <a:pPr marL="234950" indent="-234950">
              <a:buClr>
                <a:srgbClr val="006666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One strategy is to perform the following sequence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600" y="3505200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6666"/>
              </a:buClr>
              <a:buSzPct val="80000"/>
              <a:buFont typeface="+mj-lt"/>
              <a:buAutoNum type="arabicParenR"/>
            </a:pPr>
            <a:r>
              <a:rPr lang="en-US" sz="1800" dirty="0" smtClean="0">
                <a:latin typeface="Calibri" pitchFamily="34" charset="0"/>
              </a:rPr>
              <a:t>5 minutes vibration</a:t>
            </a:r>
          </a:p>
          <a:p>
            <a:pPr marL="342900" indent="-342900">
              <a:buClr>
                <a:srgbClr val="006666"/>
              </a:buClr>
              <a:buSzPct val="80000"/>
              <a:buFont typeface="+mj-lt"/>
              <a:buAutoNum type="arabicParenR"/>
            </a:pPr>
            <a:r>
              <a:rPr lang="en-US" sz="1800" dirty="0" smtClean="0">
                <a:latin typeface="Calibri" pitchFamily="34" charset="0"/>
              </a:rPr>
              <a:t>Full thermal cycling</a:t>
            </a:r>
          </a:p>
          <a:p>
            <a:pPr marL="342900" indent="-342900">
              <a:buClr>
                <a:srgbClr val="006666"/>
              </a:buClr>
              <a:buSzPct val="80000"/>
              <a:buFont typeface="+mj-lt"/>
              <a:buAutoNum type="arabicParenR"/>
            </a:pPr>
            <a:r>
              <a:rPr lang="en-US" sz="1800" dirty="0" smtClean="0">
                <a:latin typeface="Calibri" pitchFamily="34" charset="0"/>
              </a:rPr>
              <a:t>5 minutes vibration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25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Proof of Screen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828800"/>
            <a:ext cx="73914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Both random vibration and thermal cycling remove life from product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Need to verify life remaining after ESS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4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Proof of screen involves the application of the screening regimen and test repeatedly without failure 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4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Subject one or more test items to 10 – 20 cycles of ESS </a:t>
            </a:r>
            <a:br>
              <a:rPr lang="en-US" sz="1800" dirty="0" smtClean="0">
                <a:latin typeface="Calibri" pitchFamily="34" charset="0"/>
              </a:rPr>
            </a:br>
            <a:r>
              <a:rPr lang="en-US" sz="1800" dirty="0" smtClean="0">
                <a:latin typeface="Calibri" pitchFamily="34" charset="0"/>
              </a:rPr>
              <a:t>(random vibration + thermal cycling)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4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Power and monitor test item before, during and after each environment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40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Investigate any failures and modify screen or design accordingly</a:t>
            </a:r>
            <a:endParaRPr lang="en-US" sz="1750" dirty="0" smtClean="0">
              <a:latin typeface="Calibri" pitchFamily="34" charset="0"/>
            </a:endParaRPr>
          </a:p>
          <a:p>
            <a:endParaRPr lang="en-US" sz="1750" b="1" dirty="0" smtClean="0"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ttp://acceleratedreliabilitysolutions.com/images/560_Infant_mortality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752600"/>
            <a:ext cx="53340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Bathtub Curve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600" y="5334000"/>
            <a:ext cx="7010400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900" dirty="0" smtClean="0">
                <a:latin typeface="Calibri" pitchFamily="34" charset="0"/>
              </a:rPr>
              <a:t>The Electronics Life Bathtub Curve</a:t>
            </a:r>
          </a:p>
          <a:p>
            <a:pPr algn="ctr"/>
            <a:r>
              <a:rPr lang="en-US" sz="1400" dirty="0" smtClean="0">
                <a:latin typeface="Calibri" pitchFamily="34" charset="0"/>
              </a:rPr>
              <a:t>From Wikimedia</a:t>
            </a:r>
            <a:endParaRPr lang="en-US" sz="1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Scope, Classical ESS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752601"/>
            <a:ext cx="7543800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ESS is a manufacturing screen intended to precipitate latent defects due to defective parts or workmanship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600" dirty="0" smtClean="0">
                <a:latin typeface="Calibri" pitchFamily="34" charset="0"/>
              </a:rPr>
              <a:t>ESS can be expanded and tailored for a given product or program</a:t>
            </a:r>
          </a:p>
          <a:p>
            <a:pPr marL="225425" indent="-225425">
              <a:buClr>
                <a:srgbClr val="006699"/>
              </a:buClr>
              <a:buSzPct val="80000"/>
            </a:pPr>
            <a:endParaRPr lang="en-US" sz="17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ESS is not necessarily a qualification process to verify design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But qualification, or proof-of-screen, is highly advisable for: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00" dirty="0" smtClean="0">
              <a:latin typeface="Calibri" pitchFamily="34" charset="0"/>
            </a:endParaRPr>
          </a:p>
          <a:p>
            <a:pPr marL="682625" lvl="1" indent="-225425">
              <a:buClr>
                <a:srgbClr val="006699"/>
              </a:buClr>
              <a:buSzPct val="80000"/>
            </a:pPr>
            <a:r>
              <a:rPr lang="en-US" sz="1700" dirty="0" smtClean="0">
                <a:latin typeface="Calibri" pitchFamily="34" charset="0"/>
              </a:rPr>
              <a:t>	design verification</a:t>
            </a:r>
            <a:br>
              <a:rPr lang="en-US" sz="1700" dirty="0" smtClean="0">
                <a:latin typeface="Calibri" pitchFamily="34" charset="0"/>
              </a:rPr>
            </a:br>
            <a:r>
              <a:rPr lang="en-US" sz="1700" dirty="0" smtClean="0">
                <a:latin typeface="Calibri" pitchFamily="34" charset="0"/>
              </a:rPr>
              <a:t>demonstrate that the product still has remaining life after ESS 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8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Test Types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752600"/>
            <a:ext cx="77724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Random vibration and temperature cycling have proven to be the most successful forms of ESS in terms of effective flaw precipitation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Random vibration and thermal cycling are performed separately for basic ESS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Other tests can be performed such as burn-in, humidity, pressure, sine sweep vibration, combined random vibration &amp; thermal, etc.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4FF6AB-838C-451C-8C05-DD3F0425EE7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905000"/>
            <a:ext cx="3124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1" lang="en-US" sz="1700" kern="0" dirty="0" smtClean="0">
                <a:solidFill>
                  <a:schemeClr val="bg2"/>
                </a:solidFill>
                <a:latin typeface="Calibri" pitchFamily="34" charset="0"/>
              </a:rPr>
              <a:t>Electronic c</a:t>
            </a:r>
            <a:r>
              <a:rPr kumimoji="1" lang="en-US" sz="17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components must be designed and tested to withstand </a:t>
            </a:r>
            <a:r>
              <a:rPr kumimoji="1" lang="en-US" sz="1700" kern="0" dirty="0" smtClean="0">
                <a:solidFill>
                  <a:schemeClr val="bg2"/>
                </a:solidFill>
                <a:latin typeface="Calibri" pitchFamily="34" charset="0"/>
              </a:rPr>
              <a:t>thermal &amp; </a:t>
            </a:r>
            <a:r>
              <a:rPr kumimoji="1" lang="en-US" sz="17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vibration environments</a:t>
            </a:r>
          </a:p>
        </p:txBody>
      </p:sp>
      <p:pic>
        <p:nvPicPr>
          <p:cNvPr id="6" name="Picture 2" descr="http://caltexsci.com/photogallery/3D/J%20lead%20crac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1828800"/>
            <a:ext cx="4267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3733800" y="5257800"/>
            <a:ext cx="510540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700" i="1" dirty="0">
                <a:solidFill>
                  <a:srgbClr val="000000"/>
                </a:solidFill>
                <a:latin typeface="Calibri" pitchFamily="34" charset="0"/>
              </a:rPr>
              <a:t>Cracked solder Joints for Piece Part with “J leads”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Test Types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4572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2000" b="1" dirty="0" smtClean="0">
                <a:solidFill>
                  <a:srgbClr val="009999"/>
                </a:solidFill>
                <a:latin typeface="Arial" pitchFamily="34" charset="0"/>
              </a:rPr>
              <a:t>Burn-in</a:t>
            </a:r>
            <a:endParaRPr kumimoji="1" lang="en-US" sz="20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91000" y="1600200"/>
            <a:ext cx="4191000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Also called Pre-Conditioning Testing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8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Intended to uncover defective parts and workmanship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8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Typical test  168 hours at +125</a:t>
            </a:r>
            <a:r>
              <a:rPr lang="en-US" sz="1800" dirty="0" smtClean="0">
                <a:latin typeface="Calibri" pitchFamily="34" charset="0"/>
                <a:sym typeface="Symbol"/>
              </a:rPr>
              <a:t></a:t>
            </a:r>
            <a:r>
              <a:rPr lang="en-US" sz="1800" dirty="0" smtClean="0">
                <a:latin typeface="Calibri" pitchFamily="34" charset="0"/>
              </a:rPr>
              <a:t>C</a:t>
            </a: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8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Power cycling (on/off) may be included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2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BS 9450, Specification for Integrated Electronic Circuits and Micro-Assemblies of Assessed Quality: Generic Data and Methods of Test, Para 1.2.10.3</a:t>
            </a: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80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800" dirty="0" smtClean="0">
                <a:latin typeface="Calibri" pitchFamily="34" charset="0"/>
              </a:rPr>
              <a:t>See also Mil-Std-750D,  Mil-Std-883E, and Mil-Std-202G</a:t>
            </a: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25425" indent="-225425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</p:txBody>
      </p:sp>
      <p:pic>
        <p:nvPicPr>
          <p:cNvPr id="303106" name="Picture 2" descr="4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76400"/>
            <a:ext cx="3657600" cy="27432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57200" y="4724400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latin typeface="Calibri" pitchFamily="34" charset="0"/>
              </a:rPr>
              <a:t>DiMM burn-in testing machine </a:t>
            </a:r>
            <a:endParaRPr lang="en-US" sz="16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209800" y="2667000"/>
            <a:ext cx="426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70000"/>
              </a:lnSpc>
            </a:pPr>
            <a:r>
              <a:rPr kumimoji="1" lang="en-US" b="1" dirty="0" smtClean="0">
                <a:solidFill>
                  <a:srgbClr val="009999"/>
                </a:solidFill>
                <a:latin typeface="Arial" pitchFamily="34" charset="0"/>
              </a:rPr>
              <a:t>ESS Random Vibration</a:t>
            </a:r>
            <a:endParaRPr kumimoji="1" lang="en-US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67BEE6-C1F5-47F1-A882-D571E8232546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533400" y="14478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990600"/>
            <a:ext cx="510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</a:pPr>
            <a:r>
              <a:rPr kumimoji="1" lang="en-US" sz="1800" b="1" dirty="0" smtClean="0">
                <a:solidFill>
                  <a:srgbClr val="009999"/>
                </a:solidFill>
                <a:latin typeface="Arial" pitchFamily="34" charset="0"/>
              </a:rPr>
              <a:t>NAVMAT P-9492  Power Spectral Density</a:t>
            </a:r>
            <a:endParaRPr kumimoji="1" lang="en-US" sz="1800" b="1" dirty="0">
              <a:solidFill>
                <a:srgbClr val="009999"/>
              </a:solidFill>
              <a:latin typeface="Arial" pitchFamily="34" charset="0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943600" y="838200"/>
            <a:ext cx="213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Vibrationdata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76400"/>
            <a:ext cx="5943600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324600" y="2438400"/>
            <a:ext cx="259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Parts &amp; workmanship screen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Does not necessarily cover field environment</a:t>
            </a: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endParaRPr lang="en-US" sz="1750" dirty="0" smtClean="0">
              <a:latin typeface="Calibri" pitchFamily="34" charset="0"/>
            </a:endParaRPr>
          </a:p>
          <a:p>
            <a:pPr marL="234950" indent="-234950">
              <a:buClr>
                <a:srgbClr val="006699"/>
              </a:buClr>
              <a:buSzPct val="80000"/>
              <a:buFont typeface="Arial" pitchFamily="34" charset="0"/>
              <a:buChar char="•"/>
            </a:pPr>
            <a:r>
              <a:rPr lang="en-US" sz="1750" dirty="0" smtClean="0">
                <a:latin typeface="Calibri" pitchFamily="34" charset="0"/>
              </a:rPr>
              <a:t>Applied as base input via shaker table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6E-9">
  <a:themeElements>
    <a:clrScheme name="6E-9 4">
      <a:dk1>
        <a:srgbClr val="000000"/>
      </a:dk1>
      <a:lt1>
        <a:srgbClr val="FFFFFF"/>
      </a:lt1>
      <a:dk2>
        <a:srgbClr val="000000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6E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6E-9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E-9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E-9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E-9 4">
        <a:dk1>
          <a:srgbClr val="000000"/>
        </a:dk1>
        <a:lt1>
          <a:srgbClr val="FFFFFF"/>
        </a:lt1>
        <a:dk2>
          <a:srgbClr val="000000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C:\WINDOWS\Desktop\6E-9.ppt</Template>
  <TotalTime>13485</TotalTime>
  <Words>1098</Words>
  <Application>Microsoft Office PowerPoint</Application>
  <PresentationFormat>On-screen Show (4:3)</PresentationFormat>
  <Paragraphs>372</Paragraphs>
  <Slides>25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6E-9</vt:lpstr>
      <vt:lpstr>Unit 102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</dc:title>
  <dc:creator>The Morgans</dc:creator>
  <cp:lastModifiedBy>tirvine</cp:lastModifiedBy>
  <cp:revision>318</cp:revision>
  <dcterms:created xsi:type="dcterms:W3CDTF">2001-04-23T07:10:49Z</dcterms:created>
  <dcterms:modified xsi:type="dcterms:W3CDTF">2015-08-03T22:15:34Z</dcterms:modified>
</cp:coreProperties>
</file>