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79" r:id="rId2"/>
    <p:sldId id="425" r:id="rId3"/>
    <p:sldId id="424" r:id="rId4"/>
    <p:sldId id="426" r:id="rId5"/>
    <p:sldId id="422" r:id="rId6"/>
    <p:sldId id="427" r:id="rId7"/>
    <p:sldId id="430" r:id="rId8"/>
    <p:sldId id="428" r:id="rId9"/>
    <p:sldId id="423" r:id="rId10"/>
    <p:sldId id="433" r:id="rId11"/>
    <p:sldId id="434" r:id="rId12"/>
    <p:sldId id="435" r:id="rId13"/>
    <p:sldId id="438" r:id="rId14"/>
    <p:sldId id="437" r:id="rId15"/>
    <p:sldId id="432" r:id="rId16"/>
    <p:sldId id="448" r:id="rId17"/>
    <p:sldId id="447" r:id="rId18"/>
    <p:sldId id="436" r:id="rId19"/>
    <p:sldId id="431" r:id="rId20"/>
    <p:sldId id="439" r:id="rId21"/>
    <p:sldId id="440" r:id="rId22"/>
    <p:sldId id="442" r:id="rId23"/>
    <p:sldId id="441" r:id="rId24"/>
    <p:sldId id="443" r:id="rId25"/>
    <p:sldId id="444" r:id="rId26"/>
    <p:sldId id="445" r:id="rId27"/>
    <p:sldId id="458" r:id="rId28"/>
    <p:sldId id="459" r:id="rId29"/>
    <p:sldId id="450" r:id="rId30"/>
    <p:sldId id="449" r:id="rId31"/>
    <p:sldId id="446" r:id="rId32"/>
    <p:sldId id="429" r:id="rId33"/>
    <p:sldId id="451" r:id="rId34"/>
    <p:sldId id="454" r:id="rId35"/>
    <p:sldId id="453" r:id="rId36"/>
    <p:sldId id="452" r:id="rId37"/>
    <p:sldId id="456" r:id="rId38"/>
    <p:sldId id="455" r:id="rId39"/>
    <p:sldId id="460" r:id="rId40"/>
    <p:sldId id="461" r:id="rId41"/>
    <p:sldId id="457" r:id="rId42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FF00"/>
    <a:srgbClr val="0033CC"/>
    <a:srgbClr val="0066CC"/>
    <a:srgbClr val="009999"/>
    <a:srgbClr val="33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3" autoAdjust="0"/>
    <p:restoredTop sz="98223" autoAdjust="0"/>
  </p:normalViewPr>
  <p:slideViewPr>
    <p:cSldViewPr>
      <p:cViewPr>
        <p:scale>
          <a:sx n="100" d="100"/>
          <a:sy n="100" d="100"/>
        </p:scale>
        <p:origin x="-186" y="528"/>
      </p:cViewPr>
      <p:guideLst>
        <p:guide orient="horz" pos="206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CFC3953D-0FEA-41D8-A675-099145740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56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7DA2204-C647-45DE-BE2C-04E119D51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BE48FA-9238-45AF-A2A2-7238345B929D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40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41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87C672-00BE-424C-926D-F4A523F25FBB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2"/>
          <p:cNvSpPr>
            <a:spLocks/>
          </p:cNvSpPr>
          <p:nvPr/>
        </p:nvSpPr>
        <p:spPr bwMode="auto">
          <a:xfrm>
            <a:off x="0" y="842963"/>
            <a:ext cx="2895600" cy="601821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2743200" y="427038"/>
            <a:ext cx="6399213" cy="1524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defRPr sz="3600">
                <a:solidFill>
                  <a:srgbClr val="0033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0A982-98DE-4923-9379-E61C1E46E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7F364-63CE-405F-9736-6E072BC65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7571-D76F-4581-9B57-2283FC0AC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97CC-DA2B-4071-B15B-2FE90BE9D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74D01-BA0E-4FDC-B7BD-7F68D9532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905000"/>
            <a:ext cx="3771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D1CA-F851-4A1B-B850-D28A0177C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986D-5380-4593-A742-EB50FB843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9835F-C161-4FBA-8F4F-1DC61818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4E07B-C4A7-467C-AD4D-0B4674AB0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E5886-F244-4996-AB0B-D4F4B0F2D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7C778-4193-45F9-AFF9-4203351CB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7696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hlink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10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C51023B3-1F36-4EEC-977A-652285EF4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2pPr>
      <a:lvl3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3pPr>
      <a:lvl4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4pPr>
      <a:lvl5pPr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5pPr>
      <a:lvl6pPr marL="4572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6pPr>
      <a:lvl7pPr marL="9144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7pPr>
      <a:lvl8pPr marL="13716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8pPr>
      <a:lvl9pPr marL="1828800" algn="l" rtl="0" eaLnBrk="0" fontAlgn="base" hangingPunct="0">
        <a:lnSpc>
          <a:spcPct val="70000"/>
        </a:lnSpc>
        <a:spcBef>
          <a:spcPct val="0"/>
        </a:spcBef>
        <a:spcAft>
          <a:spcPct val="0"/>
        </a:spcAft>
        <a:defRPr kumimoji="1" sz="2400" b="1">
          <a:solidFill>
            <a:srgbClr val="009999"/>
          </a:solidFill>
          <a:latin typeface="Arial" pitchFamily="34" charset="0"/>
        </a:defRPr>
      </a:lvl9pPr>
    </p:titleStyle>
    <p:bodyStyle>
      <a:lvl1pPr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50000"/>
        <a:buFont typeface="Monotype Sorts"/>
        <a:defRPr kumimoji="1" sz="16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5000"/>
        </a:spcBef>
        <a:spcAft>
          <a:spcPct val="0"/>
        </a:spcAft>
        <a:buClr>
          <a:srgbClr val="003399"/>
        </a:buClr>
        <a:buSzPct val="75000"/>
        <a:buFont typeface="Monotype Sorts"/>
        <a:defRPr kumimoji="1" sz="16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Monotype Sorts"/>
        <a:defRPr kumimoji="1" sz="16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6F1EE9-575F-4ED0-BEC5-9FC4701DB8E7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315200" cy="762000"/>
          </a:xfrm>
        </p:spPr>
        <p:txBody>
          <a:bodyPr/>
          <a:lstStyle/>
          <a:p>
            <a:pPr algn="ctr"/>
            <a:r>
              <a:rPr lang="en-US" sz="2200" dirty="0" smtClean="0">
                <a:solidFill>
                  <a:srgbClr val="006699"/>
                </a:solidFill>
              </a:rPr>
              <a:t>CEI/IEC 980:  1989</a:t>
            </a:r>
            <a:endParaRPr lang="en-US" sz="2200" dirty="0" smtClean="0">
              <a:solidFill>
                <a:srgbClr val="006699"/>
              </a:solidFill>
            </a:endParaRPr>
          </a:p>
          <a:p>
            <a:endParaRPr lang="en-US" sz="2400" dirty="0" smtClean="0">
              <a:solidFill>
                <a:srgbClr val="006699"/>
              </a:solidFill>
            </a:endParaRPr>
          </a:p>
          <a:p>
            <a:pPr algn="ctr"/>
            <a:endParaRPr lang="en-US" sz="2400" dirty="0" smtClean="0">
              <a:solidFill>
                <a:srgbClr val="009999"/>
              </a:solidFill>
            </a:endParaRPr>
          </a:p>
          <a:p>
            <a:endParaRPr lang="en-US" sz="2000" b="0" dirty="0" smtClean="0">
              <a:solidFill>
                <a:srgbClr val="009999"/>
              </a:solidFill>
            </a:endParaRPr>
          </a:p>
          <a:p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410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23622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Unit </a:t>
            </a:r>
            <a:r>
              <a:rPr lang="en-US" dirty="0" smtClean="0"/>
              <a:t>103 </a:t>
            </a:r>
            <a:endParaRPr lang="en-US" dirty="0" smtClean="0"/>
          </a:p>
        </p:txBody>
      </p:sp>
      <p:sp>
        <p:nvSpPr>
          <p:cNvPr id="4102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600200" y="3200400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6699"/>
                </a:solidFill>
                <a:latin typeface="Calibri" pitchFamily="34" charset="0"/>
              </a:rPr>
              <a:t>Recommended practices for </a:t>
            </a: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</a:rPr>
              <a:t>seismic qualification </a:t>
            </a:r>
            <a:r>
              <a:rPr lang="en-US" sz="1800" dirty="0">
                <a:solidFill>
                  <a:srgbClr val="006699"/>
                </a:solidFill>
                <a:latin typeface="Calibri" pitchFamily="34" charset="0"/>
              </a:rPr>
              <a:t>of electrical </a:t>
            </a: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</a:rPr>
              <a:t>equipment of </a:t>
            </a:r>
            <a:r>
              <a:rPr lang="en-US" sz="1800" dirty="0">
                <a:solidFill>
                  <a:srgbClr val="006699"/>
                </a:solidFill>
                <a:latin typeface="Calibri" pitchFamily="34" charset="0"/>
              </a:rPr>
              <a:t>the safety system for </a:t>
            </a:r>
            <a:r>
              <a:rPr lang="en-US" sz="1800" dirty="0" smtClean="0">
                <a:solidFill>
                  <a:srgbClr val="006699"/>
                </a:solidFill>
                <a:latin typeface="Calibri" pitchFamily="34" charset="0"/>
              </a:rPr>
              <a:t>nuclear generating </a:t>
            </a:r>
            <a:r>
              <a:rPr lang="en-US" sz="1800" dirty="0">
                <a:solidFill>
                  <a:srgbClr val="006699"/>
                </a:solidFill>
                <a:latin typeface="Calibri" pitchFamily="34" charset="0"/>
              </a:rPr>
              <a:t>stations</a:t>
            </a:r>
            <a:endParaRPr lang="en-US" sz="1700" dirty="0">
              <a:solidFill>
                <a:srgbClr val="00669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10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48768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Analysis, Static Equivalent Loads</a:t>
            </a:r>
            <a:endParaRPr lang="en-US" sz="20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002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The sub-assembly </a:t>
            </a:r>
            <a:r>
              <a:rPr lang="en-US" sz="1600" dirty="0">
                <a:latin typeface="Calibri" pitchFamily="34" charset="0"/>
              </a:rPr>
              <a:t>may be assumed to be subject to a constant </a:t>
            </a:r>
            <a:r>
              <a:rPr lang="en-US" sz="1600" dirty="0" smtClean="0">
                <a:latin typeface="Calibri" pitchFamily="34" charset="0"/>
              </a:rPr>
              <a:t>and uniform equivalent acceleration </a:t>
            </a:r>
            <a:r>
              <a:rPr lang="en-US" sz="1600" dirty="0">
                <a:latin typeface="Calibri" pitchFamily="34" charset="0"/>
              </a:rPr>
              <a:t>as specified below</a:t>
            </a:r>
            <a:r>
              <a:rPr lang="en-US" sz="1600" dirty="0" smtClean="0">
                <a:latin typeface="Calibri" pitchFamily="34" charset="0"/>
              </a:rPr>
              <a:t>: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2860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The fundamental frequency of the sub-assembly is established for each main orthogonal axis by calculation, modal testing or analysis</a:t>
            </a: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For each orthogonal axis, the applicable RRS (acceleration) is used to determine the maximum peak value (MPV) within the interval of uncertainty of the fundamental frequency</a:t>
            </a: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If evidence can be produced that the considered part is rigid, the ZPA value can be selected</a:t>
            </a: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For each axis, the equivalent acceleration values result from the above maximum values multiplied by 1.5, or less if justified, to account for the effects of the neglected modes</a:t>
            </a: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7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For both directions of each main orthogonal axis, the relevant equivalent acceleration is applied to the masses of the considered sub-assembly to simulate the seismic loading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11</a:t>
            </a:fld>
            <a:endParaRPr lang="en-US" dirty="0" smtClean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81000"/>
            <a:ext cx="58102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019800" y="2133600"/>
            <a:ext cx="2133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/>
            </a:r>
            <a:br>
              <a:rPr lang="en-US" sz="1400" dirty="0" smtClean="0">
                <a:latin typeface="Calibri" pitchFamily="34" charset="0"/>
              </a:rPr>
            </a:br>
            <a:endParaRPr lang="en-US" sz="1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33400"/>
            <a:ext cx="19812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Vertical Applicable RRS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2743200"/>
            <a:ext cx="2209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Horizontal</a:t>
            </a:r>
            <a:r>
              <a:rPr lang="en-US" sz="1400" dirty="0" smtClean="0">
                <a:latin typeface="Calibri" pitchFamily="34" charset="0"/>
              </a:rPr>
              <a:t> Applicable RRS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371600" y="4038600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Acceleration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5334000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Frequency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724400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alibri" pitchFamily="34" charset="0"/>
              </a:rPr>
              <a:t>MVP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4876800"/>
            <a:ext cx="2590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ZPA, zero period acceleration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3429000" y="4876800"/>
            <a:ext cx="4572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3886200" y="5029200"/>
            <a:ext cx="6858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2286000" y="5715000"/>
            <a:ext cx="2133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Interval of Uncertainty</a:t>
            </a:r>
          </a:p>
          <a:p>
            <a:r>
              <a:rPr lang="en-US" sz="1400" dirty="0">
                <a:latin typeface="Calibri" pitchFamily="34" charset="0"/>
              </a:rPr>
              <a:t>f</a:t>
            </a:r>
            <a:r>
              <a:rPr lang="en-US" sz="1400" dirty="0" smtClean="0">
                <a:latin typeface="Calibri" pitchFamily="34" charset="0"/>
              </a:rPr>
              <a:t>or Natural </a:t>
            </a:r>
            <a:r>
              <a:rPr lang="en-US" sz="1400" dirty="0">
                <a:latin typeface="Calibri" pitchFamily="34" charset="0"/>
              </a:rPr>
              <a:t>F</a:t>
            </a:r>
            <a:r>
              <a:rPr lang="en-US" sz="1400" dirty="0" smtClean="0">
                <a:latin typeface="Calibri" pitchFamily="34" charset="0"/>
              </a:rPr>
              <a:t>requency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5334000"/>
            <a:ext cx="297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Use ZPA for rigid subassemblies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12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90600"/>
            <a:ext cx="48768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Analysis, Dynamic Loads</a:t>
            </a:r>
            <a:endParaRPr lang="en-US" sz="20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6764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The dynamic computations are based on three methods</a:t>
            </a:r>
            <a:r>
              <a:rPr lang="en-US" sz="1600" dirty="0" smtClean="0">
                <a:latin typeface="Calibri" pitchFamily="34" charset="0"/>
              </a:rPr>
              <a:t>:</a:t>
            </a: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Modal testing can be used in conjunction with the </a:t>
            </a:r>
            <a:r>
              <a:rPr lang="en-US" sz="1600" dirty="0">
                <a:latin typeface="Calibri" pitchFamily="34" charset="0"/>
              </a:rPr>
              <a:t>a</a:t>
            </a:r>
            <a:r>
              <a:rPr lang="en-US" sz="1600" dirty="0" smtClean="0">
                <a:latin typeface="Calibri" pitchFamily="34" charset="0"/>
              </a:rPr>
              <a:t>nalysis</a:t>
            </a:r>
          </a:p>
          <a:p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362200"/>
            <a:ext cx="7086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libri" pitchFamily="34" charset="0"/>
              </a:rPr>
              <a:t>Calculation method, usually implemented by a computer routine, to determine the modal parameters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libri" pitchFamily="34" charset="0"/>
              </a:rPr>
              <a:t>Mathematical model of the considered structure and sub-assembly (often a finite element model or transfer matrix or other justifiable method)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latin typeface="Calibri" pitchFamily="34" charset="0"/>
              </a:rPr>
              <a:t>Calculation method to establish the effect of the modes under the action of applicable seismic loading (usually by spectral analysis)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13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Sine Dwell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6580187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14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914400"/>
            <a:ext cx="48768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/>
              <a:t>Sine Dwell, One-Third Octave Steps</a:t>
            </a:r>
            <a:endParaRPr lang="en-US" sz="18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676400"/>
            <a:ext cx="6427787" cy="45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2286000" y="3276600"/>
            <a:ext cx="16764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4800" y="35814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Set peak </a:t>
            </a:r>
            <a:r>
              <a:rPr lang="en-US" sz="1600" dirty="0" smtClean="0">
                <a:latin typeface="Calibri" pitchFamily="34" charset="0"/>
              </a:rPr>
              <a:t>sine dwell </a:t>
            </a:r>
            <a:r>
              <a:rPr lang="en-US" sz="1600" dirty="0" smtClean="0">
                <a:latin typeface="Calibri" pitchFamily="34" charset="0"/>
              </a:rPr>
              <a:t>amplitude so that cross-over points are approximately equal to RSS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15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Sine Beat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133600"/>
            <a:ext cx="802758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724400"/>
            <a:ext cx="3619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16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63758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486400" y="5486400"/>
            <a:ext cx="22098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304800" y="304800"/>
            <a:ext cx="35814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kern="0" dirty="0" smtClean="0">
                <a:solidFill>
                  <a:srgbClr val="009999"/>
                </a:solidFill>
                <a:latin typeface="+mj-lt"/>
                <a:ea typeface="+mj-ea"/>
                <a:cs typeface="+mj-cs"/>
              </a:rPr>
              <a:t>Exercise 1</a:t>
            </a:r>
            <a:endParaRPr kumimoji="1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999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17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Exercise 1 (cont)</a:t>
            </a:r>
            <a:endParaRPr lang="en-US" sz="20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77136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5791200" y="3733800"/>
            <a:ext cx="2209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18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Exercise 1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248400" y="2514600"/>
            <a:ext cx="259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Array Name: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ANSI_C37_98  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units: 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fn(Hz) &amp; peak </a:t>
            </a:r>
            <a:r>
              <a:rPr lang="en-US" sz="1600" dirty="0" err="1" smtClean="0">
                <a:latin typeface="Calibri" pitchFamily="34" charset="0"/>
              </a:rPr>
              <a:t>accel</a:t>
            </a:r>
            <a:r>
              <a:rPr lang="en-US" sz="1600" dirty="0" smtClean="0">
                <a:latin typeface="Calibri" pitchFamily="34" charset="0"/>
              </a:rPr>
              <a:t>(G)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11" name="Picture 10" descr="an_sr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600200"/>
            <a:ext cx="5712001" cy="42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19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Exercise 1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716121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 bwMode="auto">
          <a:xfrm>
            <a:off x="838200" y="51054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34000" y="50292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00200" y="57150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1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57912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2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Introduction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48200" y="1752600"/>
            <a:ext cx="3962400" cy="3901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>
                <a:latin typeface="Calibri" pitchFamily="34" charset="0"/>
              </a:rPr>
              <a:t>This standard is applicable to electrical equipment and the instrumentation and control equipment (</a:t>
            </a:r>
            <a:r>
              <a:rPr lang="en-US" sz="1650" dirty="0" smtClean="0">
                <a:latin typeface="Calibri" pitchFamily="34" charset="0"/>
              </a:rPr>
              <a:t>I &amp; </a:t>
            </a:r>
            <a:r>
              <a:rPr lang="en-US" sz="1650" dirty="0">
                <a:latin typeface="Calibri" pitchFamily="34" charset="0"/>
              </a:rPr>
              <a:t>C) of the safety system that is used in nuclear power generating stations including </a:t>
            </a:r>
            <a:r>
              <a:rPr lang="en-US" sz="1650" dirty="0" smtClean="0">
                <a:latin typeface="Calibri" pitchFamily="34" charset="0"/>
              </a:rPr>
              <a:t>components or </a:t>
            </a:r>
            <a:r>
              <a:rPr lang="en-US" sz="1650" dirty="0">
                <a:latin typeface="Calibri" pitchFamily="34" charset="0"/>
              </a:rPr>
              <a:t>equipment of any interface whose failure could adversely affect the </a:t>
            </a:r>
            <a:r>
              <a:rPr lang="en-US" sz="1650" dirty="0" smtClean="0">
                <a:latin typeface="Calibri" pitchFamily="34" charset="0"/>
              </a:rPr>
              <a:t>performance </a:t>
            </a:r>
            <a:r>
              <a:rPr lang="en-US" sz="1650" dirty="0">
                <a:latin typeface="Calibri" pitchFamily="34" charset="0"/>
              </a:rPr>
              <a:t>of the </a:t>
            </a:r>
            <a:r>
              <a:rPr lang="en-US" sz="1650" dirty="0" smtClean="0">
                <a:latin typeface="Calibri" pitchFamily="34" charset="0"/>
              </a:rPr>
              <a:t>safety system</a:t>
            </a: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 smtClean="0">
                <a:latin typeface="Calibri" pitchFamily="34" charset="0"/>
              </a:rPr>
              <a:t>This </a:t>
            </a:r>
            <a:r>
              <a:rPr lang="en-US" sz="1650" dirty="0">
                <a:latin typeface="Calibri" pitchFamily="34" charset="0"/>
              </a:rPr>
              <a:t>standard presents acceptable seismic qualification methods and requirements to </a:t>
            </a:r>
            <a:r>
              <a:rPr lang="en-US" sz="1650" dirty="0" smtClean="0">
                <a:latin typeface="Calibri" pitchFamily="34" charset="0"/>
              </a:rPr>
              <a:t>demonstrate that </a:t>
            </a:r>
            <a:r>
              <a:rPr lang="en-US" sz="1650" dirty="0">
                <a:latin typeface="Calibri" pitchFamily="34" charset="0"/>
              </a:rPr>
              <a:t>electrical and I &amp; C equipment can perform their safety-related functions during and after </a:t>
            </a:r>
            <a:r>
              <a:rPr lang="en-US" sz="1650" dirty="0" smtClean="0">
                <a:latin typeface="Calibri" pitchFamily="34" charset="0"/>
              </a:rPr>
              <a:t>an earthquake</a:t>
            </a:r>
            <a:endParaRPr lang="en-US" sz="1650" dirty="0">
              <a:latin typeface="Calibri" pitchFamily="34" charset="0"/>
            </a:endParaRPr>
          </a:p>
        </p:txBody>
      </p:sp>
      <p:pic>
        <p:nvPicPr>
          <p:cNvPr id="47106" name="Picture 2" descr="Nuclear plant control ro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752600"/>
            <a:ext cx="3581400" cy="232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20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Exercise 1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wsx1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752600"/>
            <a:ext cx="5712001" cy="42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77000" y="2819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Sine dwell in successive one-third octaves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21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wsx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828800"/>
            <a:ext cx="5712001" cy="4284000"/>
          </a:xfrm>
          <a:prstGeom prst="rect">
            <a:avLst/>
          </a:prstGeom>
        </p:spPr>
      </p:pic>
      <p:sp>
        <p:nvSpPr>
          <p:cNvPr id="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Exercise 1 (cont)</a:t>
            </a:r>
            <a:endParaRPr lang="en-US" sz="22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943600" y="27432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The Sine Dwell positive &amp; negative curves coincide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22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647700"/>
            <a:ext cx="8285163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2362200" y="18288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23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485775"/>
            <a:ext cx="8951913" cy="588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Exercise 1  (cont)</a:t>
            </a:r>
            <a:endParaRPr lang="en-US" sz="20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avdd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5712001" cy="42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25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2286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762000" y="8382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990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Determine how seismic energy propagates though a sample structure</a:t>
            </a: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Structural filtering affects the test level for a given equipment item with 5% damping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246937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5715000" y="30480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26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6172200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Array Name:  </a:t>
            </a:r>
            <a:r>
              <a:rPr lang="en-US" sz="1600" dirty="0" err="1" smtClean="0">
                <a:latin typeface="Calibri" pitchFamily="34" charset="0"/>
              </a:rPr>
              <a:t>elcentro_NS</a:t>
            </a:r>
            <a:r>
              <a:rPr lang="en-US" sz="1600" dirty="0" smtClean="0">
                <a:latin typeface="Calibri" pitchFamily="34" charset="0"/>
              </a:rPr>
              <a:t>   units: time(sec) &amp; </a:t>
            </a:r>
            <a:r>
              <a:rPr lang="en-US" sz="1600" dirty="0" err="1" smtClean="0">
                <a:latin typeface="Calibri" pitchFamily="34" charset="0"/>
              </a:rPr>
              <a:t>accel</a:t>
            </a:r>
            <a:r>
              <a:rPr lang="en-US" sz="1600" dirty="0" smtClean="0">
                <a:latin typeface="Calibri" pitchFamily="34" charset="0"/>
              </a:rPr>
              <a:t>(G)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6" descr="elns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5712001" cy="4284000"/>
          </a:xfrm>
          <a:prstGeom prst="rect">
            <a:avLst/>
          </a:prstGeom>
        </p:spPr>
      </p:pic>
      <p:sp>
        <p:nvSpPr>
          <p:cNvPr id="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27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8294687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1905000" y="48006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172200" y="47244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2578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1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0" y="54102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2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28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wdv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752600"/>
            <a:ext cx="5712001" cy="428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29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8256587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533400" y="23622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Earthquake Types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0" y="1600200"/>
            <a:ext cx="7315200" cy="2885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 smtClean="0">
                <a:latin typeface="Calibri" pitchFamily="34" charset="0"/>
              </a:rPr>
              <a:t>S1 Earthquake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r>
              <a:rPr lang="en-US" sz="1650" dirty="0" smtClean="0">
                <a:latin typeface="Calibri" pitchFamily="34" charset="0"/>
              </a:rPr>
              <a:t/>
            </a:r>
            <a:br>
              <a:rPr lang="en-US" sz="1650" dirty="0" smtClean="0">
                <a:latin typeface="Calibri" pitchFamily="34" charset="0"/>
              </a:rPr>
            </a:b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50" dirty="0" smtClean="0">
                <a:latin typeface="Calibri" pitchFamily="34" charset="0"/>
              </a:rPr>
              <a:t>S2 Earthquake</a:t>
            </a:r>
            <a:endParaRPr lang="en-US" sz="1650" dirty="0"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2438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43400" y="2057400"/>
            <a:ext cx="4114800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alibri" pitchFamily="34" charset="0"/>
              </a:rPr>
              <a:t>Earthquake which could affect the location during the operating life of the equipment to </a:t>
            </a:r>
            <a:r>
              <a:rPr lang="en-US" sz="1600" dirty="0" smtClean="0">
                <a:latin typeface="Calibri" pitchFamily="34" charset="0"/>
              </a:rPr>
              <a:t>be Qualified</a:t>
            </a: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For </a:t>
            </a:r>
            <a:r>
              <a:rPr lang="en-US" sz="1600" dirty="0">
                <a:latin typeface="Calibri" pitchFamily="34" charset="0"/>
              </a:rPr>
              <a:t>this type of earthquake, components shall be designed to </a:t>
            </a:r>
            <a:r>
              <a:rPr lang="en-US" sz="1600" dirty="0" smtClean="0">
                <a:latin typeface="Calibri" pitchFamily="34" charset="0"/>
              </a:rPr>
              <a:t>continue </a:t>
            </a:r>
            <a:r>
              <a:rPr lang="en-US" sz="1600" dirty="0">
                <a:latin typeface="Calibri" pitchFamily="34" charset="0"/>
              </a:rPr>
              <a:t>to operate </a:t>
            </a:r>
            <a:r>
              <a:rPr lang="en-US" sz="1600" dirty="0" smtClean="0">
                <a:latin typeface="Calibri" pitchFamily="34" charset="0"/>
              </a:rPr>
              <a:t>without modification</a:t>
            </a: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r>
              <a:rPr lang="en-US" sz="1600" dirty="0">
                <a:latin typeface="Calibri" pitchFamily="34" charset="0"/>
              </a:rPr>
              <a:t>Earthquake which produces the maximum vibratory ground motion for which </a:t>
            </a:r>
            <a:r>
              <a:rPr lang="en-US" sz="1600" dirty="0" smtClean="0">
                <a:latin typeface="Calibri" pitchFamily="34" charset="0"/>
              </a:rPr>
              <a:t>certain structures, systems </a:t>
            </a:r>
            <a:r>
              <a:rPr lang="en-US" sz="1600" dirty="0">
                <a:latin typeface="Calibri" pitchFamily="34" charset="0"/>
              </a:rPr>
              <a:t>and components are designed to remain </a:t>
            </a:r>
            <a:r>
              <a:rPr lang="en-US" sz="1600" dirty="0" smtClean="0">
                <a:latin typeface="Calibri" pitchFamily="34" charset="0"/>
              </a:rPr>
              <a:t>functional</a:t>
            </a: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Those </a:t>
            </a:r>
            <a:r>
              <a:rPr lang="en-US" sz="1600" dirty="0">
                <a:latin typeface="Calibri" pitchFamily="34" charset="0"/>
              </a:rPr>
              <a:t>are essential to assure </a:t>
            </a:r>
            <a:r>
              <a:rPr lang="en-US" sz="1600" dirty="0" smtClean="0">
                <a:latin typeface="Calibri" pitchFamily="34" charset="0"/>
              </a:rPr>
              <a:t>proper function</a:t>
            </a:r>
            <a:r>
              <a:rPr lang="en-US" sz="1600" dirty="0">
                <a:latin typeface="Calibri" pitchFamily="34" charset="0"/>
              </a:rPr>
              <a:t>, integrity and safety of the total system which is to be </a:t>
            </a:r>
            <a:r>
              <a:rPr lang="en-US" sz="1600" dirty="0" smtClean="0">
                <a:latin typeface="Calibri" pitchFamily="34" charset="0"/>
              </a:rPr>
              <a:t>qualified</a:t>
            </a:r>
          </a:p>
          <a:p>
            <a:endParaRPr lang="en-US" sz="1650" dirty="0" smtClean="0">
              <a:latin typeface="Calibri" pitchFamily="34" charset="0"/>
            </a:endParaRPr>
          </a:p>
          <a:p>
            <a:endParaRPr lang="en-US" sz="1650" dirty="0">
              <a:latin typeface="Calibri" pitchFamily="34" charset="0"/>
            </a:endParaRPr>
          </a:p>
        </p:txBody>
      </p:sp>
      <p:pic>
        <p:nvPicPr>
          <p:cNvPr id="49154" name="Picture 2" descr="http://cdnph.upi.com/sv/b/i/UPI-8911479818040/2016/1/14798203489065/Fukushima-nuclear-plant-briefly-shut-down-in-Japanese-earthqua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2895600" cy="192557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62000" y="3962400"/>
            <a:ext cx="2438400" cy="3008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i="1" dirty="0" smtClean="0">
                <a:latin typeface="Calibri" pitchFamily="34" charset="0"/>
              </a:rPr>
              <a:t>Acceleration Levels:  </a:t>
            </a:r>
            <a:br>
              <a:rPr lang="en-US" sz="1650" i="1" dirty="0" smtClean="0">
                <a:latin typeface="Calibri" pitchFamily="34" charset="0"/>
              </a:rPr>
            </a:br>
            <a:endParaRPr lang="en-US" sz="800" i="1" dirty="0" smtClean="0">
              <a:latin typeface="Calibri" pitchFamily="34" charset="0"/>
            </a:endParaRPr>
          </a:p>
          <a:p>
            <a:r>
              <a:rPr lang="en-US" sz="1650" i="1" dirty="0" smtClean="0">
                <a:latin typeface="Calibri" pitchFamily="34" charset="0"/>
              </a:rPr>
              <a:t>     S2 &gt; S1</a:t>
            </a:r>
          </a:p>
          <a:p>
            <a:endParaRPr lang="en-US" sz="1650" i="1" dirty="0">
              <a:latin typeface="Calibri" pitchFamily="34" charset="0"/>
            </a:endParaRPr>
          </a:p>
          <a:p>
            <a:r>
              <a:rPr lang="en-US" sz="1650" i="1" dirty="0" smtClean="0">
                <a:latin typeface="Calibri" pitchFamily="34" charset="0"/>
              </a:rPr>
              <a:t>Typically</a:t>
            </a:r>
          </a:p>
          <a:p>
            <a:endParaRPr lang="en-US" sz="1650" i="1" dirty="0">
              <a:latin typeface="Calibri" pitchFamily="34" charset="0"/>
            </a:endParaRPr>
          </a:p>
          <a:p>
            <a:r>
              <a:rPr lang="en-US" sz="1650" i="1" dirty="0" smtClean="0">
                <a:latin typeface="Calibri" pitchFamily="34" charset="0"/>
              </a:rPr>
              <a:t>     S2 = 2 x S1</a:t>
            </a:r>
          </a:p>
          <a:p>
            <a:endParaRPr lang="en-US" sz="1650" i="1" dirty="0" smtClean="0">
              <a:latin typeface="Calibri" pitchFamily="34" charset="0"/>
            </a:endParaRPr>
          </a:p>
          <a:p>
            <a:endParaRPr lang="en-US" sz="1650" i="1" dirty="0">
              <a:latin typeface="Calibri" pitchFamily="34" charset="0"/>
            </a:endParaRPr>
          </a:p>
          <a:p>
            <a:endParaRPr lang="en-US" sz="1650" i="1" dirty="0" smtClean="0">
              <a:latin typeface="Calibri" pitchFamily="34" charset="0"/>
            </a:endParaRPr>
          </a:p>
          <a:p>
            <a:endParaRPr lang="en-US" sz="1650" i="1" dirty="0">
              <a:latin typeface="Calibri" pitchFamily="34" charset="0"/>
            </a:endParaRPr>
          </a:p>
          <a:p>
            <a:endParaRPr lang="en-US" sz="165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30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76400"/>
            <a:ext cx="7894637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3505200" y="27432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31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7961313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 bwMode="auto">
          <a:xfrm>
            <a:off x="1066800" y="2438400"/>
            <a:ext cx="2362200" cy="3124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867400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alibri" pitchFamily="34" charset="0"/>
              </a:rPr>
              <a:t>Assume that the horizontal modes of the structure can model by a two-</a:t>
            </a:r>
            <a:r>
              <a:rPr lang="en-US" sz="1600" dirty="0" err="1" smtClean="0">
                <a:latin typeface="Calibri" pitchFamily="34" charset="0"/>
              </a:rPr>
              <a:t>dof</a:t>
            </a:r>
            <a:r>
              <a:rPr lang="en-US" sz="1600" dirty="0" smtClean="0">
                <a:latin typeface="Calibri" pitchFamily="34" charset="0"/>
              </a:rPr>
              <a:t> spring-mass system 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8447087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32</a:t>
            </a:fld>
            <a:endParaRPr lang="en-US" dirty="0" smtClean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8153400" y="1295400"/>
            <a:ext cx="6858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Step 1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8229600" y="1828800"/>
            <a:ext cx="6858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Step 2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8229600" y="3962400"/>
            <a:ext cx="685800" cy="307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Calibri" pitchFamily="34" charset="0"/>
              </a:rPr>
              <a:t>Step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5029200"/>
            <a:ext cx="3657600" cy="954107"/>
          </a:xfrm>
          <a:prstGeom prst="rect">
            <a:avLst/>
          </a:prstGeom>
          <a:solidFill>
            <a:schemeClr val="bg1">
              <a:alpha val="0"/>
            </a:schemeClr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                 Natural        Participation     Effective  </a:t>
            </a:r>
          </a:p>
          <a:p>
            <a:r>
              <a:rPr lang="en-US" sz="1400" dirty="0" smtClean="0">
                <a:latin typeface="Calibri" pitchFamily="34" charset="0"/>
              </a:rPr>
              <a:t>Mode    Frequency         Factor          Modal Mass </a:t>
            </a:r>
          </a:p>
          <a:p>
            <a:r>
              <a:rPr lang="en-US" sz="1400" dirty="0" smtClean="0">
                <a:latin typeface="Calibri" pitchFamily="34" charset="0"/>
              </a:rPr>
              <a:t>     1         2.00 Hz            6.00                  36.1</a:t>
            </a:r>
          </a:p>
          <a:p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   2         6.55 Hz           -0.411               0.17</a:t>
            </a:r>
            <a:endParaRPr lang="en-U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33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493395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4724400" y="3124200"/>
            <a:ext cx="16764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971800" y="4800600"/>
            <a:ext cx="23622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34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524000"/>
            <a:ext cx="7342187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990600" y="54102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334000" y="52578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60960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1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60198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2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35</a:t>
            </a:fld>
            <a:endParaRPr lang="en-US" dirty="0" smtClean="0"/>
          </a:p>
        </p:txBody>
      </p:sp>
      <p:pic>
        <p:nvPicPr>
          <p:cNvPr id="12" name="Picture 11" descr="ppol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27999"/>
            <a:ext cx="6630001" cy="66300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58000" y="12954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Base Input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3276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Bottom Floor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5181600"/>
            <a:ext cx="198120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Top Floor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36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413" y="609600"/>
            <a:ext cx="9018587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1676400" y="49530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943600" y="4876800"/>
            <a:ext cx="23622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54102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1</a:t>
            </a:r>
            <a:endParaRPr lang="en-US" sz="15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5562600"/>
            <a:ext cx="1143000" cy="3231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libri" pitchFamily="34" charset="0"/>
              </a:rPr>
              <a:t>Step 2</a:t>
            </a:r>
            <a:endParaRPr lang="en-US" sz="15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37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srs222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676400"/>
            <a:ext cx="5712001" cy="42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48400" y="2895600"/>
            <a:ext cx="266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Mass 2, Top Floor</a:t>
            </a:r>
          </a:p>
          <a:p>
            <a:endParaRPr lang="en-US" sz="1600" i="1" dirty="0">
              <a:latin typeface="Calibri" pitchFamily="34" charset="0"/>
            </a:endParaRPr>
          </a:p>
          <a:p>
            <a:r>
              <a:rPr lang="en-US" sz="1600" i="1" dirty="0" smtClean="0">
                <a:latin typeface="Calibri" pitchFamily="34" charset="0"/>
              </a:rPr>
              <a:t>Assume equipment mounted on top floor has 5% damping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38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3" y="661988"/>
            <a:ext cx="9056687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39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676400"/>
            <a:ext cx="38576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4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Some Definitions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2800" y="1524000"/>
            <a:ext cx="35814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Required Response Spectrum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Waveform Types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Significant </a:t>
            </a:r>
            <a:r>
              <a:rPr lang="en-US" sz="1600" dirty="0" smtClean="0">
                <a:latin typeface="Calibri" pitchFamily="34" charset="0"/>
              </a:rPr>
              <a:t> Cycles</a:t>
            </a: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5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50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2400" y="1981200"/>
            <a:ext cx="4724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Calibri" pitchFamily="34" charset="0"/>
              </a:rPr>
              <a:t>Response spectrum issued by the user as </a:t>
            </a:r>
            <a:r>
              <a:rPr lang="en-US" sz="1600" dirty="0" smtClean="0">
                <a:latin typeface="Calibri" pitchFamily="34" charset="0"/>
              </a:rPr>
              <a:t>part </a:t>
            </a:r>
            <a:r>
              <a:rPr lang="en-US" sz="1600" dirty="0">
                <a:latin typeface="Calibri" pitchFamily="34" charset="0"/>
              </a:rPr>
              <a:t>of </a:t>
            </a:r>
            <a:r>
              <a:rPr lang="en-US" sz="1600" dirty="0" smtClean="0">
                <a:latin typeface="Calibri" pitchFamily="34" charset="0"/>
              </a:rPr>
              <a:t>the specifications </a:t>
            </a:r>
            <a:r>
              <a:rPr lang="en-US" sz="1600" dirty="0">
                <a:latin typeface="Calibri" pitchFamily="34" charset="0"/>
              </a:rPr>
              <a:t>for proof testing, or </a:t>
            </a:r>
            <a:r>
              <a:rPr lang="en-US" sz="1600" dirty="0" smtClean="0">
                <a:latin typeface="Calibri" pitchFamily="34" charset="0"/>
              </a:rPr>
              <a:t>artificially created </a:t>
            </a:r>
            <a:r>
              <a:rPr lang="en-US" sz="1600" dirty="0">
                <a:latin typeface="Calibri" pitchFamily="34" charset="0"/>
              </a:rPr>
              <a:t>to cover future </a:t>
            </a:r>
            <a:r>
              <a:rPr lang="en-US" sz="1600" dirty="0" smtClean="0">
                <a:latin typeface="Calibri" pitchFamily="34" charset="0"/>
              </a:rPr>
              <a:t>application</a:t>
            </a: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The RRS can be met by sine, sine beat, random, sine-on-random, or other synthesized time history</a:t>
            </a:r>
          </a:p>
          <a:p>
            <a:pPr algn="just"/>
            <a:endParaRPr lang="en-US" sz="1600" dirty="0">
              <a:latin typeface="Calibri" pitchFamily="34" charset="0"/>
            </a:endParaRP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>
              <a:latin typeface="Calibri" pitchFamily="34" charset="0"/>
            </a:endParaRPr>
          </a:p>
          <a:p>
            <a:r>
              <a:rPr lang="en-US" sz="1600" dirty="0">
                <a:latin typeface="Calibri" pitchFamily="34" charset="0"/>
              </a:rPr>
              <a:t>Cycle for which the amplitude </a:t>
            </a:r>
            <a:r>
              <a:rPr lang="en-US" sz="1600" dirty="0" smtClean="0">
                <a:latin typeface="Calibri" pitchFamily="34" charset="0"/>
              </a:rPr>
              <a:t>range </a:t>
            </a:r>
            <a:r>
              <a:rPr lang="en-US" sz="1600" dirty="0">
                <a:latin typeface="Calibri" pitchFamily="34" charset="0"/>
              </a:rPr>
              <a:t>is between </a:t>
            </a:r>
            <a:r>
              <a:rPr lang="en-US" sz="1600" dirty="0" smtClean="0">
                <a:latin typeface="Calibri" pitchFamily="34" charset="0"/>
              </a:rPr>
              <a:t>50% </a:t>
            </a:r>
            <a:r>
              <a:rPr lang="en-US" sz="1600" dirty="0">
                <a:latin typeface="Calibri" pitchFamily="34" charset="0"/>
              </a:rPr>
              <a:t>to </a:t>
            </a:r>
            <a:r>
              <a:rPr lang="en-US" sz="1600" dirty="0" smtClean="0">
                <a:latin typeface="Calibri" pitchFamily="34" charset="0"/>
              </a:rPr>
              <a:t>100% </a:t>
            </a:r>
            <a:r>
              <a:rPr lang="en-US" sz="1600" dirty="0">
                <a:latin typeface="Calibri" pitchFamily="34" charset="0"/>
              </a:rPr>
              <a:t>of the maximum amplitude of </a:t>
            </a:r>
            <a:r>
              <a:rPr lang="en-US" sz="1600" dirty="0" smtClean="0">
                <a:latin typeface="Calibri" pitchFamily="34" charset="0"/>
              </a:rPr>
              <a:t>the motion</a:t>
            </a:r>
          </a:p>
          <a:p>
            <a:pPr algn="just"/>
            <a:endParaRPr lang="en-US" sz="1600" dirty="0" smtClean="0">
              <a:latin typeface="Calibri" pitchFamily="34" charset="0"/>
            </a:endParaRPr>
          </a:p>
          <a:p>
            <a:pPr algn="just"/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828800"/>
            <a:ext cx="208597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1905000"/>
            <a:ext cx="2133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 pitchFamily="34" charset="0"/>
              </a:rPr>
              <a:t>Vertical Applicable RRS</a:t>
            </a:r>
            <a:r>
              <a:rPr lang="en-US" sz="1400" dirty="0" smtClean="0">
                <a:latin typeface="Calibri" pitchFamily="34" charset="0"/>
              </a:rPr>
              <a:t/>
            </a:r>
            <a:br>
              <a:rPr lang="en-US" sz="1400" dirty="0" smtClean="0">
                <a:latin typeface="Calibri" pitchFamily="34" charset="0"/>
              </a:rPr>
            </a:br>
            <a:endParaRPr lang="en-US" sz="14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3505200"/>
            <a:ext cx="1447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 pitchFamily="34" charset="0"/>
              </a:rPr>
              <a:t>Frequency (Hz)</a:t>
            </a:r>
            <a:endParaRPr lang="en-US" sz="13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838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>
                <a:latin typeface="Calibri" pitchFamily="34" charset="0"/>
              </a:rPr>
              <a:t>Accel (G)</a:t>
            </a:r>
            <a:endParaRPr lang="en-US" sz="1300" dirty="0">
              <a:latin typeface="Calibri" pitchFamily="34" charset="0"/>
            </a:endParaRP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14799"/>
            <a:ext cx="2895600" cy="196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40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571" y="914400"/>
            <a:ext cx="8951429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41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Exercise 2 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" name="Picture 5" descr="srscomp2222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828800"/>
            <a:ext cx="5712001" cy="428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3600" y="2743200"/>
            <a:ext cx="274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Calibri" pitchFamily="34" charset="0"/>
              </a:rPr>
              <a:t>A different specification should be used for the equipment depending on whether it is mounted on the top floor or directly to the ground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5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Some Definitions (cont)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524000"/>
            <a:ext cx="3810000" cy="2623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just">
              <a:buClr>
                <a:srgbClr val="006699"/>
              </a:buClr>
              <a:buSzPct val="80000"/>
            </a:pPr>
            <a:endParaRPr lang="en-US" sz="20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Test Response Spectrum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5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Fragility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5400" y="2286000"/>
            <a:ext cx="7162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Calibri" pitchFamily="34" charset="0"/>
              </a:rPr>
              <a:t>Response spectrum that is obtained from the actual motion of the shake table by analytical techniques or by spectrum analysis equipment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The TRS shall be compared to the RRS in equipment qualification</a:t>
            </a:r>
          </a:p>
          <a:p>
            <a:pPr algn="just"/>
            <a:endParaRPr lang="en-US" sz="800" dirty="0" smtClean="0">
              <a:latin typeface="Calibri" pitchFamily="34" charset="0"/>
            </a:endParaRPr>
          </a:p>
          <a:p>
            <a:pPr algn="just"/>
            <a:r>
              <a:rPr lang="en-US" sz="1600" dirty="0" smtClean="0">
                <a:latin typeface="Calibri" pitchFamily="34" charset="0"/>
              </a:rPr>
              <a:t>TRS should envelop RRS as closely as possible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Highest </a:t>
            </a:r>
            <a:r>
              <a:rPr lang="en-US" sz="1600" dirty="0">
                <a:latin typeface="Calibri" pitchFamily="34" charset="0"/>
              </a:rPr>
              <a:t>level of input excitation, expressed as a function of input frequency, that equipment </a:t>
            </a:r>
            <a:r>
              <a:rPr lang="en-US" sz="1600" dirty="0" smtClean="0">
                <a:latin typeface="Calibri" pitchFamily="34" charset="0"/>
              </a:rPr>
              <a:t>can withstand </a:t>
            </a:r>
            <a:r>
              <a:rPr lang="en-US" sz="1600" dirty="0">
                <a:latin typeface="Calibri" pitchFamily="34" charset="0"/>
              </a:rPr>
              <a:t>and still perform the required safety related </a:t>
            </a:r>
            <a:r>
              <a:rPr lang="en-US" sz="1600" dirty="0" smtClean="0">
                <a:latin typeface="Calibri" pitchFamily="34" charset="0"/>
              </a:rPr>
              <a:t>function</a:t>
            </a:r>
          </a:p>
          <a:p>
            <a:endParaRPr lang="en-US" sz="1600" dirty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The </a:t>
            </a:r>
            <a:r>
              <a:rPr lang="en-US" sz="1600" dirty="0">
                <a:latin typeface="Calibri" pitchFamily="34" charset="0"/>
              </a:rPr>
              <a:t>fragility level can be </a:t>
            </a:r>
            <a:r>
              <a:rPr lang="en-US" sz="1600" dirty="0" smtClean="0">
                <a:latin typeface="Calibri" pitchFamily="34" charset="0"/>
              </a:rPr>
              <a:t>expressed in </a:t>
            </a:r>
            <a:r>
              <a:rPr lang="en-US" sz="1600" dirty="0">
                <a:latin typeface="Calibri" pitchFamily="34" charset="0"/>
              </a:rPr>
              <a:t>terms of response spectrum (fragility response spectrum FRS) that is a TRS obtained from </a:t>
            </a:r>
            <a:r>
              <a:rPr lang="en-US" sz="1600" dirty="0" smtClean="0">
                <a:latin typeface="Calibri" pitchFamily="34" charset="0"/>
              </a:rPr>
              <a:t>tests to </a:t>
            </a:r>
            <a:r>
              <a:rPr lang="en-US" sz="1600" dirty="0">
                <a:latin typeface="Calibri" pitchFamily="34" charset="0"/>
              </a:rPr>
              <a:t>determine the fragility </a:t>
            </a:r>
            <a:r>
              <a:rPr lang="en-US" sz="1600" dirty="0" smtClean="0">
                <a:latin typeface="Calibri" pitchFamily="34" charset="0"/>
              </a:rPr>
              <a:t>level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Damping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676400"/>
            <a:ext cx="7620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r>
              <a:rPr lang="en-US" sz="1600" dirty="0">
                <a:latin typeface="Calibri" pitchFamily="34" charset="0"/>
              </a:rPr>
              <a:t>Damping is the generic name ascribed to the numerous complex energy dissipation mechanisms </a:t>
            </a:r>
            <a:r>
              <a:rPr lang="en-US" sz="1600" dirty="0" smtClean="0">
                <a:latin typeface="Calibri" pitchFamily="34" charset="0"/>
              </a:rPr>
              <a:t>in a </a:t>
            </a:r>
            <a:r>
              <a:rPr lang="en-US" sz="1600" dirty="0">
                <a:latin typeface="Calibri" pitchFamily="34" charset="0"/>
              </a:rPr>
              <a:t>system. </a:t>
            </a:r>
            <a:endParaRPr lang="en-US" sz="16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In </a:t>
            </a:r>
            <a:r>
              <a:rPr lang="en-US" sz="1600" dirty="0">
                <a:latin typeface="Calibri" pitchFamily="34" charset="0"/>
              </a:rPr>
              <a:t>practice, damping depends on many parameters, such as the structural system, </a:t>
            </a:r>
            <a:r>
              <a:rPr lang="en-US" sz="1600" dirty="0" smtClean="0">
                <a:latin typeface="Calibri" pitchFamily="34" charset="0"/>
              </a:rPr>
              <a:t>mode of </a:t>
            </a:r>
            <a:r>
              <a:rPr lang="en-US" sz="1600" dirty="0">
                <a:latin typeface="Calibri" pitchFamily="34" charset="0"/>
              </a:rPr>
              <a:t>vibration, strain, force in normal situations, speed of application of this force, materials, </a:t>
            </a:r>
            <a:r>
              <a:rPr lang="en-US" sz="1600" dirty="0" smtClean="0">
                <a:latin typeface="Calibri" pitchFamily="34" charset="0"/>
              </a:rPr>
              <a:t>joint slippage</a:t>
            </a:r>
            <a:r>
              <a:rPr lang="en-US" sz="1600" dirty="0">
                <a:latin typeface="Calibri" pitchFamily="34" charset="0"/>
              </a:rPr>
              <a:t>, etc</a:t>
            </a:r>
            <a:r>
              <a:rPr lang="en-US" sz="1600" dirty="0" smtClean="0">
                <a:latin typeface="Calibri" pitchFamily="34" charset="0"/>
              </a:rPr>
              <a:t>.</a:t>
            </a: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But use 4% damping in any of the structures are welded</a:t>
            </a: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endParaRPr lang="en-US" sz="1400" dirty="0" smtClean="0">
              <a:latin typeface="Calibri" pitchFamily="34" charset="0"/>
            </a:endParaRPr>
          </a:p>
          <a:p>
            <a:pPr marL="285750" indent="-171450" algn="just">
              <a:buClr>
                <a:srgbClr val="006699"/>
              </a:buClr>
              <a:buSzPct val="7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Assume 5% damping for other types</a:t>
            </a:r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71600" y="3505200"/>
          <a:ext cx="4114800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2271"/>
                <a:gridCol w="20225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Equipment </a:t>
                      </a:r>
                      <a:b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</a:b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Type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Viscous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Damping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Control panel, cabinets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7%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Motors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2%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Cable Trays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10%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Seismic Qualification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1752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Seismic Qualification Analysis (SQA)</a:t>
            </a: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See IEC 780 for further information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95400" y="2362200"/>
            <a:ext cx="7162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171450">
              <a:buClr>
                <a:srgbClr val="006699"/>
              </a:buClr>
              <a:buSzPct val="5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Qualification by analysis or combination of test and analysis in which the performance of the equipment is predicted without physical test or on the basis of existing data</a:t>
            </a:r>
          </a:p>
          <a:p>
            <a:pPr marL="285750" indent="-171450">
              <a:buClr>
                <a:srgbClr val="006699"/>
              </a:buClr>
              <a:buSzPct val="50000"/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5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Qualification by testing in which a typical example of the equipment is tested</a:t>
            </a:r>
          </a:p>
          <a:p>
            <a:pPr marL="285750" indent="-171450">
              <a:buClr>
                <a:srgbClr val="006699"/>
              </a:buClr>
              <a:buSzPct val="50000"/>
              <a:buFont typeface="Wingdings" pitchFamily="2" charset="2"/>
              <a:buChar char="§"/>
            </a:pPr>
            <a:endParaRPr lang="en-US" sz="1600" dirty="0" smtClean="0">
              <a:latin typeface="Calibri" pitchFamily="34" charset="0"/>
            </a:endParaRPr>
          </a:p>
          <a:p>
            <a:pPr marL="285750" indent="-171450">
              <a:buClr>
                <a:srgbClr val="006699"/>
              </a:buClr>
              <a:buSzPct val="50000"/>
              <a:buFont typeface="Wingdings" pitchFamily="2" charset="2"/>
              <a:buChar char="§"/>
            </a:pPr>
            <a:r>
              <a:rPr lang="en-US" sz="1600" dirty="0" smtClean="0">
                <a:latin typeface="Calibri" pitchFamily="34" charset="0"/>
              </a:rPr>
              <a:t>Qualification by experience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pPr>
              <a:tabLst>
                <a:tab pos="457200" algn="l"/>
              </a:tabLst>
            </a:pPr>
            <a:r>
              <a:rPr lang="en-US" sz="1600" dirty="0" smtClean="0">
                <a:latin typeface="Calibri" pitchFamily="34" charset="0"/>
              </a:rPr>
              <a:t>	Although not yet an established technique, recent data indicate that 	qualification by experience may be a valuable method of seismic qualification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8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914400"/>
            <a:ext cx="35814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200" dirty="0" smtClean="0"/>
              <a:t>Vibration Response Test</a:t>
            </a:r>
            <a:endParaRPr lang="en-US" sz="22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6934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Purpose is to determine natural frequency, damping ratio, etc., prior to qualification test</a:t>
            </a: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Shaker Table Method </a:t>
            </a:r>
            <a:br>
              <a:rPr lang="en-US" sz="1600" dirty="0" smtClean="0">
                <a:latin typeface="Calibri" pitchFamily="34" charset="0"/>
              </a:rPr>
            </a:b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</a:pPr>
            <a:r>
              <a:rPr lang="en-US" sz="1600" dirty="0" smtClean="0">
                <a:latin typeface="Calibri" pitchFamily="34" charset="0"/>
              </a:rPr>
              <a:t>		Low amplitude sine sweep or broadband random vibration</a:t>
            </a:r>
          </a:p>
          <a:p>
            <a:pPr marL="228600" indent="-114300">
              <a:buClr>
                <a:srgbClr val="006699"/>
              </a:buClr>
              <a:buSzPct val="80000"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Typical sine sweep is 0.1 to 0.2 G with 1 octave/minute rate</a:t>
            </a:r>
          </a:p>
          <a:p>
            <a:pPr marL="228600" indent="-114300">
              <a:buClr>
                <a:srgbClr val="006699"/>
              </a:buClr>
              <a:buSzPct val="80000"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Could use two different levels for linearity check</a:t>
            </a: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Impedance or Modal Test Method</a:t>
            </a:r>
            <a:br>
              <a:rPr lang="en-US" sz="1600" dirty="0" smtClean="0">
                <a:latin typeface="Calibri" pitchFamily="34" charset="0"/>
              </a:rPr>
            </a:br>
            <a:endParaRPr lang="en-US" sz="1600" dirty="0" smtClean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</a:pPr>
            <a:r>
              <a:rPr lang="en-US" sz="1600" dirty="0">
                <a:latin typeface="Calibri" pitchFamily="34" charset="0"/>
              </a:rPr>
              <a:t>	</a:t>
            </a:r>
            <a:r>
              <a:rPr lang="en-US" sz="1600" dirty="0" smtClean="0">
                <a:latin typeface="Calibri" pitchFamily="34" charset="0"/>
              </a:rPr>
              <a:t>	Impulse hammer or small force shaker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90089-ABBE-4ECB-B98C-B56F593E0D0E}" type="slidenum">
              <a:rPr lang="en-US" smtClean="0"/>
              <a:pPr>
                <a:defRPr/>
              </a:pPr>
              <a:t>9</a:t>
            </a:fld>
            <a:endParaRPr lang="en-US" dirty="0" smtClean="0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5943600" y="838200"/>
            <a:ext cx="213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+mn-cs"/>
              </a:rPr>
              <a:t>Vibrationdata</a:t>
            </a:r>
          </a:p>
        </p:txBody>
      </p:sp>
      <p:sp>
        <p:nvSpPr>
          <p:cNvPr id="5124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914400"/>
            <a:ext cx="4876800" cy="381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/>
              <a:t>Typical Qualification Test Program</a:t>
            </a:r>
            <a:endParaRPr lang="en-US" sz="2000" dirty="0" smtClean="0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533400" y="1371600"/>
            <a:ext cx="807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86200" y="1447800"/>
            <a:ext cx="4800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 algn="just">
              <a:buClr>
                <a:srgbClr val="006699"/>
              </a:buClr>
              <a:buSzPct val="80000"/>
            </a:pPr>
            <a:endParaRPr lang="en-US" sz="20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Testing should be performed in each of three orthogonal axes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Options:  single-axis, biaxial, triaxial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Power and monitor equipment, before, during and after test</a:t>
            </a: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Test to S1 earthquake level five times  </a:t>
            </a:r>
          </a:p>
          <a:p>
            <a:pPr marL="228600" indent="-114300" algn="just">
              <a:buClr>
                <a:srgbClr val="006699"/>
              </a:buClr>
              <a:buSzPct val="80000"/>
            </a:pPr>
            <a:endParaRPr lang="en-US" sz="1600" dirty="0" smtClean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Test to S2 earthquake level once</a:t>
            </a: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 algn="just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The inputs for S1 &amp; S2 should have ten significant cycles unless time history is specified </a:t>
            </a:r>
            <a:endParaRPr lang="en-US" sz="1600" dirty="0">
              <a:latin typeface="Calibri" pitchFamily="34" charset="0"/>
            </a:endParaRPr>
          </a:p>
        </p:txBody>
      </p:sp>
      <p:pic>
        <p:nvPicPr>
          <p:cNvPr id="51204" name="Picture 4" descr="http://seismictestco.com/wp-content/uploads/2016/06/maintable_slider_1920x1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169920" cy="19812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" y="44196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Typical Test duration is 30 sec</a:t>
            </a: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endParaRPr lang="en-US" sz="1600" dirty="0">
              <a:latin typeface="Calibri" pitchFamily="34" charset="0"/>
            </a:endParaRPr>
          </a:p>
          <a:p>
            <a:pPr marL="228600" indent="-114300">
              <a:buClr>
                <a:srgbClr val="006699"/>
              </a:buClr>
              <a:buSzPct val="80000"/>
              <a:buFont typeface="Arial" pitchFamily="34" charset="0"/>
              <a:buChar char="•"/>
            </a:pPr>
            <a:r>
              <a:rPr lang="en-US" sz="1600" dirty="0" smtClean="0">
                <a:latin typeface="Calibri" pitchFamily="34" charset="0"/>
              </a:rPr>
              <a:t>Frequency Domain, 1 to 35 Hz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E-9">
  <a:themeElements>
    <a:clrScheme name="6E-9 4">
      <a:dk1>
        <a:srgbClr val="000000"/>
      </a:dk1>
      <a:lt1>
        <a:srgbClr val="FFFFFF"/>
      </a:lt1>
      <a:dk2>
        <a:srgbClr val="000000"/>
      </a:dk2>
      <a:lt2>
        <a:srgbClr val="010000"/>
      </a:lt2>
      <a:accent1>
        <a:srgbClr val="CCECFF"/>
      </a:accent1>
      <a:accent2>
        <a:srgbClr val="FFFFCC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B9"/>
      </a:accent6>
      <a:hlink>
        <a:srgbClr val="FF9966"/>
      </a:hlink>
      <a:folHlink>
        <a:srgbClr val="FFFFCC"/>
      </a:folHlink>
    </a:clrScheme>
    <a:fontScheme name="6E-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6E-9 1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2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0099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008A"/>
        </a:accent6>
        <a:hlink>
          <a:srgbClr val="800000"/>
        </a:hlink>
        <a:folHlink>
          <a:srgbClr val="00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E-9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E-9 4">
        <a:dk1>
          <a:srgbClr val="000000"/>
        </a:dk1>
        <a:lt1>
          <a:srgbClr val="FFFFFF"/>
        </a:lt1>
        <a:dk2>
          <a:srgbClr val="000000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C:\WINDOWS\Desktop\6E-9.ppt</Template>
  <TotalTime>16504</TotalTime>
  <Words>1272</Words>
  <Application>Microsoft Office PowerPoint</Application>
  <PresentationFormat>On-screen Show (4:3)</PresentationFormat>
  <Paragraphs>398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Times New Roman</vt:lpstr>
      <vt:lpstr>Arial</vt:lpstr>
      <vt:lpstr>Monotype Sorts</vt:lpstr>
      <vt:lpstr>Calibri</vt:lpstr>
      <vt:lpstr>Wingdings</vt:lpstr>
      <vt:lpstr>Helvetica</vt:lpstr>
      <vt:lpstr>6E-9</vt:lpstr>
      <vt:lpstr>Unit 103 </vt:lpstr>
      <vt:lpstr>Introduction</vt:lpstr>
      <vt:lpstr>Earthquake Types</vt:lpstr>
      <vt:lpstr>Some Definitions</vt:lpstr>
      <vt:lpstr>Some Definitions (cont)</vt:lpstr>
      <vt:lpstr>Damping</vt:lpstr>
      <vt:lpstr>Seismic Qualification</vt:lpstr>
      <vt:lpstr>Vibration Response Test</vt:lpstr>
      <vt:lpstr>Typical Qualification Test Program</vt:lpstr>
      <vt:lpstr>Analysis, Static Equivalent Loads</vt:lpstr>
      <vt:lpstr>Slide 11</vt:lpstr>
      <vt:lpstr>Analysis, Dynamic Loads</vt:lpstr>
      <vt:lpstr>Sine Dwell</vt:lpstr>
      <vt:lpstr>Sine Dwell, One-Third Octave Steps</vt:lpstr>
      <vt:lpstr>Sine Beat</vt:lpstr>
      <vt:lpstr>G</vt:lpstr>
      <vt:lpstr>Exercise 1 (cont)</vt:lpstr>
      <vt:lpstr>Exercise 1 (cont)</vt:lpstr>
      <vt:lpstr>Exercise 1 (cont)</vt:lpstr>
      <vt:lpstr>Exercise 1 (cont)</vt:lpstr>
      <vt:lpstr>Exercise 1 (cont)</vt:lpstr>
      <vt:lpstr>G</vt:lpstr>
      <vt:lpstr>G</vt:lpstr>
      <vt:lpstr>Exercise 1  (cont)</vt:lpstr>
      <vt:lpstr>Exercise 2</vt:lpstr>
      <vt:lpstr>Exercise 2  (cont)</vt:lpstr>
      <vt:lpstr>G</vt:lpstr>
      <vt:lpstr>Exercise 2  (cont)</vt:lpstr>
      <vt:lpstr>Exercise 2  (cont)</vt:lpstr>
      <vt:lpstr>Exercise 2  (cont)</vt:lpstr>
      <vt:lpstr>Exercise 2  (cont)</vt:lpstr>
      <vt:lpstr>Slide 32</vt:lpstr>
      <vt:lpstr>Exercise 2  (cont)</vt:lpstr>
      <vt:lpstr>Exercise 2  (cont)</vt:lpstr>
      <vt:lpstr>Slide 35</vt:lpstr>
      <vt:lpstr>G</vt:lpstr>
      <vt:lpstr>Exercise 2  (cont)</vt:lpstr>
      <vt:lpstr>G</vt:lpstr>
      <vt:lpstr>Exercise 2  (cont)</vt:lpstr>
      <vt:lpstr>G</vt:lpstr>
      <vt:lpstr>Exercise 2  (cont)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10</dc:title>
  <dc:creator>The Morgans</dc:creator>
  <cp:lastModifiedBy>tirvine</cp:lastModifiedBy>
  <cp:revision>714</cp:revision>
  <dcterms:created xsi:type="dcterms:W3CDTF">2001-04-23T07:10:49Z</dcterms:created>
  <dcterms:modified xsi:type="dcterms:W3CDTF">2016-12-29T22:19:04Z</dcterms:modified>
</cp:coreProperties>
</file>