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766" r:id="rId2"/>
  </p:sldMasterIdLst>
  <p:notesMasterIdLst>
    <p:notesMasterId r:id="rId58"/>
  </p:notesMasterIdLst>
  <p:handoutMasterIdLst>
    <p:handoutMasterId r:id="rId59"/>
  </p:handoutMasterIdLst>
  <p:sldIdLst>
    <p:sldId id="289" r:id="rId3"/>
    <p:sldId id="328" r:id="rId4"/>
    <p:sldId id="323" r:id="rId5"/>
    <p:sldId id="332" r:id="rId6"/>
    <p:sldId id="327" r:id="rId7"/>
    <p:sldId id="325" r:id="rId8"/>
    <p:sldId id="326" r:id="rId9"/>
    <p:sldId id="290" r:id="rId10"/>
    <p:sldId id="291" r:id="rId11"/>
    <p:sldId id="304" r:id="rId12"/>
    <p:sldId id="292" r:id="rId13"/>
    <p:sldId id="293" r:id="rId14"/>
    <p:sldId id="331" r:id="rId15"/>
    <p:sldId id="300" r:id="rId16"/>
    <p:sldId id="329" r:id="rId17"/>
    <p:sldId id="330" r:id="rId18"/>
    <p:sldId id="333" r:id="rId19"/>
    <p:sldId id="334" r:id="rId20"/>
    <p:sldId id="335" r:id="rId21"/>
    <p:sldId id="305" r:id="rId22"/>
    <p:sldId id="312" r:id="rId23"/>
    <p:sldId id="306" r:id="rId24"/>
    <p:sldId id="308" r:id="rId25"/>
    <p:sldId id="337" r:id="rId26"/>
    <p:sldId id="336" r:id="rId27"/>
    <p:sldId id="313" r:id="rId28"/>
    <p:sldId id="339" r:id="rId29"/>
    <p:sldId id="338" r:id="rId30"/>
    <p:sldId id="309" r:id="rId31"/>
    <p:sldId id="257" r:id="rId32"/>
    <p:sldId id="301" r:id="rId33"/>
    <p:sldId id="342" r:id="rId34"/>
    <p:sldId id="341" r:id="rId35"/>
    <p:sldId id="340" r:id="rId36"/>
    <p:sldId id="343" r:id="rId37"/>
    <p:sldId id="310" r:id="rId38"/>
    <p:sldId id="302" r:id="rId39"/>
    <p:sldId id="303" r:id="rId40"/>
    <p:sldId id="348" r:id="rId41"/>
    <p:sldId id="346" r:id="rId42"/>
    <p:sldId id="344" r:id="rId43"/>
    <p:sldId id="345" r:id="rId44"/>
    <p:sldId id="322" r:id="rId45"/>
    <p:sldId id="307" r:id="rId46"/>
    <p:sldId id="350" r:id="rId47"/>
    <p:sldId id="349" r:id="rId48"/>
    <p:sldId id="347" r:id="rId49"/>
    <p:sldId id="311" r:id="rId50"/>
    <p:sldId id="314" r:id="rId51"/>
    <p:sldId id="315" r:id="rId52"/>
    <p:sldId id="318" r:id="rId53"/>
    <p:sldId id="316" r:id="rId54"/>
    <p:sldId id="317" r:id="rId55"/>
    <p:sldId id="320" r:id="rId56"/>
    <p:sldId id="321" r:id="rId57"/>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99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52717B-22F1-4585-A14E-E36D87882658}" v="13" dt="2025-07-16T13:03:21.389"/>
    <p1510:client id="{BB7F4C81-178D-435D-8663-433A7F3D5E2C}" v="32" dt="2025-07-16T20:48:21.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2" autoAdjust="0"/>
    <p:restoredTop sz="94660"/>
  </p:normalViewPr>
  <p:slideViewPr>
    <p:cSldViewPr>
      <p:cViewPr varScale="1">
        <p:scale>
          <a:sx n="89" d="100"/>
          <a:sy n="89" d="100"/>
        </p:scale>
        <p:origin x="845" y="293"/>
      </p:cViewPr>
      <p:guideLst>
        <p:guide orient="horz" pos="206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Irvine" userId="262373fcfcd015cf" providerId="LiveId" clId="{BB7F4C81-178D-435D-8663-433A7F3D5E2C}"/>
    <pc:docChg chg="modSld">
      <pc:chgData name="Tom Irvine" userId="262373fcfcd015cf" providerId="LiveId" clId="{BB7F4C81-178D-435D-8663-433A7F3D5E2C}" dt="2025-07-16T20:55:33.080" v="62" actId="20577"/>
      <pc:docMkLst>
        <pc:docMk/>
      </pc:docMkLst>
      <pc:sldChg chg="modSp mod">
        <pc:chgData name="Tom Irvine" userId="262373fcfcd015cf" providerId="LiveId" clId="{BB7F4C81-178D-435D-8663-433A7F3D5E2C}" dt="2025-07-16T20:55:33.080" v="62" actId="20577"/>
        <pc:sldMkLst>
          <pc:docMk/>
          <pc:sldMk cId="3483768006" sldId="257"/>
        </pc:sldMkLst>
        <pc:spChg chg="mod">
          <ac:chgData name="Tom Irvine" userId="262373fcfcd015cf" providerId="LiveId" clId="{BB7F4C81-178D-435D-8663-433A7F3D5E2C}" dt="2025-07-16T20:55:33.080" v="62" actId="20577"/>
          <ac:spMkLst>
            <pc:docMk/>
            <pc:sldMk cId="3483768006" sldId="257"/>
            <ac:spMk id="4" creationId="{C2D01850-82FB-DB66-37EE-68E5AD124039}"/>
          </ac:spMkLst>
        </pc:spChg>
      </pc:sldChg>
      <pc:sldChg chg="modSp">
        <pc:chgData name="Tom Irvine" userId="262373fcfcd015cf" providerId="LiveId" clId="{BB7F4C81-178D-435D-8663-433A7F3D5E2C}" dt="2025-07-16T20:48:21.075" v="32" actId="1036"/>
        <pc:sldMkLst>
          <pc:docMk/>
          <pc:sldMk cId="0" sldId="306"/>
        </pc:sldMkLst>
        <pc:picChg chg="mod">
          <ac:chgData name="Tom Irvine" userId="262373fcfcd015cf" providerId="LiveId" clId="{BB7F4C81-178D-435D-8663-433A7F3D5E2C}" dt="2025-07-16T20:48:21.075" v="32" actId="1036"/>
          <ac:picMkLst>
            <pc:docMk/>
            <pc:sldMk cId="0" sldId="306"/>
            <ac:picMk id="34820" creationId="{0E62C917-4012-96C2-EC73-FE9DECF0D84C}"/>
          </ac:picMkLst>
        </pc:picChg>
      </pc:sldChg>
      <pc:sldChg chg="modSp mod">
        <pc:chgData name="Tom Irvine" userId="262373fcfcd015cf" providerId="LiveId" clId="{BB7F4C81-178D-435D-8663-433A7F3D5E2C}" dt="2025-07-16T20:49:35.972" v="51" actId="20577"/>
        <pc:sldMkLst>
          <pc:docMk/>
          <pc:sldMk cId="0" sldId="309"/>
        </pc:sldMkLst>
        <pc:spChg chg="mod">
          <ac:chgData name="Tom Irvine" userId="262373fcfcd015cf" providerId="LiveId" clId="{BB7F4C81-178D-435D-8663-433A7F3D5E2C}" dt="2025-07-16T20:49:35.972" v="51" actId="20577"/>
          <ac:spMkLst>
            <pc:docMk/>
            <pc:sldMk cId="0" sldId="309"/>
            <ac:spMk id="2" creationId="{EC682B34-7766-237E-D3E6-B0DA7BE0C1CB}"/>
          </ac:spMkLst>
        </pc:spChg>
      </pc:sldChg>
      <pc:sldChg chg="modSp mod">
        <pc:chgData name="Tom Irvine" userId="262373fcfcd015cf" providerId="LiveId" clId="{BB7F4C81-178D-435D-8663-433A7F3D5E2C}" dt="2025-07-16T20:13:49.035" v="28" actId="14100"/>
        <pc:sldMkLst>
          <pc:docMk/>
          <pc:sldMk cId="0" sldId="326"/>
        </pc:sldMkLst>
        <pc:spChg chg="mod">
          <ac:chgData name="Tom Irvine" userId="262373fcfcd015cf" providerId="LiveId" clId="{BB7F4C81-178D-435D-8663-433A7F3D5E2C}" dt="2025-07-16T20:13:49.035" v="28" actId="14100"/>
          <ac:spMkLst>
            <pc:docMk/>
            <pc:sldMk cId="0" sldId="326"/>
            <ac:spMk id="2" creationId="{4EC736E1-5207-7FB2-0840-37B39943DE53}"/>
          </ac:spMkLst>
        </pc:spChg>
      </pc:sldChg>
      <pc:sldChg chg="modSp">
        <pc:chgData name="Tom Irvine" userId="262373fcfcd015cf" providerId="LiveId" clId="{BB7F4C81-178D-435D-8663-433A7F3D5E2C}" dt="2025-07-16T20:08:20.546" v="27" actId="255"/>
        <pc:sldMkLst>
          <pc:docMk/>
          <pc:sldMk cId="1293745827" sldId="332"/>
        </pc:sldMkLst>
        <pc:spChg chg="mod">
          <ac:chgData name="Tom Irvine" userId="262373fcfcd015cf" providerId="LiveId" clId="{BB7F4C81-178D-435D-8663-433A7F3D5E2C}" dt="2025-07-16T20:08:20.546" v="27" actId="255"/>
          <ac:spMkLst>
            <pc:docMk/>
            <pc:sldMk cId="1293745827" sldId="332"/>
            <ac:spMk id="3" creationId="{70B434B0-B809-EF5F-26D6-3B9D395452A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F801248F-3D96-9059-0C02-97C60C1EE93A}"/>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6739" name="Rectangle 3">
            <a:extLst>
              <a:ext uri="{FF2B5EF4-FFF2-40B4-BE49-F238E27FC236}">
                <a16:creationId xmlns:a16="http://schemas.microsoft.com/office/drawing/2014/main" id="{61630374-B7CD-BA02-903A-1A91003B1C62}"/>
              </a:ext>
            </a:extLst>
          </p:cNvPr>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16740" name="Rectangle 4">
            <a:extLst>
              <a:ext uri="{FF2B5EF4-FFF2-40B4-BE49-F238E27FC236}">
                <a16:creationId xmlns:a16="http://schemas.microsoft.com/office/drawing/2014/main" id="{AF83332B-76FF-B393-CA1D-C4815F072960}"/>
              </a:ext>
            </a:extLst>
          </p:cNvPr>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6741" name="Rectangle 5">
            <a:extLst>
              <a:ext uri="{FF2B5EF4-FFF2-40B4-BE49-F238E27FC236}">
                <a16:creationId xmlns:a16="http://schemas.microsoft.com/office/drawing/2014/main" id="{5C2D105F-FE96-7EFE-2E2F-EC28B6126928}"/>
              </a:ext>
            </a:extLst>
          </p:cNvPr>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B859D21-8112-4D80-B8A4-2FB6F77AAADB}"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1D7121E9-C268-C246-B572-2EA218076C5D}"/>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63" name="Rectangle 3">
            <a:extLst>
              <a:ext uri="{FF2B5EF4-FFF2-40B4-BE49-F238E27FC236}">
                <a16:creationId xmlns:a16="http://schemas.microsoft.com/office/drawing/2014/main" id="{6435265C-C09C-3B7B-AE1F-7598462E8FB3}"/>
              </a:ext>
            </a:extLst>
          </p:cNvPr>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a:extLst>
              <a:ext uri="{FF2B5EF4-FFF2-40B4-BE49-F238E27FC236}">
                <a16:creationId xmlns:a16="http://schemas.microsoft.com/office/drawing/2014/main" id="{692C62F9-3209-A97E-EA34-452CC06CCF3D}"/>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5" name="Rectangle 5">
            <a:extLst>
              <a:ext uri="{FF2B5EF4-FFF2-40B4-BE49-F238E27FC236}">
                <a16:creationId xmlns:a16="http://schemas.microsoft.com/office/drawing/2014/main" id="{FB81C08E-F1D1-96A8-5AC2-85E6AD015605}"/>
              </a:ext>
            </a:extLst>
          </p:cNvPr>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166" name="Rectangle 6">
            <a:extLst>
              <a:ext uri="{FF2B5EF4-FFF2-40B4-BE49-F238E27FC236}">
                <a16:creationId xmlns:a16="http://schemas.microsoft.com/office/drawing/2014/main" id="{EBC61878-0553-DDC0-F3DE-4B2FD24122E4}"/>
              </a:ext>
            </a:extLst>
          </p:cNvPr>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167" name="Rectangle 7">
            <a:extLst>
              <a:ext uri="{FF2B5EF4-FFF2-40B4-BE49-F238E27FC236}">
                <a16:creationId xmlns:a16="http://schemas.microsoft.com/office/drawing/2014/main" id="{8E33E3E3-F6F2-D709-647C-46A2101E4C84}"/>
              </a:ext>
            </a:extLst>
          </p:cNvPr>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E3CEFFD-2DF0-49E4-89BC-9B854230786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175256E-EAA7-CDBD-FEA8-0AB948D564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D79F1A9-DAEB-4901-B0F3-2BC62CC084C5}" type="slidenum">
              <a:rPr lang="en-US" altLang="en-US" sz="1200"/>
              <a:pPr/>
              <a:t>1</a:t>
            </a:fld>
            <a:endParaRPr lang="en-US" altLang="en-US" sz="1200"/>
          </a:p>
        </p:txBody>
      </p:sp>
      <p:sp>
        <p:nvSpPr>
          <p:cNvPr id="6147" name="Rectangle 2">
            <a:extLst>
              <a:ext uri="{FF2B5EF4-FFF2-40B4-BE49-F238E27FC236}">
                <a16:creationId xmlns:a16="http://schemas.microsoft.com/office/drawing/2014/main" id="{FEB3D097-5CF1-0ABD-5FE8-0C5CB965A3C4}"/>
              </a:ext>
            </a:extLst>
          </p:cNvPr>
          <p:cNvSpPr>
            <a:spLocks noGrp="1" noRot="1" noChangeAspect="1" noChangeArrowheads="1" noTextEdit="1"/>
          </p:cNvSpPr>
          <p:nvPr>
            <p:ph type="sldImg"/>
          </p:nvPr>
        </p:nvSpPr>
        <p:spPr>
          <a:xfrm>
            <a:off x="917575" y="744538"/>
            <a:ext cx="4962525" cy="3722687"/>
          </a:xfrm>
          <a:ln/>
        </p:spPr>
      </p:sp>
      <p:sp>
        <p:nvSpPr>
          <p:cNvPr id="6148" name="Rectangle 3">
            <a:extLst>
              <a:ext uri="{FF2B5EF4-FFF2-40B4-BE49-F238E27FC236}">
                <a16:creationId xmlns:a16="http://schemas.microsoft.com/office/drawing/2014/main" id="{C735C2AF-60EE-720D-8AAF-CC4801F7F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E450F0C-C7DD-B17F-6BD8-C1A921AC0F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4DA6DD2-15D6-4887-A3EC-07983A5FE4C8}" type="slidenum">
              <a:rPr lang="en-US" altLang="en-US" sz="1200"/>
              <a:pPr/>
              <a:t>10</a:t>
            </a:fld>
            <a:endParaRPr lang="en-US" altLang="en-US" sz="1200"/>
          </a:p>
        </p:txBody>
      </p:sp>
      <p:sp>
        <p:nvSpPr>
          <p:cNvPr id="24579" name="Rectangle 2">
            <a:extLst>
              <a:ext uri="{FF2B5EF4-FFF2-40B4-BE49-F238E27FC236}">
                <a16:creationId xmlns:a16="http://schemas.microsoft.com/office/drawing/2014/main" id="{227270ED-CBAA-C4E8-EA8D-8997AA4B1518}"/>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B443BA05-8DDD-0F11-1C1F-62E12474C9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995AFABC-ABCB-C333-E738-704F9DAF0A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4A6D29-122A-46BB-ABB4-BB115FDA7586}" type="slidenum">
              <a:rPr lang="en-US" altLang="en-US" sz="1200"/>
              <a:pPr/>
              <a:t>11</a:t>
            </a:fld>
            <a:endParaRPr lang="en-US" altLang="en-US" sz="1200"/>
          </a:p>
        </p:txBody>
      </p:sp>
      <p:sp>
        <p:nvSpPr>
          <p:cNvPr id="26627" name="Rectangle 2">
            <a:extLst>
              <a:ext uri="{FF2B5EF4-FFF2-40B4-BE49-F238E27FC236}">
                <a16:creationId xmlns:a16="http://schemas.microsoft.com/office/drawing/2014/main" id="{4BB90E7B-3F58-F980-4796-96633D443FFE}"/>
              </a:ext>
            </a:extLst>
          </p:cNvPr>
          <p:cNvSpPr>
            <a:spLocks noGrp="1" noRot="1" noChangeAspect="1" noChangeArrowheads="1" noTextEdit="1"/>
          </p:cNvSpPr>
          <p:nvPr>
            <p:ph type="sldImg"/>
          </p:nvPr>
        </p:nvSpPr>
        <p:spPr>
          <a:xfrm>
            <a:off x="917575" y="744538"/>
            <a:ext cx="4962525" cy="3722687"/>
          </a:xfrm>
          <a:ln/>
        </p:spPr>
      </p:sp>
      <p:sp>
        <p:nvSpPr>
          <p:cNvPr id="26628" name="Rectangle 3">
            <a:extLst>
              <a:ext uri="{FF2B5EF4-FFF2-40B4-BE49-F238E27FC236}">
                <a16:creationId xmlns:a16="http://schemas.microsoft.com/office/drawing/2014/main" id="{30680CD4-2102-1242-24BD-7B402ACB08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CED3BCD6-16B3-A698-670C-4AD9BAAD24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3C4CA5-27F4-436F-9F78-DCF3C4EE41C4}" type="slidenum">
              <a:rPr lang="en-US" altLang="en-US" sz="1200"/>
              <a:pPr/>
              <a:t>12</a:t>
            </a:fld>
            <a:endParaRPr lang="en-US" altLang="en-US" sz="1200"/>
          </a:p>
        </p:txBody>
      </p:sp>
      <p:sp>
        <p:nvSpPr>
          <p:cNvPr id="28675" name="Rectangle 2">
            <a:extLst>
              <a:ext uri="{FF2B5EF4-FFF2-40B4-BE49-F238E27FC236}">
                <a16:creationId xmlns:a16="http://schemas.microsoft.com/office/drawing/2014/main" id="{2F3C488A-A828-A8CF-5BC2-4C44F23446F5}"/>
              </a:ext>
            </a:extLst>
          </p:cNvPr>
          <p:cNvSpPr>
            <a:spLocks noGrp="1" noRot="1" noChangeAspect="1" noChangeArrowheads="1" noTextEdit="1"/>
          </p:cNvSpPr>
          <p:nvPr>
            <p:ph type="sldImg"/>
          </p:nvPr>
        </p:nvSpPr>
        <p:spPr>
          <a:xfrm>
            <a:off x="917575" y="744538"/>
            <a:ext cx="4962525" cy="3722687"/>
          </a:xfrm>
          <a:ln/>
        </p:spPr>
      </p:sp>
      <p:sp>
        <p:nvSpPr>
          <p:cNvPr id="28676" name="Rectangle 3">
            <a:extLst>
              <a:ext uri="{FF2B5EF4-FFF2-40B4-BE49-F238E27FC236}">
                <a16:creationId xmlns:a16="http://schemas.microsoft.com/office/drawing/2014/main" id="{C3C93C7A-63A7-BD6E-E78C-8B3AD0F417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CED3BCD6-16B3-A698-670C-4AD9BAAD24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3C4CA5-27F4-436F-9F78-DCF3C4EE41C4}" type="slidenum">
              <a:rPr lang="en-US" altLang="en-US" sz="1200"/>
              <a:pPr/>
              <a:t>13</a:t>
            </a:fld>
            <a:endParaRPr lang="en-US" altLang="en-US" sz="1200"/>
          </a:p>
        </p:txBody>
      </p:sp>
      <p:sp>
        <p:nvSpPr>
          <p:cNvPr id="28675" name="Rectangle 2">
            <a:extLst>
              <a:ext uri="{FF2B5EF4-FFF2-40B4-BE49-F238E27FC236}">
                <a16:creationId xmlns:a16="http://schemas.microsoft.com/office/drawing/2014/main" id="{2F3C488A-A828-A8CF-5BC2-4C44F23446F5}"/>
              </a:ext>
            </a:extLst>
          </p:cNvPr>
          <p:cNvSpPr>
            <a:spLocks noGrp="1" noRot="1" noChangeAspect="1" noChangeArrowheads="1" noTextEdit="1"/>
          </p:cNvSpPr>
          <p:nvPr>
            <p:ph type="sldImg"/>
          </p:nvPr>
        </p:nvSpPr>
        <p:spPr>
          <a:xfrm>
            <a:off x="917575" y="744538"/>
            <a:ext cx="4962525" cy="3722687"/>
          </a:xfrm>
          <a:ln/>
        </p:spPr>
      </p:sp>
      <p:sp>
        <p:nvSpPr>
          <p:cNvPr id="28676" name="Rectangle 3">
            <a:extLst>
              <a:ext uri="{FF2B5EF4-FFF2-40B4-BE49-F238E27FC236}">
                <a16:creationId xmlns:a16="http://schemas.microsoft.com/office/drawing/2014/main" id="{C3C93C7A-63A7-BD6E-E78C-8B3AD0F417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23790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15CA0FCE-D6C3-A491-F1AE-C7787C39A8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C0D742A-4876-49CD-A0D5-527CFE957DC0}" type="slidenum">
              <a:rPr lang="en-US" altLang="en-US" sz="1200"/>
              <a:pPr/>
              <a:t>14</a:t>
            </a:fld>
            <a:endParaRPr lang="en-US" altLang="en-US" sz="1200"/>
          </a:p>
        </p:txBody>
      </p:sp>
      <p:sp>
        <p:nvSpPr>
          <p:cNvPr id="32771" name="Rectangle 2">
            <a:extLst>
              <a:ext uri="{FF2B5EF4-FFF2-40B4-BE49-F238E27FC236}">
                <a16:creationId xmlns:a16="http://schemas.microsoft.com/office/drawing/2014/main" id="{6C2FB99C-0BC4-35B6-67BA-329041A29C97}"/>
              </a:ext>
            </a:extLst>
          </p:cNvPr>
          <p:cNvSpPr>
            <a:spLocks noGrp="1" noRot="1" noChangeAspect="1" noChangeArrowheads="1" noTextEdit="1"/>
          </p:cNvSpPr>
          <p:nvPr>
            <p:ph type="sldImg"/>
          </p:nvPr>
        </p:nvSpPr>
        <p:spPr>
          <a:xfrm>
            <a:off x="917575" y="744538"/>
            <a:ext cx="4962525" cy="3722687"/>
          </a:xfrm>
          <a:ln/>
        </p:spPr>
      </p:sp>
      <p:sp>
        <p:nvSpPr>
          <p:cNvPr id="32772" name="Rectangle 3">
            <a:extLst>
              <a:ext uri="{FF2B5EF4-FFF2-40B4-BE49-F238E27FC236}">
                <a16:creationId xmlns:a16="http://schemas.microsoft.com/office/drawing/2014/main" id="{48614AB6-520D-594A-3A26-3912FA7045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CED3BCD6-16B3-A698-670C-4AD9BAAD24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3C4CA5-27F4-436F-9F78-DCF3C4EE41C4}" type="slidenum">
              <a:rPr lang="en-US" altLang="en-US" sz="1200"/>
              <a:pPr/>
              <a:t>15</a:t>
            </a:fld>
            <a:endParaRPr lang="en-US" altLang="en-US" sz="1200"/>
          </a:p>
        </p:txBody>
      </p:sp>
      <p:sp>
        <p:nvSpPr>
          <p:cNvPr id="28675" name="Rectangle 2">
            <a:extLst>
              <a:ext uri="{FF2B5EF4-FFF2-40B4-BE49-F238E27FC236}">
                <a16:creationId xmlns:a16="http://schemas.microsoft.com/office/drawing/2014/main" id="{2F3C488A-A828-A8CF-5BC2-4C44F23446F5}"/>
              </a:ext>
            </a:extLst>
          </p:cNvPr>
          <p:cNvSpPr>
            <a:spLocks noGrp="1" noRot="1" noChangeAspect="1" noChangeArrowheads="1" noTextEdit="1"/>
          </p:cNvSpPr>
          <p:nvPr>
            <p:ph type="sldImg"/>
          </p:nvPr>
        </p:nvSpPr>
        <p:spPr>
          <a:xfrm>
            <a:off x="917575" y="744538"/>
            <a:ext cx="4962525" cy="3722687"/>
          </a:xfrm>
          <a:ln/>
        </p:spPr>
      </p:sp>
      <p:sp>
        <p:nvSpPr>
          <p:cNvPr id="28676" name="Rectangle 3">
            <a:extLst>
              <a:ext uri="{FF2B5EF4-FFF2-40B4-BE49-F238E27FC236}">
                <a16:creationId xmlns:a16="http://schemas.microsoft.com/office/drawing/2014/main" id="{C3C93C7A-63A7-BD6E-E78C-8B3AD0F417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33637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CED3BCD6-16B3-A698-670C-4AD9BAAD24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3C4CA5-27F4-436F-9F78-DCF3C4EE41C4}" type="slidenum">
              <a:rPr lang="en-US" altLang="en-US" sz="1200"/>
              <a:pPr/>
              <a:t>16</a:t>
            </a:fld>
            <a:endParaRPr lang="en-US" altLang="en-US" sz="1200"/>
          </a:p>
        </p:txBody>
      </p:sp>
      <p:sp>
        <p:nvSpPr>
          <p:cNvPr id="28675" name="Rectangle 2">
            <a:extLst>
              <a:ext uri="{FF2B5EF4-FFF2-40B4-BE49-F238E27FC236}">
                <a16:creationId xmlns:a16="http://schemas.microsoft.com/office/drawing/2014/main" id="{2F3C488A-A828-A8CF-5BC2-4C44F23446F5}"/>
              </a:ext>
            </a:extLst>
          </p:cNvPr>
          <p:cNvSpPr>
            <a:spLocks noGrp="1" noRot="1" noChangeAspect="1" noChangeArrowheads="1" noTextEdit="1"/>
          </p:cNvSpPr>
          <p:nvPr>
            <p:ph type="sldImg"/>
          </p:nvPr>
        </p:nvSpPr>
        <p:spPr>
          <a:xfrm>
            <a:off x="917575" y="744538"/>
            <a:ext cx="4962525" cy="3722687"/>
          </a:xfrm>
          <a:ln/>
        </p:spPr>
      </p:sp>
      <p:sp>
        <p:nvSpPr>
          <p:cNvPr id="28676" name="Rectangle 3">
            <a:extLst>
              <a:ext uri="{FF2B5EF4-FFF2-40B4-BE49-F238E27FC236}">
                <a16:creationId xmlns:a16="http://schemas.microsoft.com/office/drawing/2014/main" id="{C3C93C7A-63A7-BD6E-E78C-8B3AD0F417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63131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CED3BCD6-16B3-A698-670C-4AD9BAAD24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3C4CA5-27F4-436F-9F78-DCF3C4EE41C4}" type="slidenum">
              <a:rPr lang="en-US" altLang="en-US" sz="1200"/>
              <a:pPr/>
              <a:t>17</a:t>
            </a:fld>
            <a:endParaRPr lang="en-US" altLang="en-US" sz="1200"/>
          </a:p>
        </p:txBody>
      </p:sp>
      <p:sp>
        <p:nvSpPr>
          <p:cNvPr id="28675" name="Rectangle 2">
            <a:extLst>
              <a:ext uri="{FF2B5EF4-FFF2-40B4-BE49-F238E27FC236}">
                <a16:creationId xmlns:a16="http://schemas.microsoft.com/office/drawing/2014/main" id="{2F3C488A-A828-A8CF-5BC2-4C44F23446F5}"/>
              </a:ext>
            </a:extLst>
          </p:cNvPr>
          <p:cNvSpPr>
            <a:spLocks noGrp="1" noRot="1" noChangeAspect="1" noChangeArrowheads="1" noTextEdit="1"/>
          </p:cNvSpPr>
          <p:nvPr>
            <p:ph type="sldImg"/>
          </p:nvPr>
        </p:nvSpPr>
        <p:spPr>
          <a:xfrm>
            <a:off x="917575" y="744538"/>
            <a:ext cx="4962525" cy="3722687"/>
          </a:xfrm>
          <a:ln/>
        </p:spPr>
      </p:sp>
      <p:sp>
        <p:nvSpPr>
          <p:cNvPr id="28676" name="Rectangle 3">
            <a:extLst>
              <a:ext uri="{FF2B5EF4-FFF2-40B4-BE49-F238E27FC236}">
                <a16:creationId xmlns:a16="http://schemas.microsoft.com/office/drawing/2014/main" id="{C3C93C7A-63A7-BD6E-E78C-8B3AD0F417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1870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CED3BCD6-16B3-A698-670C-4AD9BAAD24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3C4CA5-27F4-436F-9F78-DCF3C4EE41C4}" type="slidenum">
              <a:rPr lang="en-US" altLang="en-US" sz="1200"/>
              <a:pPr/>
              <a:t>18</a:t>
            </a:fld>
            <a:endParaRPr lang="en-US" altLang="en-US" sz="1200"/>
          </a:p>
        </p:txBody>
      </p:sp>
      <p:sp>
        <p:nvSpPr>
          <p:cNvPr id="28675" name="Rectangle 2">
            <a:extLst>
              <a:ext uri="{FF2B5EF4-FFF2-40B4-BE49-F238E27FC236}">
                <a16:creationId xmlns:a16="http://schemas.microsoft.com/office/drawing/2014/main" id="{2F3C488A-A828-A8CF-5BC2-4C44F23446F5}"/>
              </a:ext>
            </a:extLst>
          </p:cNvPr>
          <p:cNvSpPr>
            <a:spLocks noGrp="1" noRot="1" noChangeAspect="1" noChangeArrowheads="1" noTextEdit="1"/>
          </p:cNvSpPr>
          <p:nvPr>
            <p:ph type="sldImg"/>
          </p:nvPr>
        </p:nvSpPr>
        <p:spPr>
          <a:xfrm>
            <a:off x="917575" y="744538"/>
            <a:ext cx="4962525" cy="3722687"/>
          </a:xfrm>
          <a:ln/>
        </p:spPr>
      </p:sp>
      <p:sp>
        <p:nvSpPr>
          <p:cNvPr id="28676" name="Rectangle 3">
            <a:extLst>
              <a:ext uri="{FF2B5EF4-FFF2-40B4-BE49-F238E27FC236}">
                <a16:creationId xmlns:a16="http://schemas.microsoft.com/office/drawing/2014/main" id="{C3C93C7A-63A7-BD6E-E78C-8B3AD0F417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44638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554489F0-5A88-B41D-B486-42E905C3F9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BC4E16D-C0A5-4723-B8C1-F6629F4DF1BB}" type="slidenum">
              <a:rPr lang="en-US" altLang="en-US" sz="1200"/>
              <a:pPr/>
              <a:t>19</a:t>
            </a:fld>
            <a:endParaRPr lang="en-US" altLang="en-US" sz="1200"/>
          </a:p>
        </p:txBody>
      </p:sp>
      <p:sp>
        <p:nvSpPr>
          <p:cNvPr id="30723" name="Rectangle 2">
            <a:extLst>
              <a:ext uri="{FF2B5EF4-FFF2-40B4-BE49-F238E27FC236}">
                <a16:creationId xmlns:a16="http://schemas.microsoft.com/office/drawing/2014/main" id="{32D2B6D9-C9D4-68EF-2C13-E84A9B14D957}"/>
              </a:ext>
            </a:extLst>
          </p:cNvPr>
          <p:cNvSpPr>
            <a:spLocks noGrp="1" noRot="1" noChangeAspect="1" noChangeArrowheads="1" noTextEdit="1"/>
          </p:cNvSpPr>
          <p:nvPr>
            <p:ph type="sldImg"/>
          </p:nvPr>
        </p:nvSpPr>
        <p:spPr>
          <a:xfrm>
            <a:off x="917575" y="744538"/>
            <a:ext cx="4962525" cy="3722687"/>
          </a:xfrm>
          <a:ln/>
        </p:spPr>
      </p:sp>
      <p:sp>
        <p:nvSpPr>
          <p:cNvPr id="30724" name="Rectangle 3">
            <a:extLst>
              <a:ext uri="{FF2B5EF4-FFF2-40B4-BE49-F238E27FC236}">
                <a16:creationId xmlns:a16="http://schemas.microsoft.com/office/drawing/2014/main" id="{D12C1C91-A6B9-C22D-C990-AE72A4DD7C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5171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8ED37F61-9BC7-6FB9-55BC-03F80A8D64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848273D-E562-4022-9F63-FB74875C8207}" type="slidenum">
              <a:rPr lang="en-US" altLang="en-US" sz="1200"/>
              <a:pPr/>
              <a:t>2</a:t>
            </a:fld>
            <a:endParaRPr lang="en-US" altLang="en-US" sz="1200"/>
          </a:p>
        </p:txBody>
      </p:sp>
      <p:sp>
        <p:nvSpPr>
          <p:cNvPr id="8195" name="Rectangle 2">
            <a:extLst>
              <a:ext uri="{FF2B5EF4-FFF2-40B4-BE49-F238E27FC236}">
                <a16:creationId xmlns:a16="http://schemas.microsoft.com/office/drawing/2014/main" id="{3D01E500-E4DC-5EBC-C869-CA4B1EED5216}"/>
              </a:ext>
            </a:extLst>
          </p:cNvPr>
          <p:cNvSpPr>
            <a:spLocks noGrp="1" noRot="1" noChangeAspect="1" noChangeArrowheads="1" noTextEdit="1"/>
          </p:cNvSpPr>
          <p:nvPr>
            <p:ph type="sldImg"/>
          </p:nvPr>
        </p:nvSpPr>
        <p:spPr>
          <a:xfrm>
            <a:off x="917575" y="744538"/>
            <a:ext cx="4962525" cy="3722687"/>
          </a:xfrm>
          <a:ln/>
        </p:spPr>
      </p:sp>
      <p:sp>
        <p:nvSpPr>
          <p:cNvPr id="8196" name="Rectangle 3">
            <a:extLst>
              <a:ext uri="{FF2B5EF4-FFF2-40B4-BE49-F238E27FC236}">
                <a16:creationId xmlns:a16="http://schemas.microsoft.com/office/drawing/2014/main" id="{125F8967-280A-3D8D-F96B-80839840B9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554489F0-5A88-B41D-B486-42E905C3F9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BC4E16D-C0A5-4723-B8C1-F6629F4DF1BB}" type="slidenum">
              <a:rPr lang="en-US" altLang="en-US" sz="1200"/>
              <a:pPr/>
              <a:t>20</a:t>
            </a:fld>
            <a:endParaRPr lang="en-US" altLang="en-US" sz="1200"/>
          </a:p>
        </p:txBody>
      </p:sp>
      <p:sp>
        <p:nvSpPr>
          <p:cNvPr id="30723" name="Rectangle 2">
            <a:extLst>
              <a:ext uri="{FF2B5EF4-FFF2-40B4-BE49-F238E27FC236}">
                <a16:creationId xmlns:a16="http://schemas.microsoft.com/office/drawing/2014/main" id="{32D2B6D9-C9D4-68EF-2C13-E84A9B14D957}"/>
              </a:ext>
            </a:extLst>
          </p:cNvPr>
          <p:cNvSpPr>
            <a:spLocks noGrp="1" noRot="1" noChangeAspect="1" noChangeArrowheads="1" noTextEdit="1"/>
          </p:cNvSpPr>
          <p:nvPr>
            <p:ph type="sldImg"/>
          </p:nvPr>
        </p:nvSpPr>
        <p:spPr>
          <a:xfrm>
            <a:off x="917575" y="744538"/>
            <a:ext cx="4962525" cy="3722687"/>
          </a:xfrm>
          <a:ln/>
        </p:spPr>
      </p:sp>
      <p:sp>
        <p:nvSpPr>
          <p:cNvPr id="30724" name="Rectangle 3">
            <a:extLst>
              <a:ext uri="{FF2B5EF4-FFF2-40B4-BE49-F238E27FC236}">
                <a16:creationId xmlns:a16="http://schemas.microsoft.com/office/drawing/2014/main" id="{D12C1C91-A6B9-C22D-C990-AE72A4DD7C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3CEFFD-2DF0-49E4-89BC-9B8542307861}" type="slidenum">
              <a:rPr lang="en-US" altLang="en-US" smtClean="0"/>
              <a:pPr/>
              <a:t>21</a:t>
            </a:fld>
            <a:endParaRPr lang="en-US" altLang="en-US"/>
          </a:p>
        </p:txBody>
      </p:sp>
    </p:spTree>
    <p:extLst>
      <p:ext uri="{BB962C8B-B14F-4D97-AF65-F5344CB8AC3E}">
        <p14:creationId xmlns:p14="http://schemas.microsoft.com/office/powerpoint/2010/main" val="1914872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112A7D4-11DC-B2C0-2361-D642C5CF7A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8CBE3B8-4B32-455B-855B-64645B30755B}" type="slidenum">
              <a:rPr lang="en-US" altLang="en-US" sz="1200"/>
              <a:pPr/>
              <a:t>22</a:t>
            </a:fld>
            <a:endParaRPr lang="en-US" altLang="en-US" sz="1200"/>
          </a:p>
        </p:txBody>
      </p:sp>
      <p:sp>
        <p:nvSpPr>
          <p:cNvPr id="35843" name="Rectangle 2">
            <a:extLst>
              <a:ext uri="{FF2B5EF4-FFF2-40B4-BE49-F238E27FC236}">
                <a16:creationId xmlns:a16="http://schemas.microsoft.com/office/drawing/2014/main" id="{EA4CF859-811D-7770-99FA-48E53879DE09}"/>
              </a:ext>
            </a:extLst>
          </p:cNvPr>
          <p:cNvSpPr>
            <a:spLocks noGrp="1" noRot="1" noChangeAspect="1" noChangeArrowheads="1" noTextEdit="1"/>
          </p:cNvSpPr>
          <p:nvPr>
            <p:ph type="sldImg"/>
          </p:nvPr>
        </p:nvSpPr>
        <p:spPr>
          <a:xfrm>
            <a:off x="917575" y="744538"/>
            <a:ext cx="4962525" cy="3722687"/>
          </a:xfrm>
          <a:ln/>
        </p:spPr>
      </p:sp>
      <p:sp>
        <p:nvSpPr>
          <p:cNvPr id="35844" name="Rectangle 3">
            <a:extLst>
              <a:ext uri="{FF2B5EF4-FFF2-40B4-BE49-F238E27FC236}">
                <a16:creationId xmlns:a16="http://schemas.microsoft.com/office/drawing/2014/main" id="{EBAAA977-20DA-E9D4-D6E4-F5D22D93FC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63D2719-2309-9A16-8761-A906BC47F1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7E735C-44FC-4FFB-8886-F0D23183E179}" type="slidenum">
              <a:rPr lang="en-US" altLang="en-US" sz="1200"/>
              <a:pPr/>
              <a:t>23</a:t>
            </a:fld>
            <a:endParaRPr lang="en-US" altLang="en-US" sz="1200"/>
          </a:p>
        </p:txBody>
      </p:sp>
      <p:sp>
        <p:nvSpPr>
          <p:cNvPr id="37891" name="Rectangle 2">
            <a:extLst>
              <a:ext uri="{FF2B5EF4-FFF2-40B4-BE49-F238E27FC236}">
                <a16:creationId xmlns:a16="http://schemas.microsoft.com/office/drawing/2014/main" id="{89AF5B8E-1F7A-D3BD-D280-70894E429900}"/>
              </a:ext>
            </a:extLst>
          </p:cNvPr>
          <p:cNvSpPr>
            <a:spLocks noGrp="1" noRot="1" noChangeAspect="1" noChangeArrowheads="1" noTextEdit="1"/>
          </p:cNvSpPr>
          <p:nvPr>
            <p:ph type="sldImg"/>
          </p:nvPr>
        </p:nvSpPr>
        <p:spPr>
          <a:xfrm>
            <a:off x="917575" y="744538"/>
            <a:ext cx="4962525" cy="3722687"/>
          </a:xfrm>
          <a:ln/>
        </p:spPr>
      </p:sp>
      <p:sp>
        <p:nvSpPr>
          <p:cNvPr id="37892" name="Rectangle 3">
            <a:extLst>
              <a:ext uri="{FF2B5EF4-FFF2-40B4-BE49-F238E27FC236}">
                <a16:creationId xmlns:a16="http://schemas.microsoft.com/office/drawing/2014/main" id="{7941B195-E685-28F5-7949-71380AE57B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63D2719-2309-9A16-8761-A906BC47F1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7E735C-44FC-4FFB-8886-F0D23183E179}" type="slidenum">
              <a:rPr lang="en-US" altLang="en-US" sz="1200"/>
              <a:pPr/>
              <a:t>24</a:t>
            </a:fld>
            <a:endParaRPr lang="en-US" altLang="en-US" sz="1200"/>
          </a:p>
        </p:txBody>
      </p:sp>
      <p:sp>
        <p:nvSpPr>
          <p:cNvPr id="37891" name="Rectangle 2">
            <a:extLst>
              <a:ext uri="{FF2B5EF4-FFF2-40B4-BE49-F238E27FC236}">
                <a16:creationId xmlns:a16="http://schemas.microsoft.com/office/drawing/2014/main" id="{89AF5B8E-1F7A-D3BD-D280-70894E429900}"/>
              </a:ext>
            </a:extLst>
          </p:cNvPr>
          <p:cNvSpPr>
            <a:spLocks noGrp="1" noRot="1" noChangeAspect="1" noChangeArrowheads="1" noTextEdit="1"/>
          </p:cNvSpPr>
          <p:nvPr>
            <p:ph type="sldImg"/>
          </p:nvPr>
        </p:nvSpPr>
        <p:spPr>
          <a:xfrm>
            <a:off x="917575" y="744538"/>
            <a:ext cx="4962525" cy="3722687"/>
          </a:xfrm>
          <a:ln/>
        </p:spPr>
      </p:sp>
      <p:sp>
        <p:nvSpPr>
          <p:cNvPr id="37892" name="Rectangle 3">
            <a:extLst>
              <a:ext uri="{FF2B5EF4-FFF2-40B4-BE49-F238E27FC236}">
                <a16:creationId xmlns:a16="http://schemas.microsoft.com/office/drawing/2014/main" id="{7941B195-E685-28F5-7949-71380AE57B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091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63D2719-2309-9A16-8761-A906BC47F1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7E735C-44FC-4FFB-8886-F0D23183E179}" type="slidenum">
              <a:rPr lang="en-US" altLang="en-US" sz="1200"/>
              <a:pPr/>
              <a:t>25</a:t>
            </a:fld>
            <a:endParaRPr lang="en-US" altLang="en-US" sz="1200"/>
          </a:p>
        </p:txBody>
      </p:sp>
      <p:sp>
        <p:nvSpPr>
          <p:cNvPr id="37891" name="Rectangle 2">
            <a:extLst>
              <a:ext uri="{FF2B5EF4-FFF2-40B4-BE49-F238E27FC236}">
                <a16:creationId xmlns:a16="http://schemas.microsoft.com/office/drawing/2014/main" id="{89AF5B8E-1F7A-D3BD-D280-70894E429900}"/>
              </a:ext>
            </a:extLst>
          </p:cNvPr>
          <p:cNvSpPr>
            <a:spLocks noGrp="1" noRot="1" noChangeAspect="1" noChangeArrowheads="1" noTextEdit="1"/>
          </p:cNvSpPr>
          <p:nvPr>
            <p:ph type="sldImg"/>
          </p:nvPr>
        </p:nvSpPr>
        <p:spPr>
          <a:xfrm>
            <a:off x="917575" y="744538"/>
            <a:ext cx="4962525" cy="3722687"/>
          </a:xfrm>
          <a:ln/>
        </p:spPr>
      </p:sp>
      <p:sp>
        <p:nvSpPr>
          <p:cNvPr id="37892" name="Rectangle 3">
            <a:extLst>
              <a:ext uri="{FF2B5EF4-FFF2-40B4-BE49-F238E27FC236}">
                <a16:creationId xmlns:a16="http://schemas.microsoft.com/office/drawing/2014/main" id="{7941B195-E685-28F5-7949-71380AE57B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62209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284A746F-6F7C-A94B-01B8-871CD29F9E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7424B71-C4C0-45EF-9E5A-B8482ACE1783}" type="slidenum">
              <a:rPr lang="en-US" altLang="en-US" sz="1200"/>
              <a:pPr/>
              <a:t>26</a:t>
            </a:fld>
            <a:endParaRPr lang="en-US" altLang="en-US" sz="1200"/>
          </a:p>
        </p:txBody>
      </p:sp>
      <p:sp>
        <p:nvSpPr>
          <p:cNvPr id="39939" name="Rectangle 2">
            <a:extLst>
              <a:ext uri="{FF2B5EF4-FFF2-40B4-BE49-F238E27FC236}">
                <a16:creationId xmlns:a16="http://schemas.microsoft.com/office/drawing/2014/main" id="{090396C2-9B47-B262-BDCA-137CCF3FBB65}"/>
              </a:ext>
            </a:extLst>
          </p:cNvPr>
          <p:cNvSpPr>
            <a:spLocks noGrp="1" noRot="1" noChangeAspect="1" noChangeArrowheads="1" noTextEdit="1"/>
          </p:cNvSpPr>
          <p:nvPr>
            <p:ph type="sldImg"/>
          </p:nvPr>
        </p:nvSpPr>
        <p:spPr>
          <a:xfrm>
            <a:off x="917575" y="744538"/>
            <a:ext cx="4962525" cy="3722687"/>
          </a:xfrm>
          <a:ln/>
        </p:spPr>
      </p:sp>
      <p:sp>
        <p:nvSpPr>
          <p:cNvPr id="39940" name="Rectangle 3">
            <a:extLst>
              <a:ext uri="{FF2B5EF4-FFF2-40B4-BE49-F238E27FC236}">
                <a16:creationId xmlns:a16="http://schemas.microsoft.com/office/drawing/2014/main" id="{53341B41-714B-932D-4987-650155B6B9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63D2719-2309-9A16-8761-A906BC47F1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7E735C-44FC-4FFB-8886-F0D23183E179}" type="slidenum">
              <a:rPr lang="en-US" altLang="en-US" sz="1200"/>
              <a:pPr/>
              <a:t>27</a:t>
            </a:fld>
            <a:endParaRPr lang="en-US" altLang="en-US" sz="1200"/>
          </a:p>
        </p:txBody>
      </p:sp>
      <p:sp>
        <p:nvSpPr>
          <p:cNvPr id="37891" name="Rectangle 2">
            <a:extLst>
              <a:ext uri="{FF2B5EF4-FFF2-40B4-BE49-F238E27FC236}">
                <a16:creationId xmlns:a16="http://schemas.microsoft.com/office/drawing/2014/main" id="{89AF5B8E-1F7A-D3BD-D280-70894E429900}"/>
              </a:ext>
            </a:extLst>
          </p:cNvPr>
          <p:cNvSpPr>
            <a:spLocks noGrp="1" noRot="1" noChangeAspect="1" noChangeArrowheads="1" noTextEdit="1"/>
          </p:cNvSpPr>
          <p:nvPr>
            <p:ph type="sldImg"/>
          </p:nvPr>
        </p:nvSpPr>
        <p:spPr>
          <a:xfrm>
            <a:off x="917575" y="744538"/>
            <a:ext cx="4962525" cy="3722687"/>
          </a:xfrm>
          <a:ln/>
        </p:spPr>
      </p:sp>
      <p:sp>
        <p:nvSpPr>
          <p:cNvPr id="37892" name="Rectangle 3">
            <a:extLst>
              <a:ext uri="{FF2B5EF4-FFF2-40B4-BE49-F238E27FC236}">
                <a16:creationId xmlns:a16="http://schemas.microsoft.com/office/drawing/2014/main" id="{7941B195-E685-28F5-7949-71380AE57B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38799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63D2719-2309-9A16-8761-A906BC47F1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7E735C-44FC-4FFB-8886-F0D23183E179}" type="slidenum">
              <a:rPr lang="en-US" altLang="en-US" sz="1200"/>
              <a:pPr/>
              <a:t>28</a:t>
            </a:fld>
            <a:endParaRPr lang="en-US" altLang="en-US" sz="1200"/>
          </a:p>
        </p:txBody>
      </p:sp>
      <p:sp>
        <p:nvSpPr>
          <p:cNvPr id="37891" name="Rectangle 2">
            <a:extLst>
              <a:ext uri="{FF2B5EF4-FFF2-40B4-BE49-F238E27FC236}">
                <a16:creationId xmlns:a16="http://schemas.microsoft.com/office/drawing/2014/main" id="{89AF5B8E-1F7A-D3BD-D280-70894E429900}"/>
              </a:ext>
            </a:extLst>
          </p:cNvPr>
          <p:cNvSpPr>
            <a:spLocks noGrp="1" noRot="1" noChangeAspect="1" noChangeArrowheads="1" noTextEdit="1"/>
          </p:cNvSpPr>
          <p:nvPr>
            <p:ph type="sldImg"/>
          </p:nvPr>
        </p:nvSpPr>
        <p:spPr>
          <a:xfrm>
            <a:off x="917575" y="744538"/>
            <a:ext cx="4962525" cy="3722687"/>
          </a:xfrm>
          <a:ln/>
        </p:spPr>
      </p:sp>
      <p:sp>
        <p:nvSpPr>
          <p:cNvPr id="37892" name="Rectangle 3">
            <a:extLst>
              <a:ext uri="{FF2B5EF4-FFF2-40B4-BE49-F238E27FC236}">
                <a16:creationId xmlns:a16="http://schemas.microsoft.com/office/drawing/2014/main" id="{7941B195-E685-28F5-7949-71380AE57B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91468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84F7E6E-4610-6A35-CC08-905598F3E6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EB6D73-BFA5-4A28-8475-87FCB291FAC9}" type="slidenum">
              <a:rPr lang="en-US" altLang="en-US" sz="1200"/>
              <a:pPr/>
              <a:t>29</a:t>
            </a:fld>
            <a:endParaRPr lang="en-US" altLang="en-US" sz="1200"/>
          </a:p>
        </p:txBody>
      </p:sp>
      <p:sp>
        <p:nvSpPr>
          <p:cNvPr id="41987" name="Rectangle 2">
            <a:extLst>
              <a:ext uri="{FF2B5EF4-FFF2-40B4-BE49-F238E27FC236}">
                <a16:creationId xmlns:a16="http://schemas.microsoft.com/office/drawing/2014/main" id="{01767A2E-40DB-D736-15E7-825C3D156998}"/>
              </a:ext>
            </a:extLst>
          </p:cNvPr>
          <p:cNvSpPr>
            <a:spLocks noGrp="1" noRot="1" noChangeAspect="1" noChangeArrowheads="1" noTextEdit="1"/>
          </p:cNvSpPr>
          <p:nvPr>
            <p:ph type="sldImg"/>
          </p:nvPr>
        </p:nvSpPr>
        <p:spPr>
          <a:xfrm>
            <a:off x="917575" y="744538"/>
            <a:ext cx="4962525" cy="3722687"/>
          </a:xfrm>
          <a:ln/>
        </p:spPr>
      </p:sp>
      <p:sp>
        <p:nvSpPr>
          <p:cNvPr id="41988" name="Rectangle 3">
            <a:extLst>
              <a:ext uri="{FF2B5EF4-FFF2-40B4-BE49-F238E27FC236}">
                <a16:creationId xmlns:a16="http://schemas.microsoft.com/office/drawing/2014/main" id="{BD29B066-1A64-F161-D5E3-C8939F4991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6187DCBB-FD29-2FE5-9CE0-356D723BB2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391347-57B7-476F-9035-EC2F501C01A1}" type="slidenum">
              <a:rPr lang="en-US" altLang="en-US" sz="1200"/>
              <a:pPr/>
              <a:t>3</a:t>
            </a:fld>
            <a:endParaRPr lang="en-US" altLang="en-US" sz="1200"/>
          </a:p>
        </p:txBody>
      </p:sp>
      <p:sp>
        <p:nvSpPr>
          <p:cNvPr id="10243" name="Rectangle 2">
            <a:extLst>
              <a:ext uri="{FF2B5EF4-FFF2-40B4-BE49-F238E27FC236}">
                <a16:creationId xmlns:a16="http://schemas.microsoft.com/office/drawing/2014/main" id="{5F9F1A3E-1DF9-8709-7729-EBC50DF7E5B3}"/>
              </a:ext>
            </a:extLst>
          </p:cNvPr>
          <p:cNvSpPr>
            <a:spLocks noGrp="1" noRot="1" noChangeAspect="1" noChangeArrowheads="1" noTextEdit="1"/>
          </p:cNvSpPr>
          <p:nvPr>
            <p:ph type="sldImg"/>
          </p:nvPr>
        </p:nvSpPr>
        <p:spPr>
          <a:xfrm>
            <a:off x="917575" y="744538"/>
            <a:ext cx="4962525" cy="3722687"/>
          </a:xfrm>
          <a:ln/>
        </p:spPr>
      </p:sp>
      <p:sp>
        <p:nvSpPr>
          <p:cNvPr id="10244" name="Rectangle 3">
            <a:extLst>
              <a:ext uri="{FF2B5EF4-FFF2-40B4-BE49-F238E27FC236}">
                <a16:creationId xmlns:a16="http://schemas.microsoft.com/office/drawing/2014/main" id="{4228BDE3-B9BE-8D17-ED58-092D30B6C3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9DAFA10-2AE9-F8DC-A753-3FE04D9531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A747B1-8B8F-4EA5-ADBF-E0B12A4C0186}" type="slidenum">
              <a:rPr lang="en-US" altLang="en-US" sz="1200"/>
              <a:pPr/>
              <a:t>31</a:t>
            </a:fld>
            <a:endParaRPr lang="en-US" altLang="en-US" sz="1200"/>
          </a:p>
        </p:txBody>
      </p:sp>
      <p:sp>
        <p:nvSpPr>
          <p:cNvPr id="44035" name="Rectangle 2">
            <a:extLst>
              <a:ext uri="{FF2B5EF4-FFF2-40B4-BE49-F238E27FC236}">
                <a16:creationId xmlns:a16="http://schemas.microsoft.com/office/drawing/2014/main" id="{7283CA13-E03B-B115-7F03-9B6500B3D13B}"/>
              </a:ext>
            </a:extLst>
          </p:cNvPr>
          <p:cNvSpPr>
            <a:spLocks noGrp="1" noRot="1" noChangeAspect="1" noChangeArrowheads="1" noTextEdit="1"/>
          </p:cNvSpPr>
          <p:nvPr>
            <p:ph type="sldImg"/>
          </p:nvPr>
        </p:nvSpPr>
        <p:spPr>
          <a:xfrm>
            <a:off x="917575" y="744538"/>
            <a:ext cx="4962525" cy="3722687"/>
          </a:xfrm>
          <a:ln/>
        </p:spPr>
      </p:sp>
      <p:sp>
        <p:nvSpPr>
          <p:cNvPr id="44036" name="Rectangle 3">
            <a:extLst>
              <a:ext uri="{FF2B5EF4-FFF2-40B4-BE49-F238E27FC236}">
                <a16:creationId xmlns:a16="http://schemas.microsoft.com/office/drawing/2014/main" id="{3609CA00-AD9A-E0DC-25B6-BE754FF06D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9DAFA10-2AE9-F8DC-A753-3FE04D9531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A747B1-8B8F-4EA5-ADBF-E0B12A4C0186}" type="slidenum">
              <a:rPr lang="en-US" altLang="en-US" sz="1200"/>
              <a:pPr/>
              <a:t>32</a:t>
            </a:fld>
            <a:endParaRPr lang="en-US" altLang="en-US" sz="1200"/>
          </a:p>
        </p:txBody>
      </p:sp>
      <p:sp>
        <p:nvSpPr>
          <p:cNvPr id="44035" name="Rectangle 2">
            <a:extLst>
              <a:ext uri="{FF2B5EF4-FFF2-40B4-BE49-F238E27FC236}">
                <a16:creationId xmlns:a16="http://schemas.microsoft.com/office/drawing/2014/main" id="{7283CA13-E03B-B115-7F03-9B6500B3D13B}"/>
              </a:ext>
            </a:extLst>
          </p:cNvPr>
          <p:cNvSpPr>
            <a:spLocks noGrp="1" noRot="1" noChangeAspect="1" noChangeArrowheads="1" noTextEdit="1"/>
          </p:cNvSpPr>
          <p:nvPr>
            <p:ph type="sldImg"/>
          </p:nvPr>
        </p:nvSpPr>
        <p:spPr>
          <a:xfrm>
            <a:off x="917575" y="744538"/>
            <a:ext cx="4962525" cy="3722687"/>
          </a:xfrm>
          <a:ln/>
        </p:spPr>
      </p:sp>
      <p:sp>
        <p:nvSpPr>
          <p:cNvPr id="44036" name="Rectangle 3">
            <a:extLst>
              <a:ext uri="{FF2B5EF4-FFF2-40B4-BE49-F238E27FC236}">
                <a16:creationId xmlns:a16="http://schemas.microsoft.com/office/drawing/2014/main" id="{3609CA00-AD9A-E0DC-25B6-BE754FF06D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32637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9DAFA10-2AE9-F8DC-A753-3FE04D9531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A747B1-8B8F-4EA5-ADBF-E0B12A4C0186}" type="slidenum">
              <a:rPr lang="en-US" altLang="en-US" sz="1200"/>
              <a:pPr/>
              <a:t>33</a:t>
            </a:fld>
            <a:endParaRPr lang="en-US" altLang="en-US" sz="1200"/>
          </a:p>
        </p:txBody>
      </p:sp>
      <p:sp>
        <p:nvSpPr>
          <p:cNvPr id="44035" name="Rectangle 2">
            <a:extLst>
              <a:ext uri="{FF2B5EF4-FFF2-40B4-BE49-F238E27FC236}">
                <a16:creationId xmlns:a16="http://schemas.microsoft.com/office/drawing/2014/main" id="{7283CA13-E03B-B115-7F03-9B6500B3D13B}"/>
              </a:ext>
            </a:extLst>
          </p:cNvPr>
          <p:cNvSpPr>
            <a:spLocks noGrp="1" noRot="1" noChangeAspect="1" noChangeArrowheads="1" noTextEdit="1"/>
          </p:cNvSpPr>
          <p:nvPr>
            <p:ph type="sldImg"/>
          </p:nvPr>
        </p:nvSpPr>
        <p:spPr>
          <a:xfrm>
            <a:off x="917575" y="744538"/>
            <a:ext cx="4962525" cy="3722687"/>
          </a:xfrm>
          <a:ln/>
        </p:spPr>
      </p:sp>
      <p:sp>
        <p:nvSpPr>
          <p:cNvPr id="44036" name="Rectangle 3">
            <a:extLst>
              <a:ext uri="{FF2B5EF4-FFF2-40B4-BE49-F238E27FC236}">
                <a16:creationId xmlns:a16="http://schemas.microsoft.com/office/drawing/2014/main" id="{3609CA00-AD9A-E0DC-25B6-BE754FF06D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49239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9DAFA10-2AE9-F8DC-A753-3FE04D9531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A747B1-8B8F-4EA5-ADBF-E0B12A4C0186}" type="slidenum">
              <a:rPr lang="en-US" altLang="en-US" sz="1200"/>
              <a:pPr/>
              <a:t>34</a:t>
            </a:fld>
            <a:endParaRPr lang="en-US" altLang="en-US" sz="1200"/>
          </a:p>
        </p:txBody>
      </p:sp>
      <p:sp>
        <p:nvSpPr>
          <p:cNvPr id="44035" name="Rectangle 2">
            <a:extLst>
              <a:ext uri="{FF2B5EF4-FFF2-40B4-BE49-F238E27FC236}">
                <a16:creationId xmlns:a16="http://schemas.microsoft.com/office/drawing/2014/main" id="{7283CA13-E03B-B115-7F03-9B6500B3D13B}"/>
              </a:ext>
            </a:extLst>
          </p:cNvPr>
          <p:cNvSpPr>
            <a:spLocks noGrp="1" noRot="1" noChangeAspect="1" noChangeArrowheads="1" noTextEdit="1"/>
          </p:cNvSpPr>
          <p:nvPr>
            <p:ph type="sldImg"/>
          </p:nvPr>
        </p:nvSpPr>
        <p:spPr>
          <a:xfrm>
            <a:off x="917575" y="744538"/>
            <a:ext cx="4962525" cy="3722687"/>
          </a:xfrm>
          <a:ln/>
        </p:spPr>
      </p:sp>
      <p:sp>
        <p:nvSpPr>
          <p:cNvPr id="44036" name="Rectangle 3">
            <a:extLst>
              <a:ext uri="{FF2B5EF4-FFF2-40B4-BE49-F238E27FC236}">
                <a16:creationId xmlns:a16="http://schemas.microsoft.com/office/drawing/2014/main" id="{3609CA00-AD9A-E0DC-25B6-BE754FF06D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48435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9DAFA10-2AE9-F8DC-A753-3FE04D9531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A747B1-8B8F-4EA5-ADBF-E0B12A4C0186}" type="slidenum">
              <a:rPr lang="en-US" altLang="en-US" sz="1200"/>
              <a:pPr/>
              <a:t>35</a:t>
            </a:fld>
            <a:endParaRPr lang="en-US" altLang="en-US" sz="1200"/>
          </a:p>
        </p:txBody>
      </p:sp>
      <p:sp>
        <p:nvSpPr>
          <p:cNvPr id="44035" name="Rectangle 2">
            <a:extLst>
              <a:ext uri="{FF2B5EF4-FFF2-40B4-BE49-F238E27FC236}">
                <a16:creationId xmlns:a16="http://schemas.microsoft.com/office/drawing/2014/main" id="{7283CA13-E03B-B115-7F03-9B6500B3D13B}"/>
              </a:ext>
            </a:extLst>
          </p:cNvPr>
          <p:cNvSpPr>
            <a:spLocks noGrp="1" noRot="1" noChangeAspect="1" noChangeArrowheads="1" noTextEdit="1"/>
          </p:cNvSpPr>
          <p:nvPr>
            <p:ph type="sldImg"/>
          </p:nvPr>
        </p:nvSpPr>
        <p:spPr>
          <a:xfrm>
            <a:off x="917575" y="744538"/>
            <a:ext cx="4962525" cy="3722687"/>
          </a:xfrm>
          <a:ln/>
        </p:spPr>
      </p:sp>
      <p:sp>
        <p:nvSpPr>
          <p:cNvPr id="44036" name="Rectangle 3">
            <a:extLst>
              <a:ext uri="{FF2B5EF4-FFF2-40B4-BE49-F238E27FC236}">
                <a16:creationId xmlns:a16="http://schemas.microsoft.com/office/drawing/2014/main" id="{3609CA00-AD9A-E0DC-25B6-BE754FF06D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59133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029B6B3A-75A0-D6BC-02FE-8FB1950870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A7B2F5B-A148-479B-B0A2-8FDAEA2400A4}" type="slidenum">
              <a:rPr lang="en-US" altLang="en-US" sz="1200"/>
              <a:pPr/>
              <a:t>36</a:t>
            </a:fld>
            <a:endParaRPr lang="en-US" altLang="en-US" sz="1200"/>
          </a:p>
        </p:txBody>
      </p:sp>
      <p:sp>
        <p:nvSpPr>
          <p:cNvPr id="46083" name="Rectangle 2">
            <a:extLst>
              <a:ext uri="{FF2B5EF4-FFF2-40B4-BE49-F238E27FC236}">
                <a16:creationId xmlns:a16="http://schemas.microsoft.com/office/drawing/2014/main" id="{E3EFD43E-352A-9A3E-30BE-EFC18EDA1281}"/>
              </a:ext>
            </a:extLst>
          </p:cNvPr>
          <p:cNvSpPr>
            <a:spLocks noGrp="1" noRot="1" noChangeAspect="1" noChangeArrowheads="1" noTextEdit="1"/>
          </p:cNvSpPr>
          <p:nvPr>
            <p:ph type="sldImg"/>
          </p:nvPr>
        </p:nvSpPr>
        <p:spPr>
          <a:xfrm>
            <a:off x="917575" y="744538"/>
            <a:ext cx="4962525" cy="3722687"/>
          </a:xfrm>
          <a:ln/>
        </p:spPr>
      </p:sp>
      <p:sp>
        <p:nvSpPr>
          <p:cNvPr id="46084" name="Rectangle 3">
            <a:extLst>
              <a:ext uri="{FF2B5EF4-FFF2-40B4-BE49-F238E27FC236}">
                <a16:creationId xmlns:a16="http://schemas.microsoft.com/office/drawing/2014/main" id="{8B2919B7-44A0-670D-6839-7DF14045F9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BA44C3B-F902-F827-411B-9D4F619FC7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6C87AA-5DE4-4098-A834-98AD21FAB7EA}" type="slidenum">
              <a:rPr lang="en-US" altLang="en-US" sz="1200"/>
              <a:pPr/>
              <a:t>37</a:t>
            </a:fld>
            <a:endParaRPr lang="en-US" altLang="en-US" sz="1200"/>
          </a:p>
        </p:txBody>
      </p:sp>
      <p:sp>
        <p:nvSpPr>
          <p:cNvPr id="48131" name="Rectangle 2">
            <a:extLst>
              <a:ext uri="{FF2B5EF4-FFF2-40B4-BE49-F238E27FC236}">
                <a16:creationId xmlns:a16="http://schemas.microsoft.com/office/drawing/2014/main" id="{416F3533-7441-BCF7-94BD-52AC0D98CF8F}"/>
              </a:ext>
            </a:extLst>
          </p:cNvPr>
          <p:cNvSpPr>
            <a:spLocks noGrp="1" noRot="1" noChangeAspect="1" noChangeArrowheads="1" noTextEdit="1"/>
          </p:cNvSpPr>
          <p:nvPr>
            <p:ph type="sldImg"/>
          </p:nvPr>
        </p:nvSpPr>
        <p:spPr>
          <a:xfrm>
            <a:off x="917575" y="744538"/>
            <a:ext cx="4962525" cy="3722687"/>
          </a:xfrm>
          <a:ln/>
        </p:spPr>
      </p:sp>
      <p:sp>
        <p:nvSpPr>
          <p:cNvPr id="48132" name="Rectangle 3">
            <a:extLst>
              <a:ext uri="{FF2B5EF4-FFF2-40B4-BE49-F238E27FC236}">
                <a16:creationId xmlns:a16="http://schemas.microsoft.com/office/drawing/2014/main" id="{C259E860-DE32-CB9C-D325-BE772278F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B584BC1B-7541-26D2-00FF-6BBC50BAFE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8CB5831-A684-4CEA-A8C6-F73F00D0D4A2}" type="slidenum">
              <a:rPr lang="en-US" altLang="en-US" sz="1200"/>
              <a:pPr/>
              <a:t>38</a:t>
            </a:fld>
            <a:endParaRPr lang="en-US" altLang="en-US" sz="1200"/>
          </a:p>
        </p:txBody>
      </p:sp>
      <p:sp>
        <p:nvSpPr>
          <p:cNvPr id="50179" name="Rectangle 2">
            <a:extLst>
              <a:ext uri="{FF2B5EF4-FFF2-40B4-BE49-F238E27FC236}">
                <a16:creationId xmlns:a16="http://schemas.microsoft.com/office/drawing/2014/main" id="{E81D3873-743C-E3CB-CBEF-AB4769EF4D36}"/>
              </a:ext>
            </a:extLst>
          </p:cNvPr>
          <p:cNvSpPr>
            <a:spLocks noGrp="1" noRot="1" noChangeAspect="1" noChangeArrowheads="1" noTextEdit="1"/>
          </p:cNvSpPr>
          <p:nvPr>
            <p:ph type="sldImg"/>
          </p:nvPr>
        </p:nvSpPr>
        <p:spPr>
          <a:xfrm>
            <a:off x="917575" y="744538"/>
            <a:ext cx="4962525" cy="3722687"/>
          </a:xfrm>
          <a:ln/>
        </p:spPr>
      </p:sp>
      <p:sp>
        <p:nvSpPr>
          <p:cNvPr id="50180" name="Rectangle 3">
            <a:extLst>
              <a:ext uri="{FF2B5EF4-FFF2-40B4-BE49-F238E27FC236}">
                <a16:creationId xmlns:a16="http://schemas.microsoft.com/office/drawing/2014/main" id="{45F878B3-7C6F-2CCC-FB25-2273ABEA04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BA44C3B-F902-F827-411B-9D4F619FC7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6C87AA-5DE4-4098-A834-98AD21FAB7EA}" type="slidenum">
              <a:rPr lang="en-US" altLang="en-US" sz="1200"/>
              <a:pPr/>
              <a:t>39</a:t>
            </a:fld>
            <a:endParaRPr lang="en-US" altLang="en-US" sz="1200"/>
          </a:p>
        </p:txBody>
      </p:sp>
      <p:sp>
        <p:nvSpPr>
          <p:cNvPr id="48131" name="Rectangle 2">
            <a:extLst>
              <a:ext uri="{FF2B5EF4-FFF2-40B4-BE49-F238E27FC236}">
                <a16:creationId xmlns:a16="http://schemas.microsoft.com/office/drawing/2014/main" id="{416F3533-7441-BCF7-94BD-52AC0D98CF8F}"/>
              </a:ext>
            </a:extLst>
          </p:cNvPr>
          <p:cNvSpPr>
            <a:spLocks noGrp="1" noRot="1" noChangeAspect="1" noChangeArrowheads="1" noTextEdit="1"/>
          </p:cNvSpPr>
          <p:nvPr>
            <p:ph type="sldImg"/>
          </p:nvPr>
        </p:nvSpPr>
        <p:spPr>
          <a:xfrm>
            <a:off x="917575" y="744538"/>
            <a:ext cx="4962525" cy="3722687"/>
          </a:xfrm>
          <a:ln/>
        </p:spPr>
      </p:sp>
      <p:sp>
        <p:nvSpPr>
          <p:cNvPr id="48132" name="Rectangle 3">
            <a:extLst>
              <a:ext uri="{FF2B5EF4-FFF2-40B4-BE49-F238E27FC236}">
                <a16:creationId xmlns:a16="http://schemas.microsoft.com/office/drawing/2014/main" id="{C259E860-DE32-CB9C-D325-BE772278F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560059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BA44C3B-F902-F827-411B-9D4F619FC7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6C87AA-5DE4-4098-A834-98AD21FAB7EA}" type="slidenum">
              <a:rPr lang="en-US" altLang="en-US" sz="1200"/>
              <a:pPr/>
              <a:t>40</a:t>
            </a:fld>
            <a:endParaRPr lang="en-US" altLang="en-US" sz="1200"/>
          </a:p>
        </p:txBody>
      </p:sp>
      <p:sp>
        <p:nvSpPr>
          <p:cNvPr id="48131" name="Rectangle 2">
            <a:extLst>
              <a:ext uri="{FF2B5EF4-FFF2-40B4-BE49-F238E27FC236}">
                <a16:creationId xmlns:a16="http://schemas.microsoft.com/office/drawing/2014/main" id="{416F3533-7441-BCF7-94BD-52AC0D98CF8F}"/>
              </a:ext>
            </a:extLst>
          </p:cNvPr>
          <p:cNvSpPr>
            <a:spLocks noGrp="1" noRot="1" noChangeAspect="1" noChangeArrowheads="1" noTextEdit="1"/>
          </p:cNvSpPr>
          <p:nvPr>
            <p:ph type="sldImg"/>
          </p:nvPr>
        </p:nvSpPr>
        <p:spPr>
          <a:xfrm>
            <a:off x="917575" y="744538"/>
            <a:ext cx="4962525" cy="3722687"/>
          </a:xfrm>
          <a:ln/>
        </p:spPr>
      </p:sp>
      <p:sp>
        <p:nvSpPr>
          <p:cNvPr id="48132" name="Rectangle 3">
            <a:extLst>
              <a:ext uri="{FF2B5EF4-FFF2-40B4-BE49-F238E27FC236}">
                <a16:creationId xmlns:a16="http://schemas.microsoft.com/office/drawing/2014/main" id="{C259E860-DE32-CB9C-D325-BE772278F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7493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6187DCBB-FD29-2FE5-9CE0-356D723BB2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391347-57B7-476F-9035-EC2F501C01A1}" type="slidenum">
              <a:rPr lang="en-US" altLang="en-US" sz="1200"/>
              <a:pPr/>
              <a:t>4</a:t>
            </a:fld>
            <a:endParaRPr lang="en-US" altLang="en-US" sz="1200"/>
          </a:p>
        </p:txBody>
      </p:sp>
      <p:sp>
        <p:nvSpPr>
          <p:cNvPr id="10243" name="Rectangle 2">
            <a:extLst>
              <a:ext uri="{FF2B5EF4-FFF2-40B4-BE49-F238E27FC236}">
                <a16:creationId xmlns:a16="http://schemas.microsoft.com/office/drawing/2014/main" id="{5F9F1A3E-1DF9-8709-7729-EBC50DF7E5B3}"/>
              </a:ext>
            </a:extLst>
          </p:cNvPr>
          <p:cNvSpPr>
            <a:spLocks noGrp="1" noRot="1" noChangeAspect="1" noChangeArrowheads="1" noTextEdit="1"/>
          </p:cNvSpPr>
          <p:nvPr>
            <p:ph type="sldImg"/>
          </p:nvPr>
        </p:nvSpPr>
        <p:spPr>
          <a:xfrm>
            <a:off x="917575" y="744538"/>
            <a:ext cx="4962525" cy="3722687"/>
          </a:xfrm>
          <a:ln/>
        </p:spPr>
      </p:sp>
      <p:sp>
        <p:nvSpPr>
          <p:cNvPr id="10244" name="Rectangle 3">
            <a:extLst>
              <a:ext uri="{FF2B5EF4-FFF2-40B4-BE49-F238E27FC236}">
                <a16:creationId xmlns:a16="http://schemas.microsoft.com/office/drawing/2014/main" id="{4228BDE3-B9BE-8D17-ED58-092D30B6C3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78962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BA44C3B-F902-F827-411B-9D4F619FC7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6C87AA-5DE4-4098-A834-98AD21FAB7EA}" type="slidenum">
              <a:rPr lang="en-US" altLang="en-US" sz="1200"/>
              <a:pPr/>
              <a:t>41</a:t>
            </a:fld>
            <a:endParaRPr lang="en-US" altLang="en-US" sz="1200"/>
          </a:p>
        </p:txBody>
      </p:sp>
      <p:sp>
        <p:nvSpPr>
          <p:cNvPr id="48131" name="Rectangle 2">
            <a:extLst>
              <a:ext uri="{FF2B5EF4-FFF2-40B4-BE49-F238E27FC236}">
                <a16:creationId xmlns:a16="http://schemas.microsoft.com/office/drawing/2014/main" id="{416F3533-7441-BCF7-94BD-52AC0D98CF8F}"/>
              </a:ext>
            </a:extLst>
          </p:cNvPr>
          <p:cNvSpPr>
            <a:spLocks noGrp="1" noRot="1" noChangeAspect="1" noChangeArrowheads="1" noTextEdit="1"/>
          </p:cNvSpPr>
          <p:nvPr>
            <p:ph type="sldImg"/>
          </p:nvPr>
        </p:nvSpPr>
        <p:spPr>
          <a:xfrm>
            <a:off x="917575" y="744538"/>
            <a:ext cx="4962525" cy="3722687"/>
          </a:xfrm>
          <a:ln/>
        </p:spPr>
      </p:sp>
      <p:sp>
        <p:nvSpPr>
          <p:cNvPr id="48132" name="Rectangle 3">
            <a:extLst>
              <a:ext uri="{FF2B5EF4-FFF2-40B4-BE49-F238E27FC236}">
                <a16:creationId xmlns:a16="http://schemas.microsoft.com/office/drawing/2014/main" id="{C259E860-DE32-CB9C-D325-BE772278F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32749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BA44C3B-F902-F827-411B-9D4F619FC7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6C87AA-5DE4-4098-A834-98AD21FAB7EA}" type="slidenum">
              <a:rPr lang="en-US" altLang="en-US" sz="1200"/>
              <a:pPr/>
              <a:t>42</a:t>
            </a:fld>
            <a:endParaRPr lang="en-US" altLang="en-US" sz="1200"/>
          </a:p>
        </p:txBody>
      </p:sp>
      <p:sp>
        <p:nvSpPr>
          <p:cNvPr id="48131" name="Rectangle 2">
            <a:extLst>
              <a:ext uri="{FF2B5EF4-FFF2-40B4-BE49-F238E27FC236}">
                <a16:creationId xmlns:a16="http://schemas.microsoft.com/office/drawing/2014/main" id="{416F3533-7441-BCF7-94BD-52AC0D98CF8F}"/>
              </a:ext>
            </a:extLst>
          </p:cNvPr>
          <p:cNvSpPr>
            <a:spLocks noGrp="1" noRot="1" noChangeAspect="1" noChangeArrowheads="1" noTextEdit="1"/>
          </p:cNvSpPr>
          <p:nvPr>
            <p:ph type="sldImg"/>
          </p:nvPr>
        </p:nvSpPr>
        <p:spPr>
          <a:xfrm>
            <a:off x="917575" y="744538"/>
            <a:ext cx="4962525" cy="3722687"/>
          </a:xfrm>
          <a:ln/>
        </p:spPr>
      </p:sp>
      <p:sp>
        <p:nvSpPr>
          <p:cNvPr id="48132" name="Rectangle 3">
            <a:extLst>
              <a:ext uri="{FF2B5EF4-FFF2-40B4-BE49-F238E27FC236}">
                <a16:creationId xmlns:a16="http://schemas.microsoft.com/office/drawing/2014/main" id="{C259E860-DE32-CB9C-D325-BE772278F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298444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3CEFFD-2DF0-49E4-89BC-9B8542307861}" type="slidenum">
              <a:rPr lang="en-US" altLang="en-US" smtClean="0"/>
              <a:pPr/>
              <a:t>43</a:t>
            </a:fld>
            <a:endParaRPr lang="en-US" altLang="en-US"/>
          </a:p>
        </p:txBody>
      </p:sp>
    </p:spTree>
    <p:extLst>
      <p:ext uri="{BB962C8B-B14F-4D97-AF65-F5344CB8AC3E}">
        <p14:creationId xmlns:p14="http://schemas.microsoft.com/office/powerpoint/2010/main" val="18984141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EFB53FB7-37B4-EBBE-A612-4B1D988447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3AAA44D-D211-4A2A-9565-54C47F0FDFB1}" type="slidenum">
              <a:rPr lang="en-US" altLang="en-US" sz="1200"/>
              <a:pPr/>
              <a:t>44</a:t>
            </a:fld>
            <a:endParaRPr lang="en-US" altLang="en-US" sz="1200"/>
          </a:p>
        </p:txBody>
      </p:sp>
      <p:sp>
        <p:nvSpPr>
          <p:cNvPr id="53251" name="Rectangle 2">
            <a:extLst>
              <a:ext uri="{FF2B5EF4-FFF2-40B4-BE49-F238E27FC236}">
                <a16:creationId xmlns:a16="http://schemas.microsoft.com/office/drawing/2014/main" id="{6FA45C49-CB01-6A50-337E-E01CA27DF291}"/>
              </a:ext>
            </a:extLst>
          </p:cNvPr>
          <p:cNvSpPr>
            <a:spLocks noGrp="1" noRot="1" noChangeAspect="1" noChangeArrowheads="1" noTextEdit="1"/>
          </p:cNvSpPr>
          <p:nvPr>
            <p:ph type="sldImg"/>
          </p:nvPr>
        </p:nvSpPr>
        <p:spPr>
          <a:xfrm>
            <a:off x="917575" y="744538"/>
            <a:ext cx="4962525" cy="3722687"/>
          </a:xfrm>
          <a:ln/>
        </p:spPr>
      </p:sp>
      <p:sp>
        <p:nvSpPr>
          <p:cNvPr id="53252" name="Rectangle 3">
            <a:extLst>
              <a:ext uri="{FF2B5EF4-FFF2-40B4-BE49-F238E27FC236}">
                <a16:creationId xmlns:a16="http://schemas.microsoft.com/office/drawing/2014/main" id="{DBCD3B5E-F817-8585-C032-A6630719BF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BA44C3B-F902-F827-411B-9D4F619FC7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6C87AA-5DE4-4098-A834-98AD21FAB7EA}" type="slidenum">
              <a:rPr lang="en-US" altLang="en-US" sz="1200"/>
              <a:pPr/>
              <a:t>45</a:t>
            </a:fld>
            <a:endParaRPr lang="en-US" altLang="en-US" sz="1200"/>
          </a:p>
        </p:txBody>
      </p:sp>
      <p:sp>
        <p:nvSpPr>
          <p:cNvPr id="48131" name="Rectangle 2">
            <a:extLst>
              <a:ext uri="{FF2B5EF4-FFF2-40B4-BE49-F238E27FC236}">
                <a16:creationId xmlns:a16="http://schemas.microsoft.com/office/drawing/2014/main" id="{416F3533-7441-BCF7-94BD-52AC0D98CF8F}"/>
              </a:ext>
            </a:extLst>
          </p:cNvPr>
          <p:cNvSpPr>
            <a:spLocks noGrp="1" noRot="1" noChangeAspect="1" noChangeArrowheads="1" noTextEdit="1"/>
          </p:cNvSpPr>
          <p:nvPr>
            <p:ph type="sldImg"/>
          </p:nvPr>
        </p:nvSpPr>
        <p:spPr>
          <a:xfrm>
            <a:off x="917575" y="744538"/>
            <a:ext cx="4962525" cy="3722687"/>
          </a:xfrm>
          <a:ln/>
        </p:spPr>
      </p:sp>
      <p:sp>
        <p:nvSpPr>
          <p:cNvPr id="48132" name="Rectangle 3">
            <a:extLst>
              <a:ext uri="{FF2B5EF4-FFF2-40B4-BE49-F238E27FC236}">
                <a16:creationId xmlns:a16="http://schemas.microsoft.com/office/drawing/2014/main" id="{C259E860-DE32-CB9C-D325-BE772278F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37839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BA44C3B-F902-F827-411B-9D4F619FC7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6C87AA-5DE4-4098-A834-98AD21FAB7EA}" type="slidenum">
              <a:rPr lang="en-US" altLang="en-US" sz="1200"/>
              <a:pPr/>
              <a:t>46</a:t>
            </a:fld>
            <a:endParaRPr lang="en-US" altLang="en-US" sz="1200"/>
          </a:p>
        </p:txBody>
      </p:sp>
      <p:sp>
        <p:nvSpPr>
          <p:cNvPr id="48131" name="Rectangle 2">
            <a:extLst>
              <a:ext uri="{FF2B5EF4-FFF2-40B4-BE49-F238E27FC236}">
                <a16:creationId xmlns:a16="http://schemas.microsoft.com/office/drawing/2014/main" id="{416F3533-7441-BCF7-94BD-52AC0D98CF8F}"/>
              </a:ext>
            </a:extLst>
          </p:cNvPr>
          <p:cNvSpPr>
            <a:spLocks noGrp="1" noRot="1" noChangeAspect="1" noChangeArrowheads="1" noTextEdit="1"/>
          </p:cNvSpPr>
          <p:nvPr>
            <p:ph type="sldImg"/>
          </p:nvPr>
        </p:nvSpPr>
        <p:spPr>
          <a:xfrm>
            <a:off x="917575" y="744538"/>
            <a:ext cx="4962525" cy="3722687"/>
          </a:xfrm>
          <a:ln/>
        </p:spPr>
      </p:sp>
      <p:sp>
        <p:nvSpPr>
          <p:cNvPr id="48132" name="Rectangle 3">
            <a:extLst>
              <a:ext uri="{FF2B5EF4-FFF2-40B4-BE49-F238E27FC236}">
                <a16:creationId xmlns:a16="http://schemas.microsoft.com/office/drawing/2014/main" id="{C259E860-DE32-CB9C-D325-BE772278F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646825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BA44C3B-F902-F827-411B-9D4F619FC7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6C87AA-5DE4-4098-A834-98AD21FAB7EA}" type="slidenum">
              <a:rPr lang="en-US" altLang="en-US" sz="1200"/>
              <a:pPr/>
              <a:t>47</a:t>
            </a:fld>
            <a:endParaRPr lang="en-US" altLang="en-US" sz="1200"/>
          </a:p>
        </p:txBody>
      </p:sp>
      <p:sp>
        <p:nvSpPr>
          <p:cNvPr id="48131" name="Rectangle 2">
            <a:extLst>
              <a:ext uri="{FF2B5EF4-FFF2-40B4-BE49-F238E27FC236}">
                <a16:creationId xmlns:a16="http://schemas.microsoft.com/office/drawing/2014/main" id="{416F3533-7441-BCF7-94BD-52AC0D98CF8F}"/>
              </a:ext>
            </a:extLst>
          </p:cNvPr>
          <p:cNvSpPr>
            <a:spLocks noGrp="1" noRot="1" noChangeAspect="1" noChangeArrowheads="1" noTextEdit="1"/>
          </p:cNvSpPr>
          <p:nvPr>
            <p:ph type="sldImg"/>
          </p:nvPr>
        </p:nvSpPr>
        <p:spPr>
          <a:xfrm>
            <a:off x="917575" y="744538"/>
            <a:ext cx="4962525" cy="3722687"/>
          </a:xfrm>
          <a:ln/>
        </p:spPr>
      </p:sp>
      <p:sp>
        <p:nvSpPr>
          <p:cNvPr id="48132" name="Rectangle 3">
            <a:extLst>
              <a:ext uri="{FF2B5EF4-FFF2-40B4-BE49-F238E27FC236}">
                <a16:creationId xmlns:a16="http://schemas.microsoft.com/office/drawing/2014/main" id="{C259E860-DE32-CB9C-D325-BE772278F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882352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3CEFFD-2DF0-49E4-89BC-9B8542307861}" type="slidenum">
              <a:rPr lang="en-US" altLang="en-US" smtClean="0"/>
              <a:pPr/>
              <a:t>48</a:t>
            </a:fld>
            <a:endParaRPr lang="en-US" altLang="en-US"/>
          </a:p>
        </p:txBody>
      </p:sp>
    </p:spTree>
    <p:extLst>
      <p:ext uri="{BB962C8B-B14F-4D97-AF65-F5344CB8AC3E}">
        <p14:creationId xmlns:p14="http://schemas.microsoft.com/office/powerpoint/2010/main" val="11091457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3CEFFD-2DF0-49E4-89BC-9B8542307861}" type="slidenum">
              <a:rPr lang="en-US" altLang="en-US" smtClean="0"/>
              <a:pPr/>
              <a:t>49</a:t>
            </a:fld>
            <a:endParaRPr lang="en-US" altLang="en-US"/>
          </a:p>
        </p:txBody>
      </p:sp>
    </p:spTree>
    <p:extLst>
      <p:ext uri="{BB962C8B-B14F-4D97-AF65-F5344CB8AC3E}">
        <p14:creationId xmlns:p14="http://schemas.microsoft.com/office/powerpoint/2010/main" val="31444602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3CEFFD-2DF0-49E4-89BC-9B8542307861}" type="slidenum">
              <a:rPr lang="en-US" altLang="en-US" smtClean="0"/>
              <a:pPr/>
              <a:t>50</a:t>
            </a:fld>
            <a:endParaRPr lang="en-US" altLang="en-US"/>
          </a:p>
        </p:txBody>
      </p:sp>
    </p:spTree>
    <p:extLst>
      <p:ext uri="{BB962C8B-B14F-4D97-AF65-F5344CB8AC3E}">
        <p14:creationId xmlns:p14="http://schemas.microsoft.com/office/powerpoint/2010/main" val="1207316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4B47900C-BF6F-8430-460B-01B6D0BF1F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62857FF-1F34-4A1E-994F-4F5EA2FA1A60}" type="slidenum">
              <a:rPr lang="en-US" altLang="en-US" sz="1200"/>
              <a:pPr/>
              <a:t>5</a:t>
            </a:fld>
            <a:endParaRPr lang="en-US" altLang="en-US" sz="1200"/>
          </a:p>
        </p:txBody>
      </p:sp>
      <p:sp>
        <p:nvSpPr>
          <p:cNvPr id="14339" name="Rectangle 2">
            <a:extLst>
              <a:ext uri="{FF2B5EF4-FFF2-40B4-BE49-F238E27FC236}">
                <a16:creationId xmlns:a16="http://schemas.microsoft.com/office/drawing/2014/main" id="{3BBCB5CF-9DA4-E659-7833-639B8954F73C}"/>
              </a:ext>
            </a:extLst>
          </p:cNvPr>
          <p:cNvSpPr>
            <a:spLocks noGrp="1" noRot="1" noChangeAspect="1" noChangeArrowheads="1" noTextEdit="1"/>
          </p:cNvSpPr>
          <p:nvPr>
            <p:ph type="sldImg"/>
          </p:nvPr>
        </p:nvSpPr>
        <p:spPr>
          <a:xfrm>
            <a:off x="917575" y="744538"/>
            <a:ext cx="4962525" cy="3722687"/>
          </a:xfrm>
          <a:ln/>
        </p:spPr>
      </p:sp>
      <p:sp>
        <p:nvSpPr>
          <p:cNvPr id="14340" name="Rectangle 3">
            <a:extLst>
              <a:ext uri="{FF2B5EF4-FFF2-40B4-BE49-F238E27FC236}">
                <a16:creationId xmlns:a16="http://schemas.microsoft.com/office/drawing/2014/main" id="{FB1D6749-9F16-F528-E2FA-DD433C4D3D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3CEFFD-2DF0-49E4-89BC-9B8542307861}" type="slidenum">
              <a:rPr lang="en-US" altLang="en-US" smtClean="0"/>
              <a:pPr/>
              <a:t>51</a:t>
            </a:fld>
            <a:endParaRPr lang="en-US" altLang="en-US"/>
          </a:p>
        </p:txBody>
      </p:sp>
    </p:spTree>
    <p:extLst>
      <p:ext uri="{BB962C8B-B14F-4D97-AF65-F5344CB8AC3E}">
        <p14:creationId xmlns:p14="http://schemas.microsoft.com/office/powerpoint/2010/main" val="34667467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3CEFFD-2DF0-49E4-89BC-9B8542307861}" type="slidenum">
              <a:rPr lang="en-US" altLang="en-US" smtClean="0"/>
              <a:pPr/>
              <a:t>52</a:t>
            </a:fld>
            <a:endParaRPr lang="en-US" altLang="en-US"/>
          </a:p>
        </p:txBody>
      </p:sp>
    </p:spTree>
    <p:extLst>
      <p:ext uri="{BB962C8B-B14F-4D97-AF65-F5344CB8AC3E}">
        <p14:creationId xmlns:p14="http://schemas.microsoft.com/office/powerpoint/2010/main" val="23206604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3CEFFD-2DF0-49E4-89BC-9B8542307861}" type="slidenum">
              <a:rPr lang="en-US" altLang="en-US" smtClean="0"/>
              <a:pPr/>
              <a:t>53</a:t>
            </a:fld>
            <a:endParaRPr lang="en-US" altLang="en-US"/>
          </a:p>
        </p:txBody>
      </p:sp>
    </p:spTree>
    <p:extLst>
      <p:ext uri="{BB962C8B-B14F-4D97-AF65-F5344CB8AC3E}">
        <p14:creationId xmlns:p14="http://schemas.microsoft.com/office/powerpoint/2010/main" val="23072645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3CEFFD-2DF0-49E4-89BC-9B8542307861}" type="slidenum">
              <a:rPr lang="en-US" altLang="en-US" smtClean="0"/>
              <a:pPr/>
              <a:t>54</a:t>
            </a:fld>
            <a:endParaRPr lang="en-US" altLang="en-US"/>
          </a:p>
        </p:txBody>
      </p:sp>
    </p:spTree>
    <p:extLst>
      <p:ext uri="{BB962C8B-B14F-4D97-AF65-F5344CB8AC3E}">
        <p14:creationId xmlns:p14="http://schemas.microsoft.com/office/powerpoint/2010/main" val="7157110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3CEFFD-2DF0-49E4-89BC-9B8542307861}" type="slidenum">
              <a:rPr lang="en-US" altLang="en-US" smtClean="0"/>
              <a:pPr/>
              <a:t>55</a:t>
            </a:fld>
            <a:endParaRPr lang="en-US" altLang="en-US"/>
          </a:p>
        </p:txBody>
      </p:sp>
    </p:spTree>
    <p:extLst>
      <p:ext uri="{BB962C8B-B14F-4D97-AF65-F5344CB8AC3E}">
        <p14:creationId xmlns:p14="http://schemas.microsoft.com/office/powerpoint/2010/main" val="1241934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9D0C280-F955-F2F1-FE28-6E979870B7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B2BC432-76D1-4DA9-A0F1-57686044DE5F}" type="slidenum">
              <a:rPr lang="en-US" altLang="en-US" sz="1200"/>
              <a:pPr/>
              <a:t>6</a:t>
            </a:fld>
            <a:endParaRPr lang="en-US" altLang="en-US" sz="1200"/>
          </a:p>
        </p:txBody>
      </p:sp>
      <p:sp>
        <p:nvSpPr>
          <p:cNvPr id="16387" name="Rectangle 2">
            <a:extLst>
              <a:ext uri="{FF2B5EF4-FFF2-40B4-BE49-F238E27FC236}">
                <a16:creationId xmlns:a16="http://schemas.microsoft.com/office/drawing/2014/main" id="{BFB4BA0D-F2CC-05D6-106C-5E5FE6C2FC36}"/>
              </a:ext>
            </a:extLst>
          </p:cNvPr>
          <p:cNvSpPr>
            <a:spLocks noGrp="1" noRot="1" noChangeAspect="1" noChangeArrowheads="1" noTextEdit="1"/>
          </p:cNvSpPr>
          <p:nvPr>
            <p:ph type="sldImg"/>
          </p:nvPr>
        </p:nvSpPr>
        <p:spPr>
          <a:xfrm>
            <a:off x="917575" y="744538"/>
            <a:ext cx="4962525" cy="3722687"/>
          </a:xfrm>
          <a:ln/>
        </p:spPr>
      </p:sp>
      <p:sp>
        <p:nvSpPr>
          <p:cNvPr id="16388" name="Rectangle 3">
            <a:extLst>
              <a:ext uri="{FF2B5EF4-FFF2-40B4-BE49-F238E27FC236}">
                <a16:creationId xmlns:a16="http://schemas.microsoft.com/office/drawing/2014/main" id="{6DAEA0A7-0D25-F4E5-3F46-AACEA149FE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2924386B-5863-989B-4B7C-DD7555AADF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C4D150A-EFB3-4E9B-8ED3-7B42D66876D0}" type="slidenum">
              <a:rPr lang="en-US" altLang="en-US" sz="1200"/>
              <a:pPr/>
              <a:t>7</a:t>
            </a:fld>
            <a:endParaRPr lang="en-US" altLang="en-US" sz="1200"/>
          </a:p>
        </p:txBody>
      </p:sp>
      <p:sp>
        <p:nvSpPr>
          <p:cNvPr id="18435" name="Rectangle 2">
            <a:extLst>
              <a:ext uri="{FF2B5EF4-FFF2-40B4-BE49-F238E27FC236}">
                <a16:creationId xmlns:a16="http://schemas.microsoft.com/office/drawing/2014/main" id="{1710D34F-1BB1-21DA-CBE2-D1F26D1FF7E5}"/>
              </a:ext>
            </a:extLst>
          </p:cNvPr>
          <p:cNvSpPr>
            <a:spLocks noGrp="1" noRot="1" noChangeAspect="1" noChangeArrowheads="1" noTextEdit="1"/>
          </p:cNvSpPr>
          <p:nvPr>
            <p:ph type="sldImg"/>
          </p:nvPr>
        </p:nvSpPr>
        <p:spPr>
          <a:xfrm>
            <a:off x="917575" y="744538"/>
            <a:ext cx="4962525" cy="3722687"/>
          </a:xfrm>
          <a:ln/>
        </p:spPr>
      </p:sp>
      <p:sp>
        <p:nvSpPr>
          <p:cNvPr id="18436" name="Rectangle 3">
            <a:extLst>
              <a:ext uri="{FF2B5EF4-FFF2-40B4-BE49-F238E27FC236}">
                <a16:creationId xmlns:a16="http://schemas.microsoft.com/office/drawing/2014/main" id="{483260E5-B897-3491-9507-9548AE1319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C60F2E4F-E5AC-8BC1-ADB4-48AAC9BD8B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E27E55A-D248-4F46-B9EF-DD560685BDC2}" type="slidenum">
              <a:rPr lang="en-US" altLang="en-US" sz="1200"/>
              <a:pPr/>
              <a:t>8</a:t>
            </a:fld>
            <a:endParaRPr lang="en-US" altLang="en-US" sz="1200"/>
          </a:p>
        </p:txBody>
      </p:sp>
      <p:sp>
        <p:nvSpPr>
          <p:cNvPr id="20483" name="Rectangle 2">
            <a:extLst>
              <a:ext uri="{FF2B5EF4-FFF2-40B4-BE49-F238E27FC236}">
                <a16:creationId xmlns:a16="http://schemas.microsoft.com/office/drawing/2014/main" id="{93CA6ADA-0A52-CDD8-8E84-762A43D1DF44}"/>
              </a:ext>
            </a:extLst>
          </p:cNvPr>
          <p:cNvSpPr>
            <a:spLocks noGrp="1" noRot="1" noChangeAspect="1" noChangeArrowheads="1" noTextEdit="1"/>
          </p:cNvSpPr>
          <p:nvPr>
            <p:ph type="sldImg"/>
          </p:nvPr>
        </p:nvSpPr>
        <p:spPr>
          <a:xfrm>
            <a:off x="917575" y="744538"/>
            <a:ext cx="4962525" cy="3722687"/>
          </a:xfrm>
          <a:ln/>
        </p:spPr>
      </p:sp>
      <p:sp>
        <p:nvSpPr>
          <p:cNvPr id="20484" name="Rectangle 3">
            <a:extLst>
              <a:ext uri="{FF2B5EF4-FFF2-40B4-BE49-F238E27FC236}">
                <a16:creationId xmlns:a16="http://schemas.microsoft.com/office/drawing/2014/main" id="{D5DE8D71-F60E-D5F5-24B1-B51C6CB23D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0742D9A5-CF69-C607-DE7F-1385AEC6B9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5CB0C8A-8399-4ED0-AB60-CB3065B33BA8}" type="slidenum">
              <a:rPr lang="en-US" altLang="en-US" sz="1200"/>
              <a:pPr/>
              <a:t>9</a:t>
            </a:fld>
            <a:endParaRPr lang="en-US" altLang="en-US" sz="1200"/>
          </a:p>
        </p:txBody>
      </p:sp>
      <p:sp>
        <p:nvSpPr>
          <p:cNvPr id="22531" name="Rectangle 2">
            <a:extLst>
              <a:ext uri="{FF2B5EF4-FFF2-40B4-BE49-F238E27FC236}">
                <a16:creationId xmlns:a16="http://schemas.microsoft.com/office/drawing/2014/main" id="{EE19B43A-9683-C617-5423-070B77878316}"/>
              </a:ext>
            </a:extLst>
          </p:cNvPr>
          <p:cNvSpPr>
            <a:spLocks noGrp="1" noRot="1" noChangeAspect="1" noChangeArrowheads="1" noTextEdit="1"/>
          </p:cNvSpPr>
          <p:nvPr>
            <p:ph type="sldImg"/>
          </p:nvPr>
        </p:nvSpPr>
        <p:spPr>
          <a:xfrm>
            <a:off x="917575" y="744538"/>
            <a:ext cx="4962525" cy="3722687"/>
          </a:xfrm>
          <a:ln/>
        </p:spPr>
      </p:sp>
      <p:sp>
        <p:nvSpPr>
          <p:cNvPr id="22532" name="Rectangle 3">
            <a:extLst>
              <a:ext uri="{FF2B5EF4-FFF2-40B4-BE49-F238E27FC236}">
                <a16:creationId xmlns:a16="http://schemas.microsoft.com/office/drawing/2014/main" id="{7D9BA056-680D-EF99-62C6-239CBE7E0C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Arc 2">
            <a:extLst>
              <a:ext uri="{FF2B5EF4-FFF2-40B4-BE49-F238E27FC236}">
                <a16:creationId xmlns:a16="http://schemas.microsoft.com/office/drawing/2014/main" id="{99524B85-61FA-956B-019A-A496FCC28904}"/>
              </a:ext>
            </a:extLst>
          </p:cNvPr>
          <p:cNvSpPr>
            <a:spLocks/>
          </p:cNvSpPr>
          <p:nvPr/>
        </p:nvSpPr>
        <p:spPr bwMode="auto">
          <a:xfrm>
            <a:off x="0" y="842963"/>
            <a:ext cx="2895600" cy="6018212"/>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4099" name="Rectangle 3"/>
          <p:cNvSpPr>
            <a:spLocks noGrp="1" noChangeArrowheads="1"/>
          </p:cNvSpPr>
          <p:nvPr>
            <p:ph type="ctrTitle" sz="quarter"/>
          </p:nvPr>
        </p:nvSpPr>
        <p:spPr>
          <a:xfrm>
            <a:off x="2743200" y="427038"/>
            <a:ext cx="6399213" cy="1524000"/>
          </a:xfrm>
        </p:spPr>
        <p:txBody>
          <a:bodyPr anchor="b"/>
          <a:lstStyle>
            <a:lvl1pPr>
              <a:lnSpc>
                <a:spcPct val="80000"/>
              </a:lnSpc>
              <a:defRPr sz="3600">
                <a:solidFill>
                  <a:srgbClr val="003399"/>
                </a:solidFill>
              </a:defRPr>
            </a:lvl1pPr>
          </a:lstStyle>
          <a:p>
            <a:r>
              <a:rPr lang="en-US"/>
              <a:t>Click to edit Master title style</a:t>
            </a:r>
          </a:p>
        </p:txBody>
      </p:sp>
      <p:sp>
        <p:nvSpPr>
          <p:cNvPr id="4100" name="Rectangle 4"/>
          <p:cNvSpPr>
            <a:spLocks noGrp="1" noChangeArrowheads="1"/>
          </p:cNvSpPr>
          <p:nvPr>
            <p:ph type="subTitle" sz="quarter" idx="1"/>
          </p:nvPr>
        </p:nvSpPr>
        <p:spPr>
          <a:xfrm>
            <a:off x="4191000" y="1828800"/>
            <a:ext cx="4572000" cy="1752600"/>
          </a:xfrm>
        </p:spPr>
        <p:txBody>
          <a:bodyPr/>
          <a:lstStyle>
            <a:lvl1pPr>
              <a:defRPr sz="1400"/>
            </a:lvl1pPr>
          </a:lstStyle>
          <a:p>
            <a:r>
              <a:rPr lang="en-US"/>
              <a:t>Click to edit Master subtitle style</a:t>
            </a:r>
          </a:p>
        </p:txBody>
      </p:sp>
      <p:sp>
        <p:nvSpPr>
          <p:cNvPr id="3" name="Rectangle 5">
            <a:extLst>
              <a:ext uri="{FF2B5EF4-FFF2-40B4-BE49-F238E27FC236}">
                <a16:creationId xmlns:a16="http://schemas.microsoft.com/office/drawing/2014/main" id="{30626EF6-87E9-A11E-C662-C998206C9CA1}"/>
              </a:ext>
            </a:extLst>
          </p:cNvPr>
          <p:cNvSpPr>
            <a:spLocks noGrp="1" noChangeArrowheads="1"/>
          </p:cNvSpPr>
          <p:nvPr>
            <p:ph type="dt" sz="quarter" idx="10"/>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7697FED-6D1C-C900-598B-161344FE5C3D}"/>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D162FA94-212B-4350-FB08-26B3BB4B94B4}"/>
              </a:ext>
            </a:extLst>
          </p:cNvPr>
          <p:cNvSpPr>
            <a:spLocks noGrp="1" noChangeArrowheads="1"/>
          </p:cNvSpPr>
          <p:nvPr>
            <p:ph type="sldNum" sz="quarter" idx="12"/>
          </p:nvPr>
        </p:nvSpPr>
        <p:spPr>
          <a:xfrm>
            <a:off x="7010400" y="6248400"/>
            <a:ext cx="1905000" cy="457200"/>
          </a:xfrm>
        </p:spPr>
        <p:txBody>
          <a:bodyPr/>
          <a:lstStyle>
            <a:lvl1pPr>
              <a:defRPr/>
            </a:lvl1pPr>
          </a:lstStyle>
          <a:p>
            <a:fld id="{B821A0C5-090D-42AE-B483-0802586568C9}" type="slidenum">
              <a:rPr lang="en-US" altLang="en-US"/>
              <a:pPr/>
              <a:t>‹#›</a:t>
            </a:fld>
            <a:endParaRPr lang="en-US" altLang="en-US"/>
          </a:p>
        </p:txBody>
      </p:sp>
    </p:spTree>
    <p:extLst>
      <p:ext uri="{BB962C8B-B14F-4D97-AF65-F5344CB8AC3E}">
        <p14:creationId xmlns:p14="http://schemas.microsoft.com/office/powerpoint/2010/main" val="564448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a:extLst>
              <a:ext uri="{FF2B5EF4-FFF2-40B4-BE49-F238E27FC236}">
                <a16:creationId xmlns:a16="http://schemas.microsoft.com/office/drawing/2014/main" id="{2916F84F-2A68-1571-E4E3-2EB242F655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ADBE7DFF-358D-30D1-6A63-B4FE0771A8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1">
            <a:extLst>
              <a:ext uri="{FF2B5EF4-FFF2-40B4-BE49-F238E27FC236}">
                <a16:creationId xmlns:a16="http://schemas.microsoft.com/office/drawing/2014/main" id="{1068A4C7-7DF1-3715-B777-ED4DE3164E49}"/>
              </a:ext>
            </a:extLst>
          </p:cNvPr>
          <p:cNvSpPr>
            <a:spLocks noGrp="1" noChangeArrowheads="1"/>
          </p:cNvSpPr>
          <p:nvPr>
            <p:ph type="sldNum" sz="quarter" idx="12"/>
          </p:nvPr>
        </p:nvSpPr>
        <p:spPr>
          <a:ln/>
        </p:spPr>
        <p:txBody>
          <a:bodyPr/>
          <a:lstStyle>
            <a:lvl1pPr>
              <a:defRPr/>
            </a:lvl1pPr>
          </a:lstStyle>
          <a:p>
            <a:fld id="{544B3B55-14F0-4579-91A8-C0CE702D0047}" type="slidenum">
              <a:rPr lang="en-US" altLang="en-US"/>
              <a:pPr/>
              <a:t>‹#›</a:t>
            </a:fld>
            <a:endParaRPr lang="en-US" altLang="en-US"/>
          </a:p>
        </p:txBody>
      </p:sp>
    </p:spTree>
    <p:extLst>
      <p:ext uri="{BB962C8B-B14F-4D97-AF65-F5344CB8AC3E}">
        <p14:creationId xmlns:p14="http://schemas.microsoft.com/office/powerpoint/2010/main" val="384848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7600" y="381000"/>
            <a:ext cx="15240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95600" y="381000"/>
            <a:ext cx="44196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a:extLst>
              <a:ext uri="{FF2B5EF4-FFF2-40B4-BE49-F238E27FC236}">
                <a16:creationId xmlns:a16="http://schemas.microsoft.com/office/drawing/2014/main" id="{04228228-1CAE-CE13-A6D5-14A099466F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E15E1C5F-0E3D-A309-C2E6-841F475F85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1">
            <a:extLst>
              <a:ext uri="{FF2B5EF4-FFF2-40B4-BE49-F238E27FC236}">
                <a16:creationId xmlns:a16="http://schemas.microsoft.com/office/drawing/2014/main" id="{910EC40A-0260-BAEB-B40B-085A260FBE44}"/>
              </a:ext>
            </a:extLst>
          </p:cNvPr>
          <p:cNvSpPr>
            <a:spLocks noGrp="1" noChangeArrowheads="1"/>
          </p:cNvSpPr>
          <p:nvPr>
            <p:ph type="sldNum" sz="quarter" idx="12"/>
          </p:nvPr>
        </p:nvSpPr>
        <p:spPr>
          <a:ln/>
        </p:spPr>
        <p:txBody>
          <a:bodyPr/>
          <a:lstStyle>
            <a:lvl1pPr>
              <a:defRPr/>
            </a:lvl1pPr>
          </a:lstStyle>
          <a:p>
            <a:fld id="{F99A5E93-1D06-4780-A82F-B9F7C687C48B}" type="slidenum">
              <a:rPr lang="en-US" altLang="en-US"/>
              <a:pPr/>
              <a:t>‹#›</a:t>
            </a:fld>
            <a:endParaRPr lang="en-US" altLang="en-US"/>
          </a:p>
        </p:txBody>
      </p:sp>
    </p:spTree>
    <p:extLst>
      <p:ext uri="{BB962C8B-B14F-4D97-AF65-F5344CB8AC3E}">
        <p14:creationId xmlns:p14="http://schemas.microsoft.com/office/powerpoint/2010/main" val="3035934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381000"/>
            <a:ext cx="6096000" cy="1295400"/>
          </a:xfrm>
        </p:spPr>
        <p:txBody>
          <a:bodyPr/>
          <a:lstStyle/>
          <a:p>
            <a:r>
              <a:rPr lang="en-US"/>
              <a:t>Click to edit Master title style</a:t>
            </a:r>
          </a:p>
        </p:txBody>
      </p:sp>
      <p:sp>
        <p:nvSpPr>
          <p:cNvPr id="3" name="Text Placeholder 2"/>
          <p:cNvSpPr>
            <a:spLocks noGrp="1"/>
          </p:cNvSpPr>
          <p:nvPr>
            <p:ph type="body" sz="half" idx="1"/>
          </p:nvPr>
        </p:nvSpPr>
        <p:spPr>
          <a:xfrm>
            <a:off x="3124200" y="1905000"/>
            <a:ext cx="2667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943600" y="1905000"/>
            <a:ext cx="2667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943600" y="4038600"/>
            <a:ext cx="2667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29">
            <a:extLst>
              <a:ext uri="{FF2B5EF4-FFF2-40B4-BE49-F238E27FC236}">
                <a16:creationId xmlns:a16="http://schemas.microsoft.com/office/drawing/2014/main" id="{F921C557-E521-02A7-A6DE-F852A903370E}"/>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F31E08BD-5538-5A12-BF77-4D248F0339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1031">
            <a:extLst>
              <a:ext uri="{FF2B5EF4-FFF2-40B4-BE49-F238E27FC236}">
                <a16:creationId xmlns:a16="http://schemas.microsoft.com/office/drawing/2014/main" id="{6FDD39A8-E920-B8E0-4945-0605ECA436A7}"/>
              </a:ext>
            </a:extLst>
          </p:cNvPr>
          <p:cNvSpPr>
            <a:spLocks noGrp="1" noChangeArrowheads="1"/>
          </p:cNvSpPr>
          <p:nvPr>
            <p:ph type="sldNum" sz="quarter" idx="12"/>
          </p:nvPr>
        </p:nvSpPr>
        <p:spPr>
          <a:ln/>
        </p:spPr>
        <p:txBody>
          <a:bodyPr/>
          <a:lstStyle>
            <a:lvl1pPr>
              <a:defRPr/>
            </a:lvl1pPr>
          </a:lstStyle>
          <a:p>
            <a:fld id="{C58D8A1D-7BB6-49C0-8AAA-3C297C704F13}" type="slidenum">
              <a:rPr lang="en-US" altLang="en-US"/>
              <a:pPr/>
              <a:t>‹#›</a:t>
            </a:fld>
            <a:endParaRPr lang="en-US" altLang="en-US"/>
          </a:p>
        </p:txBody>
      </p:sp>
    </p:spTree>
    <p:extLst>
      <p:ext uri="{BB962C8B-B14F-4D97-AF65-F5344CB8AC3E}">
        <p14:creationId xmlns:p14="http://schemas.microsoft.com/office/powerpoint/2010/main" val="2809432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1CCE-88A5-CBD9-4508-9DD91A9455E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7ABDF54-B4AA-27E2-531D-F488B899763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43EF884-06B3-FA0F-D84B-901264E6483A}"/>
              </a:ext>
            </a:extLst>
          </p:cNvPr>
          <p:cNvSpPr>
            <a:spLocks noGrp="1"/>
          </p:cNvSpPr>
          <p:nvPr>
            <p:ph type="dt" sz="half" idx="10"/>
          </p:nvPr>
        </p:nvSpPr>
        <p:spPr/>
        <p:txBody>
          <a:bodyPr/>
          <a:lstStyle/>
          <a:p>
            <a:fld id="{541F3CC9-8F13-4C71-A2E9-C30887A46BDF}" type="datetimeFigureOut">
              <a:rPr lang="en-US" smtClean="0"/>
              <a:t>7/16/2025</a:t>
            </a:fld>
            <a:endParaRPr lang="en-US"/>
          </a:p>
        </p:txBody>
      </p:sp>
      <p:sp>
        <p:nvSpPr>
          <p:cNvPr id="5" name="Footer Placeholder 4">
            <a:extLst>
              <a:ext uri="{FF2B5EF4-FFF2-40B4-BE49-F238E27FC236}">
                <a16:creationId xmlns:a16="http://schemas.microsoft.com/office/drawing/2014/main" id="{89735CF2-6B19-4D2A-0DDA-0A67905BD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FF788-2F1E-35E0-300D-B4AD0C739BC2}"/>
              </a:ext>
            </a:extLst>
          </p:cNvPr>
          <p:cNvSpPr>
            <a:spLocks noGrp="1"/>
          </p:cNvSpPr>
          <p:nvPr>
            <p:ph type="sldNum" sz="quarter" idx="12"/>
          </p:nvPr>
        </p:nvSpPr>
        <p:spPr/>
        <p:txBody>
          <a:bodyPr/>
          <a:lstStyle/>
          <a:p>
            <a:fld id="{B6026C79-8F78-4D07-8CF4-3A4F6EBB7FA4}" type="slidenum">
              <a:rPr lang="en-US" smtClean="0"/>
              <a:t>‹#›</a:t>
            </a:fld>
            <a:endParaRPr lang="en-US"/>
          </a:p>
        </p:txBody>
      </p:sp>
    </p:spTree>
    <p:extLst>
      <p:ext uri="{BB962C8B-B14F-4D97-AF65-F5344CB8AC3E}">
        <p14:creationId xmlns:p14="http://schemas.microsoft.com/office/powerpoint/2010/main" val="1136407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E789E-6E90-BB25-F734-43CEAE3B9F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EA333D-AB64-15FE-FF12-E8F59F61D3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7EBEFF-A39E-7549-94A9-97C8FC833368}"/>
              </a:ext>
            </a:extLst>
          </p:cNvPr>
          <p:cNvSpPr>
            <a:spLocks noGrp="1"/>
          </p:cNvSpPr>
          <p:nvPr>
            <p:ph type="dt" sz="half" idx="10"/>
          </p:nvPr>
        </p:nvSpPr>
        <p:spPr/>
        <p:txBody>
          <a:bodyPr/>
          <a:lstStyle/>
          <a:p>
            <a:fld id="{541F3CC9-8F13-4C71-A2E9-C30887A46BDF}" type="datetimeFigureOut">
              <a:rPr lang="en-US" smtClean="0"/>
              <a:t>7/16/2025</a:t>
            </a:fld>
            <a:endParaRPr lang="en-US"/>
          </a:p>
        </p:txBody>
      </p:sp>
      <p:sp>
        <p:nvSpPr>
          <p:cNvPr id="5" name="Footer Placeholder 4">
            <a:extLst>
              <a:ext uri="{FF2B5EF4-FFF2-40B4-BE49-F238E27FC236}">
                <a16:creationId xmlns:a16="http://schemas.microsoft.com/office/drawing/2014/main" id="{102D34A4-837F-AF1B-5596-C54F5E5A7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8B559-B2C5-065E-7DA6-6C202D3AB38D}"/>
              </a:ext>
            </a:extLst>
          </p:cNvPr>
          <p:cNvSpPr>
            <a:spLocks noGrp="1"/>
          </p:cNvSpPr>
          <p:nvPr>
            <p:ph type="sldNum" sz="quarter" idx="12"/>
          </p:nvPr>
        </p:nvSpPr>
        <p:spPr/>
        <p:txBody>
          <a:bodyPr/>
          <a:lstStyle/>
          <a:p>
            <a:fld id="{B6026C79-8F78-4D07-8CF4-3A4F6EBB7FA4}" type="slidenum">
              <a:rPr lang="en-US" smtClean="0"/>
              <a:t>‹#›</a:t>
            </a:fld>
            <a:endParaRPr lang="en-US"/>
          </a:p>
        </p:txBody>
      </p:sp>
    </p:spTree>
    <p:extLst>
      <p:ext uri="{BB962C8B-B14F-4D97-AF65-F5344CB8AC3E}">
        <p14:creationId xmlns:p14="http://schemas.microsoft.com/office/powerpoint/2010/main" val="418314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8B42-6F43-6516-C5A6-85CD2893C6A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64DAF5D-6B1A-2562-67B7-1752424166F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1E3AF7-1DC1-C4B2-42BA-56DF7B8DF99E}"/>
              </a:ext>
            </a:extLst>
          </p:cNvPr>
          <p:cNvSpPr>
            <a:spLocks noGrp="1"/>
          </p:cNvSpPr>
          <p:nvPr>
            <p:ph type="dt" sz="half" idx="10"/>
          </p:nvPr>
        </p:nvSpPr>
        <p:spPr/>
        <p:txBody>
          <a:bodyPr/>
          <a:lstStyle/>
          <a:p>
            <a:fld id="{541F3CC9-8F13-4C71-A2E9-C30887A46BDF}" type="datetimeFigureOut">
              <a:rPr lang="en-US" smtClean="0"/>
              <a:t>7/16/2025</a:t>
            </a:fld>
            <a:endParaRPr lang="en-US"/>
          </a:p>
        </p:txBody>
      </p:sp>
      <p:sp>
        <p:nvSpPr>
          <p:cNvPr id="5" name="Footer Placeholder 4">
            <a:extLst>
              <a:ext uri="{FF2B5EF4-FFF2-40B4-BE49-F238E27FC236}">
                <a16:creationId xmlns:a16="http://schemas.microsoft.com/office/drawing/2014/main" id="{A897E1F1-517C-BBCE-42FC-F3D68A7CF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EDF8D-EB27-3ECD-E744-BA80AA15B9BE}"/>
              </a:ext>
            </a:extLst>
          </p:cNvPr>
          <p:cNvSpPr>
            <a:spLocks noGrp="1"/>
          </p:cNvSpPr>
          <p:nvPr>
            <p:ph type="sldNum" sz="quarter" idx="12"/>
          </p:nvPr>
        </p:nvSpPr>
        <p:spPr/>
        <p:txBody>
          <a:bodyPr/>
          <a:lstStyle/>
          <a:p>
            <a:fld id="{B6026C79-8F78-4D07-8CF4-3A4F6EBB7FA4}" type="slidenum">
              <a:rPr lang="en-US" smtClean="0"/>
              <a:t>‹#›</a:t>
            </a:fld>
            <a:endParaRPr lang="en-US"/>
          </a:p>
        </p:txBody>
      </p:sp>
    </p:spTree>
    <p:extLst>
      <p:ext uri="{BB962C8B-B14F-4D97-AF65-F5344CB8AC3E}">
        <p14:creationId xmlns:p14="http://schemas.microsoft.com/office/powerpoint/2010/main" val="2546134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137E-8989-3846-6570-C342E23086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7D25E-7F48-6541-27B3-BC032B769ED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F4AD1B-3600-F03A-4913-EF779683EB3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7CF52F-6868-C32E-10E8-56B226043133}"/>
              </a:ext>
            </a:extLst>
          </p:cNvPr>
          <p:cNvSpPr>
            <a:spLocks noGrp="1"/>
          </p:cNvSpPr>
          <p:nvPr>
            <p:ph type="dt" sz="half" idx="10"/>
          </p:nvPr>
        </p:nvSpPr>
        <p:spPr/>
        <p:txBody>
          <a:bodyPr/>
          <a:lstStyle/>
          <a:p>
            <a:fld id="{541F3CC9-8F13-4C71-A2E9-C30887A46BDF}" type="datetimeFigureOut">
              <a:rPr lang="en-US" smtClean="0"/>
              <a:t>7/16/2025</a:t>
            </a:fld>
            <a:endParaRPr lang="en-US"/>
          </a:p>
        </p:txBody>
      </p:sp>
      <p:sp>
        <p:nvSpPr>
          <p:cNvPr id="6" name="Footer Placeholder 5">
            <a:extLst>
              <a:ext uri="{FF2B5EF4-FFF2-40B4-BE49-F238E27FC236}">
                <a16:creationId xmlns:a16="http://schemas.microsoft.com/office/drawing/2014/main" id="{7C5CF599-A9E3-8226-4E46-68E40F61FA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2528FC-AA0D-5C41-5959-B3E45087B6BB}"/>
              </a:ext>
            </a:extLst>
          </p:cNvPr>
          <p:cNvSpPr>
            <a:spLocks noGrp="1"/>
          </p:cNvSpPr>
          <p:nvPr>
            <p:ph type="sldNum" sz="quarter" idx="12"/>
          </p:nvPr>
        </p:nvSpPr>
        <p:spPr/>
        <p:txBody>
          <a:bodyPr/>
          <a:lstStyle/>
          <a:p>
            <a:fld id="{B6026C79-8F78-4D07-8CF4-3A4F6EBB7FA4}" type="slidenum">
              <a:rPr lang="en-US" smtClean="0"/>
              <a:t>‹#›</a:t>
            </a:fld>
            <a:endParaRPr lang="en-US"/>
          </a:p>
        </p:txBody>
      </p:sp>
    </p:spTree>
    <p:extLst>
      <p:ext uri="{BB962C8B-B14F-4D97-AF65-F5344CB8AC3E}">
        <p14:creationId xmlns:p14="http://schemas.microsoft.com/office/powerpoint/2010/main" val="584274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9F109-12A5-CE70-A319-5137D47602F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2B6516-A7B2-AB1B-36F9-C22C59DC61A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7402556-2F1B-8FC9-FDDD-6E1B5FE2A4B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80DEF4-43CB-AD53-6CA8-812D982274D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D13727-E1C5-0FC7-3036-80A21F8B3C9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CDD192-243B-A13B-1A8A-C2FEDF11DC4E}"/>
              </a:ext>
            </a:extLst>
          </p:cNvPr>
          <p:cNvSpPr>
            <a:spLocks noGrp="1"/>
          </p:cNvSpPr>
          <p:nvPr>
            <p:ph type="dt" sz="half" idx="10"/>
          </p:nvPr>
        </p:nvSpPr>
        <p:spPr/>
        <p:txBody>
          <a:bodyPr/>
          <a:lstStyle/>
          <a:p>
            <a:fld id="{541F3CC9-8F13-4C71-A2E9-C30887A46BDF}" type="datetimeFigureOut">
              <a:rPr lang="en-US" smtClean="0"/>
              <a:t>7/16/2025</a:t>
            </a:fld>
            <a:endParaRPr lang="en-US"/>
          </a:p>
        </p:txBody>
      </p:sp>
      <p:sp>
        <p:nvSpPr>
          <p:cNvPr id="8" name="Footer Placeholder 7">
            <a:extLst>
              <a:ext uri="{FF2B5EF4-FFF2-40B4-BE49-F238E27FC236}">
                <a16:creationId xmlns:a16="http://schemas.microsoft.com/office/drawing/2014/main" id="{ADD4B2F3-25BB-75EB-4E7B-280497F9B1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FC0B09-A83A-38CD-7795-48002BF74BA1}"/>
              </a:ext>
            </a:extLst>
          </p:cNvPr>
          <p:cNvSpPr>
            <a:spLocks noGrp="1"/>
          </p:cNvSpPr>
          <p:nvPr>
            <p:ph type="sldNum" sz="quarter" idx="12"/>
          </p:nvPr>
        </p:nvSpPr>
        <p:spPr/>
        <p:txBody>
          <a:bodyPr/>
          <a:lstStyle/>
          <a:p>
            <a:fld id="{B6026C79-8F78-4D07-8CF4-3A4F6EBB7FA4}" type="slidenum">
              <a:rPr lang="en-US" smtClean="0"/>
              <a:t>‹#›</a:t>
            </a:fld>
            <a:endParaRPr lang="en-US"/>
          </a:p>
        </p:txBody>
      </p:sp>
    </p:spTree>
    <p:extLst>
      <p:ext uri="{BB962C8B-B14F-4D97-AF65-F5344CB8AC3E}">
        <p14:creationId xmlns:p14="http://schemas.microsoft.com/office/powerpoint/2010/main" val="1820848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2F27-6C91-A39E-9A3C-BA059C7AC5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C05C74-C721-23A0-8A5D-C1AB85AC5630}"/>
              </a:ext>
            </a:extLst>
          </p:cNvPr>
          <p:cNvSpPr>
            <a:spLocks noGrp="1"/>
          </p:cNvSpPr>
          <p:nvPr>
            <p:ph type="dt" sz="half" idx="10"/>
          </p:nvPr>
        </p:nvSpPr>
        <p:spPr/>
        <p:txBody>
          <a:bodyPr/>
          <a:lstStyle/>
          <a:p>
            <a:fld id="{541F3CC9-8F13-4C71-A2E9-C30887A46BDF}" type="datetimeFigureOut">
              <a:rPr lang="en-US" smtClean="0"/>
              <a:t>7/16/2025</a:t>
            </a:fld>
            <a:endParaRPr lang="en-US"/>
          </a:p>
        </p:txBody>
      </p:sp>
      <p:sp>
        <p:nvSpPr>
          <p:cNvPr id="4" name="Footer Placeholder 3">
            <a:extLst>
              <a:ext uri="{FF2B5EF4-FFF2-40B4-BE49-F238E27FC236}">
                <a16:creationId xmlns:a16="http://schemas.microsoft.com/office/drawing/2014/main" id="{2D98D21D-8478-0AD9-D481-25DA4A91DA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BEF344-4EBF-A422-AAD8-7B967FC282B5}"/>
              </a:ext>
            </a:extLst>
          </p:cNvPr>
          <p:cNvSpPr>
            <a:spLocks noGrp="1"/>
          </p:cNvSpPr>
          <p:nvPr>
            <p:ph type="sldNum" sz="quarter" idx="12"/>
          </p:nvPr>
        </p:nvSpPr>
        <p:spPr/>
        <p:txBody>
          <a:bodyPr/>
          <a:lstStyle/>
          <a:p>
            <a:fld id="{B6026C79-8F78-4D07-8CF4-3A4F6EBB7FA4}" type="slidenum">
              <a:rPr lang="en-US" smtClean="0"/>
              <a:t>‹#›</a:t>
            </a:fld>
            <a:endParaRPr lang="en-US"/>
          </a:p>
        </p:txBody>
      </p:sp>
    </p:spTree>
    <p:extLst>
      <p:ext uri="{BB962C8B-B14F-4D97-AF65-F5344CB8AC3E}">
        <p14:creationId xmlns:p14="http://schemas.microsoft.com/office/powerpoint/2010/main" val="2800763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19AEE5-8292-1443-3083-EE8CA542CE54}"/>
              </a:ext>
            </a:extLst>
          </p:cNvPr>
          <p:cNvSpPr>
            <a:spLocks noGrp="1"/>
          </p:cNvSpPr>
          <p:nvPr>
            <p:ph type="dt" sz="half" idx="10"/>
          </p:nvPr>
        </p:nvSpPr>
        <p:spPr/>
        <p:txBody>
          <a:bodyPr/>
          <a:lstStyle/>
          <a:p>
            <a:fld id="{541F3CC9-8F13-4C71-A2E9-C30887A46BDF}" type="datetimeFigureOut">
              <a:rPr lang="en-US" smtClean="0"/>
              <a:t>7/16/2025</a:t>
            </a:fld>
            <a:endParaRPr lang="en-US"/>
          </a:p>
        </p:txBody>
      </p:sp>
      <p:sp>
        <p:nvSpPr>
          <p:cNvPr id="3" name="Footer Placeholder 2">
            <a:extLst>
              <a:ext uri="{FF2B5EF4-FFF2-40B4-BE49-F238E27FC236}">
                <a16:creationId xmlns:a16="http://schemas.microsoft.com/office/drawing/2014/main" id="{315C31C7-65D8-AF93-124C-846D27896C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256337-DCAB-D4D6-0194-FE57BADD548E}"/>
              </a:ext>
            </a:extLst>
          </p:cNvPr>
          <p:cNvSpPr>
            <a:spLocks noGrp="1"/>
          </p:cNvSpPr>
          <p:nvPr>
            <p:ph type="sldNum" sz="quarter" idx="12"/>
          </p:nvPr>
        </p:nvSpPr>
        <p:spPr/>
        <p:txBody>
          <a:bodyPr/>
          <a:lstStyle/>
          <a:p>
            <a:fld id="{B6026C79-8F78-4D07-8CF4-3A4F6EBB7FA4}" type="slidenum">
              <a:rPr lang="en-US" smtClean="0"/>
              <a:t>‹#›</a:t>
            </a:fld>
            <a:endParaRPr lang="en-US"/>
          </a:p>
        </p:txBody>
      </p:sp>
    </p:spTree>
    <p:extLst>
      <p:ext uri="{BB962C8B-B14F-4D97-AF65-F5344CB8AC3E}">
        <p14:creationId xmlns:p14="http://schemas.microsoft.com/office/powerpoint/2010/main" val="60409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2" name="Rectangle 1029">
            <a:extLst>
              <a:ext uri="{FF2B5EF4-FFF2-40B4-BE49-F238E27FC236}">
                <a16:creationId xmlns:a16="http://schemas.microsoft.com/office/drawing/2014/main" id="{B12E59D8-E743-FA0F-B5B3-C17A46CCACB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33B95632-CAF7-32F8-3A96-B44086AE75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31">
            <a:extLst>
              <a:ext uri="{FF2B5EF4-FFF2-40B4-BE49-F238E27FC236}">
                <a16:creationId xmlns:a16="http://schemas.microsoft.com/office/drawing/2014/main" id="{9F290C1B-E219-371D-3ECA-EDB15953F8C3}"/>
              </a:ext>
            </a:extLst>
          </p:cNvPr>
          <p:cNvSpPr>
            <a:spLocks noGrp="1" noChangeArrowheads="1"/>
          </p:cNvSpPr>
          <p:nvPr>
            <p:ph type="sldNum" sz="quarter" idx="12"/>
          </p:nvPr>
        </p:nvSpPr>
        <p:spPr>
          <a:ln/>
        </p:spPr>
        <p:txBody>
          <a:bodyPr/>
          <a:lstStyle>
            <a:lvl1pPr>
              <a:defRPr/>
            </a:lvl1pPr>
          </a:lstStyle>
          <a:p>
            <a:fld id="{FE3C4E3A-5294-4B39-A80E-96A57101CA46}" type="slidenum">
              <a:rPr lang="en-US" altLang="en-US"/>
              <a:pPr/>
              <a:t>‹#›</a:t>
            </a:fld>
            <a:endParaRPr lang="en-US" altLang="en-US"/>
          </a:p>
        </p:txBody>
      </p:sp>
    </p:spTree>
    <p:extLst>
      <p:ext uri="{BB962C8B-B14F-4D97-AF65-F5344CB8AC3E}">
        <p14:creationId xmlns:p14="http://schemas.microsoft.com/office/powerpoint/2010/main" val="108610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DDED-6D04-8114-DA39-FF42915C6FE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00209D3-DD1B-F560-9459-5E927A3A91B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E4F202-32F7-6016-1914-D2A335ACA13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3112234-B5A7-841D-7685-EE7D64B345AA}"/>
              </a:ext>
            </a:extLst>
          </p:cNvPr>
          <p:cNvSpPr>
            <a:spLocks noGrp="1"/>
          </p:cNvSpPr>
          <p:nvPr>
            <p:ph type="dt" sz="half" idx="10"/>
          </p:nvPr>
        </p:nvSpPr>
        <p:spPr/>
        <p:txBody>
          <a:bodyPr/>
          <a:lstStyle/>
          <a:p>
            <a:fld id="{541F3CC9-8F13-4C71-A2E9-C30887A46BDF}" type="datetimeFigureOut">
              <a:rPr lang="en-US" smtClean="0"/>
              <a:t>7/16/2025</a:t>
            </a:fld>
            <a:endParaRPr lang="en-US"/>
          </a:p>
        </p:txBody>
      </p:sp>
      <p:sp>
        <p:nvSpPr>
          <p:cNvPr id="6" name="Footer Placeholder 5">
            <a:extLst>
              <a:ext uri="{FF2B5EF4-FFF2-40B4-BE49-F238E27FC236}">
                <a16:creationId xmlns:a16="http://schemas.microsoft.com/office/drawing/2014/main" id="{00491FB7-69F2-CE59-9159-3E3F430CA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836983-DD9C-B812-83C8-CD01A97634DE}"/>
              </a:ext>
            </a:extLst>
          </p:cNvPr>
          <p:cNvSpPr>
            <a:spLocks noGrp="1"/>
          </p:cNvSpPr>
          <p:nvPr>
            <p:ph type="sldNum" sz="quarter" idx="12"/>
          </p:nvPr>
        </p:nvSpPr>
        <p:spPr/>
        <p:txBody>
          <a:bodyPr/>
          <a:lstStyle/>
          <a:p>
            <a:fld id="{B6026C79-8F78-4D07-8CF4-3A4F6EBB7FA4}" type="slidenum">
              <a:rPr lang="en-US" smtClean="0"/>
              <a:t>‹#›</a:t>
            </a:fld>
            <a:endParaRPr lang="en-US"/>
          </a:p>
        </p:txBody>
      </p:sp>
    </p:spTree>
    <p:extLst>
      <p:ext uri="{BB962C8B-B14F-4D97-AF65-F5344CB8AC3E}">
        <p14:creationId xmlns:p14="http://schemas.microsoft.com/office/powerpoint/2010/main" val="2059776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EF44-65CA-C1D9-1AD6-5F6C21E19A7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DC5279D-020F-FC02-78B8-CDDBE363482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F20AEBD-17B5-3AF7-98D4-50B840F42C2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701523C-CF9F-7C3C-DE4E-E11ACBBB7F1F}"/>
              </a:ext>
            </a:extLst>
          </p:cNvPr>
          <p:cNvSpPr>
            <a:spLocks noGrp="1"/>
          </p:cNvSpPr>
          <p:nvPr>
            <p:ph type="dt" sz="half" idx="10"/>
          </p:nvPr>
        </p:nvSpPr>
        <p:spPr/>
        <p:txBody>
          <a:bodyPr/>
          <a:lstStyle/>
          <a:p>
            <a:fld id="{541F3CC9-8F13-4C71-A2E9-C30887A46BDF}" type="datetimeFigureOut">
              <a:rPr lang="en-US" smtClean="0"/>
              <a:t>7/16/2025</a:t>
            </a:fld>
            <a:endParaRPr lang="en-US"/>
          </a:p>
        </p:txBody>
      </p:sp>
      <p:sp>
        <p:nvSpPr>
          <p:cNvPr id="6" name="Footer Placeholder 5">
            <a:extLst>
              <a:ext uri="{FF2B5EF4-FFF2-40B4-BE49-F238E27FC236}">
                <a16:creationId xmlns:a16="http://schemas.microsoft.com/office/drawing/2014/main" id="{1B1AFB24-F408-FDAE-8FAB-FCFB1A2129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18FC7-A5B8-FD64-A8BC-24DB91E97766}"/>
              </a:ext>
            </a:extLst>
          </p:cNvPr>
          <p:cNvSpPr>
            <a:spLocks noGrp="1"/>
          </p:cNvSpPr>
          <p:nvPr>
            <p:ph type="sldNum" sz="quarter" idx="12"/>
          </p:nvPr>
        </p:nvSpPr>
        <p:spPr/>
        <p:txBody>
          <a:bodyPr/>
          <a:lstStyle/>
          <a:p>
            <a:fld id="{B6026C79-8F78-4D07-8CF4-3A4F6EBB7FA4}" type="slidenum">
              <a:rPr lang="en-US" smtClean="0"/>
              <a:t>‹#›</a:t>
            </a:fld>
            <a:endParaRPr lang="en-US"/>
          </a:p>
        </p:txBody>
      </p:sp>
    </p:spTree>
    <p:extLst>
      <p:ext uri="{BB962C8B-B14F-4D97-AF65-F5344CB8AC3E}">
        <p14:creationId xmlns:p14="http://schemas.microsoft.com/office/powerpoint/2010/main" val="2535729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3B2D-E7B1-2B12-E9FD-C1666B24EE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6EA246-18F7-8F7B-2BEB-2D6304EE67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521A9-0A01-CC6A-02B4-2399BF45DB46}"/>
              </a:ext>
            </a:extLst>
          </p:cNvPr>
          <p:cNvSpPr>
            <a:spLocks noGrp="1"/>
          </p:cNvSpPr>
          <p:nvPr>
            <p:ph type="dt" sz="half" idx="10"/>
          </p:nvPr>
        </p:nvSpPr>
        <p:spPr/>
        <p:txBody>
          <a:bodyPr/>
          <a:lstStyle/>
          <a:p>
            <a:fld id="{541F3CC9-8F13-4C71-A2E9-C30887A46BDF}" type="datetimeFigureOut">
              <a:rPr lang="en-US" smtClean="0"/>
              <a:t>7/16/2025</a:t>
            </a:fld>
            <a:endParaRPr lang="en-US"/>
          </a:p>
        </p:txBody>
      </p:sp>
      <p:sp>
        <p:nvSpPr>
          <p:cNvPr id="5" name="Footer Placeholder 4">
            <a:extLst>
              <a:ext uri="{FF2B5EF4-FFF2-40B4-BE49-F238E27FC236}">
                <a16:creationId xmlns:a16="http://schemas.microsoft.com/office/drawing/2014/main" id="{40E1DD6B-EF8D-8A73-2FDC-0277D70AA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9B97-DC64-FC68-A8D8-3643EE3EEAD6}"/>
              </a:ext>
            </a:extLst>
          </p:cNvPr>
          <p:cNvSpPr>
            <a:spLocks noGrp="1"/>
          </p:cNvSpPr>
          <p:nvPr>
            <p:ph type="sldNum" sz="quarter" idx="12"/>
          </p:nvPr>
        </p:nvSpPr>
        <p:spPr/>
        <p:txBody>
          <a:bodyPr/>
          <a:lstStyle/>
          <a:p>
            <a:fld id="{B6026C79-8F78-4D07-8CF4-3A4F6EBB7FA4}" type="slidenum">
              <a:rPr lang="en-US" smtClean="0"/>
              <a:t>‹#›</a:t>
            </a:fld>
            <a:endParaRPr lang="en-US"/>
          </a:p>
        </p:txBody>
      </p:sp>
    </p:spTree>
    <p:extLst>
      <p:ext uri="{BB962C8B-B14F-4D97-AF65-F5344CB8AC3E}">
        <p14:creationId xmlns:p14="http://schemas.microsoft.com/office/powerpoint/2010/main" val="2346873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4CEAB5-A0FB-4EC1-F185-4AFAAE04BF9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9E0562-3DEE-36F0-8F73-E0E0DA8F50F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E7516-EC48-6DC5-42DA-4EB55812E916}"/>
              </a:ext>
            </a:extLst>
          </p:cNvPr>
          <p:cNvSpPr>
            <a:spLocks noGrp="1"/>
          </p:cNvSpPr>
          <p:nvPr>
            <p:ph type="dt" sz="half" idx="10"/>
          </p:nvPr>
        </p:nvSpPr>
        <p:spPr/>
        <p:txBody>
          <a:bodyPr/>
          <a:lstStyle/>
          <a:p>
            <a:fld id="{541F3CC9-8F13-4C71-A2E9-C30887A46BDF}" type="datetimeFigureOut">
              <a:rPr lang="en-US" smtClean="0"/>
              <a:t>7/16/2025</a:t>
            </a:fld>
            <a:endParaRPr lang="en-US"/>
          </a:p>
        </p:txBody>
      </p:sp>
      <p:sp>
        <p:nvSpPr>
          <p:cNvPr id="5" name="Footer Placeholder 4">
            <a:extLst>
              <a:ext uri="{FF2B5EF4-FFF2-40B4-BE49-F238E27FC236}">
                <a16:creationId xmlns:a16="http://schemas.microsoft.com/office/drawing/2014/main" id="{3B2E9F77-459C-C72E-018A-414F76468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274C6-B7DE-894F-BC15-F31270620049}"/>
              </a:ext>
            </a:extLst>
          </p:cNvPr>
          <p:cNvSpPr>
            <a:spLocks noGrp="1"/>
          </p:cNvSpPr>
          <p:nvPr>
            <p:ph type="sldNum" sz="quarter" idx="12"/>
          </p:nvPr>
        </p:nvSpPr>
        <p:spPr/>
        <p:txBody>
          <a:bodyPr/>
          <a:lstStyle/>
          <a:p>
            <a:fld id="{B6026C79-8F78-4D07-8CF4-3A4F6EBB7FA4}" type="slidenum">
              <a:rPr lang="en-US" smtClean="0"/>
              <a:t>‹#›</a:t>
            </a:fld>
            <a:endParaRPr lang="en-US"/>
          </a:p>
        </p:txBody>
      </p:sp>
    </p:spTree>
    <p:extLst>
      <p:ext uri="{BB962C8B-B14F-4D97-AF65-F5344CB8AC3E}">
        <p14:creationId xmlns:p14="http://schemas.microsoft.com/office/powerpoint/2010/main" val="242407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a:extLst>
              <a:ext uri="{FF2B5EF4-FFF2-40B4-BE49-F238E27FC236}">
                <a16:creationId xmlns:a16="http://schemas.microsoft.com/office/drawing/2014/main" id="{FE69B9D9-BEE3-0FDB-8434-849C2879D9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C37CA301-7D31-A162-7F5D-D7ED57F23B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1">
            <a:extLst>
              <a:ext uri="{FF2B5EF4-FFF2-40B4-BE49-F238E27FC236}">
                <a16:creationId xmlns:a16="http://schemas.microsoft.com/office/drawing/2014/main" id="{18514E26-5561-4B4E-C2E0-76FC677BA614}"/>
              </a:ext>
            </a:extLst>
          </p:cNvPr>
          <p:cNvSpPr>
            <a:spLocks noGrp="1" noChangeArrowheads="1"/>
          </p:cNvSpPr>
          <p:nvPr>
            <p:ph type="sldNum" sz="quarter" idx="12"/>
          </p:nvPr>
        </p:nvSpPr>
        <p:spPr>
          <a:ln/>
        </p:spPr>
        <p:txBody>
          <a:bodyPr/>
          <a:lstStyle>
            <a:lvl1pPr>
              <a:defRPr/>
            </a:lvl1pPr>
          </a:lstStyle>
          <a:p>
            <a:fld id="{359C44CF-E508-4FCA-B235-1977F6B91A4D}" type="slidenum">
              <a:rPr lang="en-US" altLang="en-US"/>
              <a:pPr/>
              <a:t>‹#›</a:t>
            </a:fld>
            <a:endParaRPr lang="en-US" altLang="en-US"/>
          </a:p>
        </p:txBody>
      </p:sp>
    </p:spTree>
    <p:extLst>
      <p:ext uri="{BB962C8B-B14F-4D97-AF65-F5344CB8AC3E}">
        <p14:creationId xmlns:p14="http://schemas.microsoft.com/office/powerpoint/2010/main" val="286115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24200" y="1905000"/>
            <a:ext cx="2667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05000"/>
            <a:ext cx="2667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a:extLst>
              <a:ext uri="{FF2B5EF4-FFF2-40B4-BE49-F238E27FC236}">
                <a16:creationId xmlns:a16="http://schemas.microsoft.com/office/drawing/2014/main" id="{A73CA7A9-B9E9-037F-BAB4-400E71BA8A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A30BADD4-16FE-9BA9-B87D-B2D209B07E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1">
            <a:extLst>
              <a:ext uri="{FF2B5EF4-FFF2-40B4-BE49-F238E27FC236}">
                <a16:creationId xmlns:a16="http://schemas.microsoft.com/office/drawing/2014/main" id="{E8D4F90E-5E94-AA47-1A86-86EA8853C0E5}"/>
              </a:ext>
            </a:extLst>
          </p:cNvPr>
          <p:cNvSpPr>
            <a:spLocks noGrp="1" noChangeArrowheads="1"/>
          </p:cNvSpPr>
          <p:nvPr>
            <p:ph type="sldNum" sz="quarter" idx="12"/>
          </p:nvPr>
        </p:nvSpPr>
        <p:spPr>
          <a:ln/>
        </p:spPr>
        <p:txBody>
          <a:bodyPr/>
          <a:lstStyle>
            <a:lvl1pPr>
              <a:defRPr/>
            </a:lvl1pPr>
          </a:lstStyle>
          <a:p>
            <a:fld id="{6FA17762-379A-4E8D-904F-919E1F25D32F}" type="slidenum">
              <a:rPr lang="en-US" altLang="en-US"/>
              <a:pPr/>
              <a:t>‹#›</a:t>
            </a:fld>
            <a:endParaRPr lang="en-US" altLang="en-US"/>
          </a:p>
        </p:txBody>
      </p:sp>
    </p:spTree>
    <p:extLst>
      <p:ext uri="{BB962C8B-B14F-4D97-AF65-F5344CB8AC3E}">
        <p14:creationId xmlns:p14="http://schemas.microsoft.com/office/powerpoint/2010/main" val="8327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a:extLst>
              <a:ext uri="{FF2B5EF4-FFF2-40B4-BE49-F238E27FC236}">
                <a16:creationId xmlns:a16="http://schemas.microsoft.com/office/drawing/2014/main" id="{ADC9AE81-9BBD-ABDA-74B6-758C340829C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30">
            <a:extLst>
              <a:ext uri="{FF2B5EF4-FFF2-40B4-BE49-F238E27FC236}">
                <a16:creationId xmlns:a16="http://schemas.microsoft.com/office/drawing/2014/main" id="{9D0216C6-3428-0091-638D-4DC2C19CF8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31">
            <a:extLst>
              <a:ext uri="{FF2B5EF4-FFF2-40B4-BE49-F238E27FC236}">
                <a16:creationId xmlns:a16="http://schemas.microsoft.com/office/drawing/2014/main" id="{D69AA285-1FC1-7968-D65C-2B263483B466}"/>
              </a:ext>
            </a:extLst>
          </p:cNvPr>
          <p:cNvSpPr>
            <a:spLocks noGrp="1" noChangeArrowheads="1"/>
          </p:cNvSpPr>
          <p:nvPr>
            <p:ph type="sldNum" sz="quarter" idx="12"/>
          </p:nvPr>
        </p:nvSpPr>
        <p:spPr>
          <a:ln/>
        </p:spPr>
        <p:txBody>
          <a:bodyPr/>
          <a:lstStyle>
            <a:lvl1pPr>
              <a:defRPr/>
            </a:lvl1pPr>
          </a:lstStyle>
          <a:p>
            <a:fld id="{2F8C77DE-0E5E-417B-ABF9-E50EE27C129B}" type="slidenum">
              <a:rPr lang="en-US" altLang="en-US"/>
              <a:pPr/>
              <a:t>‹#›</a:t>
            </a:fld>
            <a:endParaRPr lang="en-US" altLang="en-US"/>
          </a:p>
        </p:txBody>
      </p:sp>
    </p:spTree>
    <p:extLst>
      <p:ext uri="{BB962C8B-B14F-4D97-AF65-F5344CB8AC3E}">
        <p14:creationId xmlns:p14="http://schemas.microsoft.com/office/powerpoint/2010/main" val="38697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a:extLst>
              <a:ext uri="{FF2B5EF4-FFF2-40B4-BE49-F238E27FC236}">
                <a16:creationId xmlns:a16="http://schemas.microsoft.com/office/drawing/2014/main" id="{0B3C8F3F-B0F2-52CF-246E-248115AB5BF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4B153B7A-DDB3-4B05-ADD7-4FB3ED53C2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31">
            <a:extLst>
              <a:ext uri="{FF2B5EF4-FFF2-40B4-BE49-F238E27FC236}">
                <a16:creationId xmlns:a16="http://schemas.microsoft.com/office/drawing/2014/main" id="{BE5E66A1-6315-9757-A957-15A88395994B}"/>
              </a:ext>
            </a:extLst>
          </p:cNvPr>
          <p:cNvSpPr>
            <a:spLocks noGrp="1" noChangeArrowheads="1"/>
          </p:cNvSpPr>
          <p:nvPr>
            <p:ph type="sldNum" sz="quarter" idx="12"/>
          </p:nvPr>
        </p:nvSpPr>
        <p:spPr>
          <a:ln/>
        </p:spPr>
        <p:txBody>
          <a:bodyPr/>
          <a:lstStyle>
            <a:lvl1pPr>
              <a:defRPr/>
            </a:lvl1pPr>
          </a:lstStyle>
          <a:p>
            <a:fld id="{73254E8E-7956-41A4-9ABE-0E7AA8FCBA04}" type="slidenum">
              <a:rPr lang="en-US" altLang="en-US"/>
              <a:pPr/>
              <a:t>‹#›</a:t>
            </a:fld>
            <a:endParaRPr lang="en-US" altLang="en-US"/>
          </a:p>
        </p:txBody>
      </p:sp>
    </p:spTree>
    <p:extLst>
      <p:ext uri="{BB962C8B-B14F-4D97-AF65-F5344CB8AC3E}">
        <p14:creationId xmlns:p14="http://schemas.microsoft.com/office/powerpoint/2010/main" val="249430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1D7A5933-6B58-42FF-4B0F-C391CA006BE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30">
            <a:extLst>
              <a:ext uri="{FF2B5EF4-FFF2-40B4-BE49-F238E27FC236}">
                <a16:creationId xmlns:a16="http://schemas.microsoft.com/office/drawing/2014/main" id="{7E42B0C7-BD73-41EC-32E4-41F3E2A111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31">
            <a:extLst>
              <a:ext uri="{FF2B5EF4-FFF2-40B4-BE49-F238E27FC236}">
                <a16:creationId xmlns:a16="http://schemas.microsoft.com/office/drawing/2014/main" id="{C069567C-F052-6D12-3EB3-96CE1F0D1D34}"/>
              </a:ext>
            </a:extLst>
          </p:cNvPr>
          <p:cNvSpPr>
            <a:spLocks noGrp="1" noChangeArrowheads="1"/>
          </p:cNvSpPr>
          <p:nvPr>
            <p:ph type="sldNum" sz="quarter" idx="12"/>
          </p:nvPr>
        </p:nvSpPr>
        <p:spPr>
          <a:ln/>
        </p:spPr>
        <p:txBody>
          <a:bodyPr/>
          <a:lstStyle>
            <a:lvl1pPr>
              <a:defRPr/>
            </a:lvl1pPr>
          </a:lstStyle>
          <a:p>
            <a:fld id="{735806E7-183D-4D02-96F0-C9442AF8B7CC}" type="slidenum">
              <a:rPr lang="en-US" altLang="en-US"/>
              <a:pPr/>
              <a:t>‹#›</a:t>
            </a:fld>
            <a:endParaRPr lang="en-US" altLang="en-US"/>
          </a:p>
        </p:txBody>
      </p:sp>
    </p:spTree>
    <p:extLst>
      <p:ext uri="{BB962C8B-B14F-4D97-AF65-F5344CB8AC3E}">
        <p14:creationId xmlns:p14="http://schemas.microsoft.com/office/powerpoint/2010/main" val="365777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a:extLst>
              <a:ext uri="{FF2B5EF4-FFF2-40B4-BE49-F238E27FC236}">
                <a16:creationId xmlns:a16="http://schemas.microsoft.com/office/drawing/2014/main" id="{644A9647-4447-9792-5D57-5B6ED670B0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1D75F5AB-46ED-C97B-3271-71BA6185F0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1">
            <a:extLst>
              <a:ext uri="{FF2B5EF4-FFF2-40B4-BE49-F238E27FC236}">
                <a16:creationId xmlns:a16="http://schemas.microsoft.com/office/drawing/2014/main" id="{FA831098-E3AD-05B1-D82B-3447A7286C02}"/>
              </a:ext>
            </a:extLst>
          </p:cNvPr>
          <p:cNvSpPr>
            <a:spLocks noGrp="1" noChangeArrowheads="1"/>
          </p:cNvSpPr>
          <p:nvPr>
            <p:ph type="sldNum" sz="quarter" idx="12"/>
          </p:nvPr>
        </p:nvSpPr>
        <p:spPr>
          <a:ln/>
        </p:spPr>
        <p:txBody>
          <a:bodyPr/>
          <a:lstStyle>
            <a:lvl1pPr>
              <a:defRPr/>
            </a:lvl1pPr>
          </a:lstStyle>
          <a:p>
            <a:fld id="{3500E38B-A349-458A-B729-31D2589C479A}" type="slidenum">
              <a:rPr lang="en-US" altLang="en-US"/>
              <a:pPr/>
              <a:t>‹#›</a:t>
            </a:fld>
            <a:endParaRPr lang="en-US" altLang="en-US"/>
          </a:p>
        </p:txBody>
      </p:sp>
    </p:spTree>
    <p:extLst>
      <p:ext uri="{BB962C8B-B14F-4D97-AF65-F5344CB8AC3E}">
        <p14:creationId xmlns:p14="http://schemas.microsoft.com/office/powerpoint/2010/main" val="90844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a:extLst>
              <a:ext uri="{FF2B5EF4-FFF2-40B4-BE49-F238E27FC236}">
                <a16:creationId xmlns:a16="http://schemas.microsoft.com/office/drawing/2014/main" id="{1F5FD7AE-DD27-BA06-A069-3F7984FCC4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CD63C220-AF9B-AF50-CE5D-1FE0B875C5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1">
            <a:extLst>
              <a:ext uri="{FF2B5EF4-FFF2-40B4-BE49-F238E27FC236}">
                <a16:creationId xmlns:a16="http://schemas.microsoft.com/office/drawing/2014/main" id="{687E206B-A6F6-60F3-481F-AF5C644EE048}"/>
              </a:ext>
            </a:extLst>
          </p:cNvPr>
          <p:cNvSpPr>
            <a:spLocks noGrp="1" noChangeArrowheads="1"/>
          </p:cNvSpPr>
          <p:nvPr>
            <p:ph type="sldNum" sz="quarter" idx="12"/>
          </p:nvPr>
        </p:nvSpPr>
        <p:spPr>
          <a:ln/>
        </p:spPr>
        <p:txBody>
          <a:bodyPr/>
          <a:lstStyle>
            <a:lvl1pPr>
              <a:defRPr/>
            </a:lvl1pPr>
          </a:lstStyle>
          <a:p>
            <a:fld id="{61BF0BAF-CC38-4A6A-83E2-1D8E1D95FF24}" type="slidenum">
              <a:rPr lang="en-US" altLang="en-US"/>
              <a:pPr/>
              <a:t>‹#›</a:t>
            </a:fld>
            <a:endParaRPr lang="en-US" altLang="en-US"/>
          </a:p>
        </p:txBody>
      </p:sp>
    </p:spTree>
    <p:extLst>
      <p:ext uri="{BB962C8B-B14F-4D97-AF65-F5344CB8AC3E}">
        <p14:creationId xmlns:p14="http://schemas.microsoft.com/office/powerpoint/2010/main" val="1888146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7">
            <a:extLst>
              <a:ext uri="{FF2B5EF4-FFF2-40B4-BE49-F238E27FC236}">
                <a16:creationId xmlns:a16="http://schemas.microsoft.com/office/drawing/2014/main" id="{27528DB4-60D7-45D0-8C3D-748547E2FDB5}"/>
              </a:ext>
            </a:extLst>
          </p:cNvPr>
          <p:cNvSpPr>
            <a:spLocks noGrp="1" noChangeArrowheads="1"/>
          </p:cNvSpPr>
          <p:nvPr>
            <p:ph type="title"/>
          </p:nvPr>
        </p:nvSpPr>
        <p:spPr bwMode="auto">
          <a:xfrm>
            <a:off x="2895600" y="381000"/>
            <a:ext cx="6096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br>
              <a:rPr lang="en-US" altLang="en-US"/>
            </a:br>
            <a:br>
              <a:rPr lang="en-US" altLang="en-US"/>
            </a:br>
            <a:br>
              <a:rPr lang="en-US" altLang="en-US"/>
            </a:br>
            <a:r>
              <a:rPr lang="en-US" altLang="en-US"/>
              <a:t>Click to edit Master</a:t>
            </a:r>
            <a:br>
              <a:rPr lang="en-US" altLang="en-US"/>
            </a:br>
            <a:r>
              <a:rPr lang="en-US" altLang="en-US"/>
              <a:t>title style</a:t>
            </a:r>
          </a:p>
        </p:txBody>
      </p:sp>
      <p:sp>
        <p:nvSpPr>
          <p:cNvPr id="1027" name="Rectangle 1028">
            <a:extLst>
              <a:ext uri="{FF2B5EF4-FFF2-40B4-BE49-F238E27FC236}">
                <a16:creationId xmlns:a16="http://schemas.microsoft.com/office/drawing/2014/main" id="{C514B72D-B7B7-5AFC-F8F2-BDEDB960B351}"/>
              </a:ext>
            </a:extLst>
          </p:cNvPr>
          <p:cNvSpPr>
            <a:spLocks noGrp="1" noChangeArrowheads="1"/>
          </p:cNvSpPr>
          <p:nvPr>
            <p:ph type="body" idx="1"/>
          </p:nvPr>
        </p:nvSpPr>
        <p:spPr bwMode="auto">
          <a:xfrm>
            <a:off x="3124200" y="19050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2"/>
            <a:r>
              <a:rPr lang="en-US" altLang="en-US"/>
              <a:t>Fourth Level</a:t>
            </a:r>
          </a:p>
          <a:p>
            <a:pPr lvl="4"/>
            <a:r>
              <a:rPr lang="en-US" altLang="en-US"/>
              <a:t>Fifth Level</a:t>
            </a:r>
          </a:p>
        </p:txBody>
      </p:sp>
      <p:sp>
        <p:nvSpPr>
          <p:cNvPr id="3077" name="Rectangle 1029">
            <a:extLst>
              <a:ext uri="{FF2B5EF4-FFF2-40B4-BE49-F238E27FC236}">
                <a16:creationId xmlns:a16="http://schemas.microsoft.com/office/drawing/2014/main" id="{870147D9-FF13-220B-94DF-B8A0E49499F3}"/>
              </a:ext>
            </a:extLst>
          </p:cNvPr>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hlink"/>
                </a:solidFill>
              </a:defRPr>
            </a:lvl1pPr>
          </a:lstStyle>
          <a:p>
            <a:pPr>
              <a:defRPr/>
            </a:pPr>
            <a:endParaRPr lang="en-US"/>
          </a:p>
        </p:txBody>
      </p:sp>
      <p:sp>
        <p:nvSpPr>
          <p:cNvPr id="3078" name="Rectangle 1030">
            <a:extLst>
              <a:ext uri="{FF2B5EF4-FFF2-40B4-BE49-F238E27FC236}">
                <a16:creationId xmlns:a16="http://schemas.microsoft.com/office/drawing/2014/main" id="{322E601F-455D-C209-CECD-8F512C85B7C9}"/>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hlink"/>
                </a:solidFill>
              </a:defRPr>
            </a:lvl1pPr>
          </a:lstStyle>
          <a:p>
            <a:pPr>
              <a:defRPr/>
            </a:pPr>
            <a:endParaRPr lang="en-US"/>
          </a:p>
        </p:txBody>
      </p:sp>
      <p:sp>
        <p:nvSpPr>
          <p:cNvPr id="3079" name="Rectangle 1031">
            <a:extLst>
              <a:ext uri="{FF2B5EF4-FFF2-40B4-BE49-F238E27FC236}">
                <a16:creationId xmlns:a16="http://schemas.microsoft.com/office/drawing/2014/main" id="{DD4F135A-4361-E7CF-486C-D523539C304D}"/>
              </a:ext>
            </a:extLst>
          </p:cNvPr>
          <p:cNvSpPr>
            <a:spLocks noGrp="1" noChangeArrowheads="1"/>
          </p:cNvSpPr>
          <p:nvPr>
            <p:ph type="sldNum" sz="quarter" idx="4"/>
          </p:nvPr>
        </p:nvSpPr>
        <p:spPr bwMode="auto">
          <a:xfrm>
            <a:off x="70104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bg2"/>
                </a:solidFill>
              </a:defRPr>
            </a:lvl1pPr>
          </a:lstStyle>
          <a:p>
            <a:fld id="{823C7865-5AA0-403D-BCFD-F8E386E497C6}" type="slidenum">
              <a:rPr lang="en-US" altLang="en-US"/>
              <a:pPr/>
              <a:t>‹#›</a:t>
            </a:fld>
            <a:endParaRPr lang="en-US" altLang="en-US"/>
          </a:p>
        </p:txBody>
      </p:sp>
      <p:sp>
        <p:nvSpPr>
          <p:cNvPr id="3080" name="Text Box 1032">
            <a:extLst>
              <a:ext uri="{FF2B5EF4-FFF2-40B4-BE49-F238E27FC236}">
                <a16:creationId xmlns:a16="http://schemas.microsoft.com/office/drawing/2014/main" id="{ED61AFE5-7377-E4A2-9553-6853A261D3C2}"/>
              </a:ext>
            </a:extLst>
          </p:cNvPr>
          <p:cNvSpPr txBox="1">
            <a:spLocks noChangeArrowheads="1"/>
          </p:cNvSpPr>
          <p:nvPr/>
        </p:nvSpPr>
        <p:spPr bwMode="auto">
          <a:xfrm>
            <a:off x="2667000" y="490538"/>
            <a:ext cx="6053138" cy="822325"/>
          </a:xfrm>
          <a:prstGeom prst="rect">
            <a:avLst/>
          </a:prstGeom>
          <a:noFill/>
          <a:ln w="9525">
            <a:noFill/>
            <a:miter lim="800000"/>
            <a:headEnd/>
            <a:tailEnd/>
          </a:ln>
        </p:spPr>
        <p:txBody>
          <a:bodyPr>
            <a:spAutoFit/>
          </a:bodyPr>
          <a:lstStyle/>
          <a:p>
            <a:pPr algn="r">
              <a:defRPr/>
            </a:pPr>
            <a:r>
              <a:rPr lang="en-US" b="1" dirty="0" err="1">
                <a:solidFill>
                  <a:srgbClr val="003399"/>
                </a:solidFill>
                <a:effectLst>
                  <a:outerShdw blurRad="38100" dist="38100" dir="2700000" algn="tl">
                    <a:srgbClr val="C0C0C0"/>
                  </a:outerShdw>
                </a:effectLst>
                <a:latin typeface="Arial Black" pitchFamily="34" charset="0"/>
              </a:rPr>
              <a:t>Vibrationdata</a:t>
            </a:r>
            <a:endParaRPr lang="en-US" b="1" dirty="0">
              <a:solidFill>
                <a:schemeClr val="tx2"/>
              </a:solidFill>
              <a:effectLst>
                <a:outerShdw blurRad="38100" dist="38100" dir="2700000" algn="tl">
                  <a:srgbClr val="C0C0C0"/>
                </a:outerShdw>
              </a:effectLst>
            </a:endParaRPr>
          </a:p>
          <a:p>
            <a:pPr>
              <a:defRPr/>
            </a:pPr>
            <a:endParaRPr lang="en-US" dirty="0"/>
          </a:p>
        </p:txBody>
      </p:sp>
    </p:spTree>
  </p:cSld>
  <p:clrMap bg1="lt1" tx1="dk1" bg2="lt2" tx2="dk2" accent1="accent1" accent2="accent2" accent3="accent3" accent4="accent4" accent5="accent5" accent6="accent6" hlink="hlink" folHlink="folHlink"/>
  <p:sldLayoutIdLst>
    <p:sldLayoutId id="2147483765"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rtl="0" eaLnBrk="0" fontAlgn="base" hangingPunct="0">
        <a:lnSpc>
          <a:spcPct val="70000"/>
        </a:lnSpc>
        <a:spcBef>
          <a:spcPct val="0"/>
        </a:spcBef>
        <a:spcAft>
          <a:spcPct val="0"/>
        </a:spcAft>
        <a:defRPr kumimoji="1" sz="2400" b="1">
          <a:solidFill>
            <a:srgbClr val="009999"/>
          </a:solidFill>
          <a:latin typeface="+mj-lt"/>
          <a:ea typeface="+mj-ea"/>
          <a:cs typeface="+mj-cs"/>
        </a:defRPr>
      </a:lvl1pPr>
      <a:lvl2pPr algn="l" rtl="0" eaLnBrk="0" fontAlgn="base" hangingPunct="0">
        <a:lnSpc>
          <a:spcPct val="70000"/>
        </a:lnSpc>
        <a:spcBef>
          <a:spcPct val="0"/>
        </a:spcBef>
        <a:spcAft>
          <a:spcPct val="0"/>
        </a:spcAft>
        <a:defRPr kumimoji="1" sz="2400" b="1">
          <a:solidFill>
            <a:srgbClr val="009999"/>
          </a:solidFill>
          <a:latin typeface="Arial" charset="0"/>
        </a:defRPr>
      </a:lvl2pPr>
      <a:lvl3pPr algn="l" rtl="0" eaLnBrk="0" fontAlgn="base" hangingPunct="0">
        <a:lnSpc>
          <a:spcPct val="70000"/>
        </a:lnSpc>
        <a:spcBef>
          <a:spcPct val="0"/>
        </a:spcBef>
        <a:spcAft>
          <a:spcPct val="0"/>
        </a:spcAft>
        <a:defRPr kumimoji="1" sz="2400" b="1">
          <a:solidFill>
            <a:srgbClr val="009999"/>
          </a:solidFill>
          <a:latin typeface="Arial" charset="0"/>
        </a:defRPr>
      </a:lvl3pPr>
      <a:lvl4pPr algn="l" rtl="0" eaLnBrk="0" fontAlgn="base" hangingPunct="0">
        <a:lnSpc>
          <a:spcPct val="70000"/>
        </a:lnSpc>
        <a:spcBef>
          <a:spcPct val="0"/>
        </a:spcBef>
        <a:spcAft>
          <a:spcPct val="0"/>
        </a:spcAft>
        <a:defRPr kumimoji="1" sz="2400" b="1">
          <a:solidFill>
            <a:srgbClr val="009999"/>
          </a:solidFill>
          <a:latin typeface="Arial" charset="0"/>
        </a:defRPr>
      </a:lvl4pPr>
      <a:lvl5pPr algn="l" rtl="0" eaLnBrk="0" fontAlgn="base" hangingPunct="0">
        <a:lnSpc>
          <a:spcPct val="70000"/>
        </a:lnSpc>
        <a:spcBef>
          <a:spcPct val="0"/>
        </a:spcBef>
        <a:spcAft>
          <a:spcPct val="0"/>
        </a:spcAft>
        <a:defRPr kumimoji="1" sz="2400" b="1">
          <a:solidFill>
            <a:srgbClr val="009999"/>
          </a:solidFill>
          <a:latin typeface="Arial" charset="0"/>
        </a:defRPr>
      </a:lvl5pPr>
      <a:lvl6pPr marL="457200" algn="l" rtl="0" eaLnBrk="0" fontAlgn="base" hangingPunct="0">
        <a:lnSpc>
          <a:spcPct val="70000"/>
        </a:lnSpc>
        <a:spcBef>
          <a:spcPct val="0"/>
        </a:spcBef>
        <a:spcAft>
          <a:spcPct val="0"/>
        </a:spcAft>
        <a:defRPr kumimoji="1" sz="2400" b="1">
          <a:solidFill>
            <a:srgbClr val="009999"/>
          </a:solidFill>
          <a:latin typeface="Arial" charset="0"/>
        </a:defRPr>
      </a:lvl6pPr>
      <a:lvl7pPr marL="914400" algn="l" rtl="0" eaLnBrk="0" fontAlgn="base" hangingPunct="0">
        <a:lnSpc>
          <a:spcPct val="70000"/>
        </a:lnSpc>
        <a:spcBef>
          <a:spcPct val="0"/>
        </a:spcBef>
        <a:spcAft>
          <a:spcPct val="0"/>
        </a:spcAft>
        <a:defRPr kumimoji="1" sz="2400" b="1">
          <a:solidFill>
            <a:srgbClr val="009999"/>
          </a:solidFill>
          <a:latin typeface="Arial" charset="0"/>
        </a:defRPr>
      </a:lvl7pPr>
      <a:lvl8pPr marL="1371600" algn="l" rtl="0" eaLnBrk="0" fontAlgn="base" hangingPunct="0">
        <a:lnSpc>
          <a:spcPct val="70000"/>
        </a:lnSpc>
        <a:spcBef>
          <a:spcPct val="0"/>
        </a:spcBef>
        <a:spcAft>
          <a:spcPct val="0"/>
        </a:spcAft>
        <a:defRPr kumimoji="1" sz="2400" b="1">
          <a:solidFill>
            <a:srgbClr val="009999"/>
          </a:solidFill>
          <a:latin typeface="Arial" charset="0"/>
        </a:defRPr>
      </a:lvl8pPr>
      <a:lvl9pPr marL="1828800" algn="l" rtl="0" eaLnBrk="0" fontAlgn="base" hangingPunct="0">
        <a:lnSpc>
          <a:spcPct val="70000"/>
        </a:lnSpc>
        <a:spcBef>
          <a:spcPct val="0"/>
        </a:spcBef>
        <a:spcAft>
          <a:spcPct val="0"/>
        </a:spcAft>
        <a:defRPr kumimoji="1" sz="2400" b="1">
          <a:solidFill>
            <a:srgbClr val="009999"/>
          </a:solidFill>
          <a:latin typeface="Arial" charset="0"/>
        </a:defRPr>
      </a:lvl9pPr>
    </p:titleStyle>
    <p:bodyStyle>
      <a:lvl1pPr algn="l" rtl="0" eaLnBrk="0" fontAlgn="base" hangingPunct="0">
        <a:spcBef>
          <a:spcPct val="15000"/>
        </a:spcBef>
        <a:spcAft>
          <a:spcPct val="0"/>
        </a:spcAft>
        <a:buClr>
          <a:srgbClr val="003399"/>
        </a:buClr>
        <a:buSzPct val="50000"/>
        <a:buFont typeface="Monotype Sorts" pitchFamily="2" charset="2"/>
        <a:defRPr kumimoji="1" sz="1600" b="1">
          <a:solidFill>
            <a:schemeClr val="bg2"/>
          </a:solidFill>
          <a:latin typeface="+mn-lt"/>
          <a:ea typeface="+mn-ea"/>
          <a:cs typeface="+mn-cs"/>
        </a:defRPr>
      </a:lvl1pPr>
      <a:lvl2pPr marL="742950" indent="-285750" algn="l" rtl="0" eaLnBrk="0" fontAlgn="base" hangingPunct="0">
        <a:spcBef>
          <a:spcPct val="15000"/>
        </a:spcBef>
        <a:spcAft>
          <a:spcPct val="0"/>
        </a:spcAft>
        <a:buClr>
          <a:srgbClr val="003399"/>
        </a:buClr>
        <a:buSzPct val="75000"/>
        <a:buFont typeface="Monotype Sorts" pitchFamily="2" charset="2"/>
        <a:defRPr kumimoji="1" sz="1600">
          <a:solidFill>
            <a:schemeClr val="bg2"/>
          </a:solidFill>
          <a:latin typeface="+mn-lt"/>
        </a:defRPr>
      </a:lvl2pPr>
      <a:lvl3pPr marL="1143000" indent="-228600" algn="l" rtl="0" eaLnBrk="0" fontAlgn="base" hangingPunct="0">
        <a:spcBef>
          <a:spcPct val="20000"/>
        </a:spcBef>
        <a:spcAft>
          <a:spcPct val="0"/>
        </a:spcAft>
        <a:buClr>
          <a:schemeClr val="bg2"/>
        </a:buClr>
        <a:buSzPct val="65000"/>
        <a:buFont typeface="Monotype Sorts" pitchFamily="2" charset="2"/>
        <a:defRPr kumimoji="1" sz="1600">
          <a:solidFill>
            <a:schemeClr val="bg2"/>
          </a:solidFill>
          <a:latin typeface="+mn-lt"/>
        </a:defRPr>
      </a:lvl3pPr>
      <a:lvl4pPr marL="1600200" indent="-228600" algn="l" rtl="0" eaLnBrk="0" fontAlgn="base" hangingPunct="0">
        <a:spcBef>
          <a:spcPct val="20000"/>
        </a:spcBef>
        <a:spcAft>
          <a:spcPct val="0"/>
        </a:spcAft>
        <a:buClr>
          <a:schemeClr val="bg2"/>
        </a:buClr>
        <a:buSzPct val="100000"/>
        <a:defRPr kumimoji="1" sz="1600">
          <a:solidFill>
            <a:schemeClr val="bg2"/>
          </a:solidFill>
          <a:latin typeface="+mn-lt"/>
        </a:defRPr>
      </a:lvl4pPr>
      <a:lvl5pPr marL="2057400" indent="-228600" algn="l" rtl="0" eaLnBrk="0" fontAlgn="base" hangingPunct="0">
        <a:spcBef>
          <a:spcPct val="20000"/>
        </a:spcBef>
        <a:spcAft>
          <a:spcPct val="0"/>
        </a:spcAft>
        <a:buClr>
          <a:schemeClr val="bg2"/>
        </a:buClr>
        <a:buSzPct val="100000"/>
        <a:defRPr kumimoji="1" sz="1600">
          <a:solidFill>
            <a:schemeClr val="bg2"/>
          </a:solidFill>
          <a:latin typeface="+mn-lt"/>
        </a:defRPr>
      </a:lvl5pPr>
      <a:lvl6pPr marL="2514600" indent="-228600" algn="l" rtl="0" eaLnBrk="0" fontAlgn="base" hangingPunct="0">
        <a:spcBef>
          <a:spcPct val="20000"/>
        </a:spcBef>
        <a:spcAft>
          <a:spcPct val="0"/>
        </a:spcAft>
        <a:buClr>
          <a:schemeClr val="bg2"/>
        </a:buClr>
        <a:buSzPct val="100000"/>
        <a:defRPr kumimoji="1" sz="1600">
          <a:solidFill>
            <a:schemeClr val="bg2"/>
          </a:solidFill>
          <a:latin typeface="+mn-lt"/>
        </a:defRPr>
      </a:lvl6pPr>
      <a:lvl7pPr marL="2971800" indent="-228600" algn="l" rtl="0" eaLnBrk="0" fontAlgn="base" hangingPunct="0">
        <a:spcBef>
          <a:spcPct val="20000"/>
        </a:spcBef>
        <a:spcAft>
          <a:spcPct val="0"/>
        </a:spcAft>
        <a:buClr>
          <a:schemeClr val="bg2"/>
        </a:buClr>
        <a:buSzPct val="100000"/>
        <a:defRPr kumimoji="1" sz="1600">
          <a:solidFill>
            <a:schemeClr val="bg2"/>
          </a:solidFill>
          <a:latin typeface="+mn-lt"/>
        </a:defRPr>
      </a:lvl7pPr>
      <a:lvl8pPr marL="3429000" indent="-228600" algn="l" rtl="0" eaLnBrk="0" fontAlgn="base" hangingPunct="0">
        <a:spcBef>
          <a:spcPct val="20000"/>
        </a:spcBef>
        <a:spcAft>
          <a:spcPct val="0"/>
        </a:spcAft>
        <a:buClr>
          <a:schemeClr val="bg2"/>
        </a:buClr>
        <a:buSzPct val="100000"/>
        <a:defRPr kumimoji="1" sz="1600">
          <a:solidFill>
            <a:schemeClr val="bg2"/>
          </a:solidFill>
          <a:latin typeface="+mn-lt"/>
        </a:defRPr>
      </a:lvl8pPr>
      <a:lvl9pPr marL="3886200" indent="-228600" algn="l" rtl="0" eaLnBrk="0" fontAlgn="base" hangingPunct="0">
        <a:spcBef>
          <a:spcPct val="20000"/>
        </a:spcBef>
        <a:spcAft>
          <a:spcPct val="0"/>
        </a:spcAft>
        <a:buClr>
          <a:schemeClr val="bg2"/>
        </a:buClr>
        <a:buSzPct val="100000"/>
        <a:defRPr kumimoji="1"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2D6410-730A-38A4-F507-FBAC308BC9C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B9CF39-8404-14E0-3079-C0B14CBF496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D08B2-1ADF-43BB-5079-63A5401DBFB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541F3CC9-8F13-4C71-A2E9-C30887A46BDF}" type="datetimeFigureOut">
              <a:rPr lang="en-US" smtClean="0"/>
              <a:t>7/16/2025</a:t>
            </a:fld>
            <a:endParaRPr lang="en-US"/>
          </a:p>
        </p:txBody>
      </p:sp>
      <p:sp>
        <p:nvSpPr>
          <p:cNvPr id="5" name="Footer Placeholder 4">
            <a:extLst>
              <a:ext uri="{FF2B5EF4-FFF2-40B4-BE49-F238E27FC236}">
                <a16:creationId xmlns:a16="http://schemas.microsoft.com/office/drawing/2014/main" id="{9E59A3A7-D14B-A0E6-CD27-BEEA718EC4F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96231AE-991A-2E46-E482-F7E3C2DF0B6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6026C79-8F78-4D07-8CF4-3A4F6EBB7FA4}" type="slidenum">
              <a:rPr lang="en-US" smtClean="0"/>
              <a:t>‹#›</a:t>
            </a:fld>
            <a:endParaRPr lang="en-US"/>
          </a:p>
        </p:txBody>
      </p:sp>
    </p:spTree>
    <p:extLst>
      <p:ext uri="{BB962C8B-B14F-4D97-AF65-F5344CB8AC3E}">
        <p14:creationId xmlns:p14="http://schemas.microsoft.com/office/powerpoint/2010/main" val="321777922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ftw.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2.wmf"/><Relationship Id="rId5" Type="http://schemas.openxmlformats.org/officeDocument/2006/relationships/oleObject" Target="../embeddings/oleObject2.bin"/><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5FA94832-4DD6-1AE2-A4C3-10C5E4328D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fld id="{676B2FE5-BE3F-4C91-9338-4B8761BB3860}" type="slidenum">
              <a:rPr kumimoji="0" lang="en-US" altLang="en-US" sz="1400" b="0">
                <a:latin typeface="Times New Roman" panose="02020603050405020304" pitchFamily="18" charset="0"/>
              </a:rPr>
              <a:pPr>
                <a:spcBef>
                  <a:spcPct val="0"/>
                </a:spcBef>
                <a:buClrTx/>
                <a:buSzTx/>
                <a:buFontTx/>
                <a:buNone/>
              </a:pPr>
              <a:t>1</a:t>
            </a:fld>
            <a:endParaRPr kumimoji="0" lang="en-US" altLang="en-US" sz="1400" b="0">
              <a:latin typeface="Times New Roman" panose="02020603050405020304" pitchFamily="18" charset="0"/>
            </a:endParaRPr>
          </a:p>
        </p:txBody>
      </p:sp>
      <p:sp>
        <p:nvSpPr>
          <p:cNvPr id="5123" name="Rectangle 4">
            <a:extLst>
              <a:ext uri="{FF2B5EF4-FFF2-40B4-BE49-F238E27FC236}">
                <a16:creationId xmlns:a16="http://schemas.microsoft.com/office/drawing/2014/main" id="{361A8D87-0604-4D42-6412-93A9C4603C35}"/>
              </a:ext>
            </a:extLst>
          </p:cNvPr>
          <p:cNvSpPr>
            <a:spLocks noGrp="1" noChangeArrowheads="1"/>
          </p:cNvSpPr>
          <p:nvPr>
            <p:ph type="title"/>
          </p:nvPr>
        </p:nvSpPr>
        <p:spPr>
          <a:xfrm>
            <a:off x="609600" y="457200"/>
            <a:ext cx="6096000" cy="609600"/>
          </a:xfrm>
        </p:spPr>
        <p:txBody>
          <a:bodyPr/>
          <a:lstStyle/>
          <a:p>
            <a:r>
              <a:rPr lang="en-US" altLang="en-US"/>
              <a:t>Unit 7</a:t>
            </a:r>
          </a:p>
        </p:txBody>
      </p:sp>
      <p:sp>
        <p:nvSpPr>
          <p:cNvPr id="5124" name="Rectangle 5">
            <a:extLst>
              <a:ext uri="{FF2B5EF4-FFF2-40B4-BE49-F238E27FC236}">
                <a16:creationId xmlns:a16="http://schemas.microsoft.com/office/drawing/2014/main" id="{17DC55B1-E54B-17BD-B8CD-DF135D968FD5}"/>
              </a:ext>
            </a:extLst>
          </p:cNvPr>
          <p:cNvSpPr>
            <a:spLocks noGrp="1" noChangeArrowheads="1"/>
          </p:cNvSpPr>
          <p:nvPr>
            <p:ph type="body" idx="1"/>
          </p:nvPr>
        </p:nvSpPr>
        <p:spPr>
          <a:xfrm>
            <a:off x="1295400" y="1828800"/>
            <a:ext cx="5867400" cy="2209800"/>
          </a:xfrm>
        </p:spPr>
        <p:txBody>
          <a:bodyPr/>
          <a:lstStyle/>
          <a:p>
            <a:pPr algn="ctr"/>
            <a:endParaRPr lang="en-US" altLang="en-US" sz="2400" dirty="0">
              <a:solidFill>
                <a:srgbClr val="009999"/>
              </a:solidFill>
            </a:endParaRPr>
          </a:p>
          <a:p>
            <a:pPr algn="ctr">
              <a:spcBef>
                <a:spcPts val="600"/>
              </a:spcBef>
              <a:spcAft>
                <a:spcPts val="600"/>
              </a:spcAft>
            </a:pPr>
            <a:r>
              <a:rPr lang="en-US" altLang="en-US" sz="2400" dirty="0">
                <a:solidFill>
                  <a:srgbClr val="336699"/>
                </a:solidFill>
              </a:rPr>
              <a:t>Fast Fourier Transform (FFT)</a:t>
            </a:r>
          </a:p>
          <a:p>
            <a:pPr algn="ctr">
              <a:spcBef>
                <a:spcPts val="600"/>
              </a:spcBef>
              <a:spcAft>
                <a:spcPts val="600"/>
              </a:spcAft>
            </a:pPr>
            <a:r>
              <a:rPr lang="en-US" altLang="en-US">
                <a:solidFill>
                  <a:srgbClr val="336699"/>
                </a:solidFill>
              </a:rPr>
              <a:t>Revision </a:t>
            </a:r>
            <a:r>
              <a:rPr lang="en-US" altLang="en-US" dirty="0">
                <a:solidFill>
                  <a:srgbClr val="336699"/>
                </a:solidFill>
              </a:rPr>
              <a:t>E</a:t>
            </a:r>
          </a:p>
          <a:p>
            <a:endParaRPr lang="en-US" altLang="en-US" dirty="0"/>
          </a:p>
        </p:txBody>
      </p:sp>
      <p:sp>
        <p:nvSpPr>
          <p:cNvPr id="2" name="Line 1033">
            <a:extLst>
              <a:ext uri="{FF2B5EF4-FFF2-40B4-BE49-F238E27FC236}">
                <a16:creationId xmlns:a16="http://schemas.microsoft.com/office/drawing/2014/main" id="{5782721F-3783-87D3-6F4D-49E5A2604744}"/>
              </a:ext>
            </a:extLst>
          </p:cNvPr>
          <p:cNvSpPr>
            <a:spLocks noChangeShapeType="1"/>
          </p:cNvSpPr>
          <p:nvPr/>
        </p:nvSpPr>
        <p:spPr bwMode="auto">
          <a:xfrm>
            <a:off x="642938" y="1066800"/>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BAEF383-A01A-E110-0557-42241A16AC4D}"/>
              </a:ext>
            </a:extLst>
          </p:cNvPr>
          <p:cNvSpPr>
            <a:spLocks noGrp="1" noChangeArrowheads="1"/>
          </p:cNvSpPr>
          <p:nvPr>
            <p:ph type="title"/>
          </p:nvPr>
        </p:nvSpPr>
        <p:spPr>
          <a:xfrm>
            <a:off x="533400" y="533400"/>
            <a:ext cx="5410200" cy="381000"/>
          </a:xfrm>
        </p:spPr>
        <p:txBody>
          <a:bodyPr/>
          <a:lstStyle/>
          <a:p>
            <a:r>
              <a:rPr lang="en-US" altLang="en-US" sz="1800" dirty="0">
                <a:cs typeface="Times New Roman" panose="02020603050405020304" pitchFamily="18" charset="0"/>
              </a:rPr>
              <a:t>Suitable Time Histories for Cooley-Tukey FFT</a:t>
            </a:r>
            <a:r>
              <a:rPr lang="en-US" altLang="en-US" sz="1800" dirty="0"/>
              <a:t> </a:t>
            </a:r>
          </a:p>
        </p:txBody>
      </p:sp>
      <p:graphicFrame>
        <p:nvGraphicFramePr>
          <p:cNvPr id="5" name="Table 4">
            <a:extLst>
              <a:ext uri="{FF2B5EF4-FFF2-40B4-BE49-F238E27FC236}">
                <a16:creationId xmlns:a16="http://schemas.microsoft.com/office/drawing/2014/main" id="{821CC775-EB77-B86C-791E-D187F3074951}"/>
              </a:ext>
            </a:extLst>
          </p:cNvPr>
          <p:cNvGraphicFramePr>
            <a:graphicFrameLocks noGrp="1"/>
          </p:cNvGraphicFramePr>
          <p:nvPr>
            <p:extLst>
              <p:ext uri="{D42A27DB-BD31-4B8C-83A1-F6EECF244321}">
                <p14:modId xmlns:p14="http://schemas.microsoft.com/office/powerpoint/2010/main" val="2304259166"/>
              </p:ext>
            </p:extLst>
          </p:nvPr>
        </p:nvGraphicFramePr>
        <p:xfrm>
          <a:off x="1447800" y="2407773"/>
          <a:ext cx="4343400" cy="2544798"/>
        </p:xfrm>
        <a:graphic>
          <a:graphicData uri="http://schemas.openxmlformats.org/drawingml/2006/table">
            <a:tbl>
              <a:tblPr firstRow="1" bandRow="1">
                <a:tableStyleId>{5C22544A-7EE6-4342-B048-85BDC9FD1C3A}</a:tableStyleId>
              </a:tblPr>
              <a:tblGrid>
                <a:gridCol w="755333">
                  <a:extLst>
                    <a:ext uri="{9D8B030D-6E8A-4147-A177-3AD203B41FA5}">
                      <a16:colId xmlns:a16="http://schemas.microsoft.com/office/drawing/2014/main" val="20000"/>
                    </a:ext>
                  </a:extLst>
                </a:gridCol>
                <a:gridCol w="464820">
                  <a:extLst>
                    <a:ext uri="{9D8B030D-6E8A-4147-A177-3AD203B41FA5}">
                      <a16:colId xmlns:a16="http://schemas.microsoft.com/office/drawing/2014/main" val="20001"/>
                    </a:ext>
                  </a:extLst>
                </a:gridCol>
                <a:gridCol w="1142047">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370795">
                <a:tc>
                  <a:txBody>
                    <a:bodyPr/>
                    <a:lstStyle/>
                    <a:p>
                      <a:pPr algn="ctr"/>
                      <a:r>
                        <a:rPr lang="en-US" sz="1500" b="0" dirty="0">
                          <a:solidFill>
                            <a:schemeClr val="tx1"/>
                          </a:solidFill>
                          <a:latin typeface="Calibri" panose="020F0502020204030204" pitchFamily="34" charset="0"/>
                          <a:cs typeface="Calibri" panose="020F0502020204030204" pitchFamily="34" charset="0"/>
                        </a:rPr>
                        <a:t>2</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endParaRPr lang="en-US" sz="1500" b="0" dirty="0">
                        <a:solidFill>
                          <a:schemeClr val="tx1"/>
                        </a:solidFill>
                        <a:latin typeface="Calibri" panose="020F0502020204030204" pitchFamily="34" charset="0"/>
                        <a:cs typeface="Calibri" panose="020F0502020204030204"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latin typeface="Calibri" panose="020F0502020204030204" pitchFamily="34" charset="0"/>
                          <a:cs typeface="Calibri" panose="020F0502020204030204" pitchFamily="34" charset="0"/>
                        </a:rPr>
                        <a:t>256</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endParaRPr lang="en-US" sz="1500" b="0" kern="1200" dirty="0">
                        <a:solidFill>
                          <a:schemeClr val="tx1"/>
                        </a:solidFill>
                        <a:latin typeface="Calibri" panose="020F0502020204030204" pitchFamily="34" charset="0"/>
                        <a:ea typeface="+mn-ea"/>
                        <a:cs typeface="Calibri" panose="020F0502020204030204"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latin typeface="Calibri" panose="020F0502020204030204" pitchFamily="34" charset="0"/>
                          <a:cs typeface="Calibri" panose="020F0502020204030204" pitchFamily="34" charset="0"/>
                        </a:rPr>
                        <a:t>32,768</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70795">
                <a:tc>
                  <a:txBody>
                    <a:bodyPr/>
                    <a:lstStyle/>
                    <a:p>
                      <a:pPr algn="ctr"/>
                      <a:r>
                        <a:rPr lang="en-US" sz="1500" b="0" dirty="0">
                          <a:solidFill>
                            <a:schemeClr val="tx1"/>
                          </a:solidFill>
                          <a:latin typeface="Calibri" panose="020F0502020204030204" pitchFamily="34" charset="0"/>
                          <a:cs typeface="Calibri" panose="020F0502020204030204" pitchFamily="34" charset="0"/>
                        </a:rPr>
                        <a:t>4</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b="0">
                        <a:solidFill>
                          <a:schemeClr val="tx1"/>
                        </a:solidFill>
                        <a:latin typeface="Calibri" panose="020F0502020204030204" pitchFamily="34" charset="0"/>
                        <a:cs typeface="Calibri" panose="020F0502020204030204"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latin typeface="Calibri" panose="020F0502020204030204" pitchFamily="34" charset="0"/>
                          <a:cs typeface="Calibri" panose="020F0502020204030204" pitchFamily="34" charset="0"/>
                        </a:rPr>
                        <a:t>512</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b="0" dirty="0">
                        <a:solidFill>
                          <a:schemeClr val="tx1"/>
                        </a:solidFill>
                        <a:latin typeface="Calibri" panose="020F0502020204030204" pitchFamily="34" charset="0"/>
                        <a:cs typeface="Calibri" panose="020F0502020204030204"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latin typeface="Calibri" panose="020F0502020204030204" pitchFamily="34" charset="0"/>
                          <a:cs typeface="Calibri" panose="020F0502020204030204" pitchFamily="34" charset="0"/>
                        </a:rPr>
                        <a:t>65,536</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795">
                <a:tc>
                  <a:txBody>
                    <a:bodyPr/>
                    <a:lstStyle/>
                    <a:p>
                      <a:pPr algn="ctr"/>
                      <a:r>
                        <a:rPr lang="en-US" sz="1500" b="0" dirty="0">
                          <a:solidFill>
                            <a:schemeClr val="tx1"/>
                          </a:solidFill>
                          <a:latin typeface="Calibri" panose="020F0502020204030204" pitchFamily="34" charset="0"/>
                          <a:cs typeface="Calibri" panose="020F0502020204030204" pitchFamily="34" charset="0"/>
                        </a:rPr>
                        <a:t>8</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b="0">
                        <a:solidFill>
                          <a:schemeClr val="tx1"/>
                        </a:solidFill>
                        <a:latin typeface="Calibri" panose="020F0502020204030204" pitchFamily="34" charset="0"/>
                        <a:cs typeface="Calibri" panose="020F0502020204030204"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latin typeface="Calibri" panose="020F0502020204030204" pitchFamily="34" charset="0"/>
                          <a:cs typeface="Calibri" panose="020F0502020204030204" pitchFamily="34" charset="0"/>
                        </a:rPr>
                        <a:t>1024</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b="0" dirty="0">
                        <a:solidFill>
                          <a:schemeClr val="tx1"/>
                        </a:solidFill>
                        <a:latin typeface="Calibri" panose="020F0502020204030204" pitchFamily="34" charset="0"/>
                        <a:cs typeface="Calibri" panose="020F0502020204030204"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latin typeface="Calibri" panose="020F0502020204030204" pitchFamily="34" charset="0"/>
                          <a:cs typeface="Calibri" panose="020F0502020204030204" pitchFamily="34" charset="0"/>
                        </a:rPr>
                        <a:t>131,072</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795">
                <a:tc>
                  <a:txBody>
                    <a:bodyPr/>
                    <a:lstStyle/>
                    <a:p>
                      <a:pPr algn="ctr"/>
                      <a:r>
                        <a:rPr lang="en-US" sz="1500" b="0" dirty="0">
                          <a:solidFill>
                            <a:schemeClr val="tx1"/>
                          </a:solidFill>
                          <a:latin typeface="Calibri" panose="020F0502020204030204" pitchFamily="34" charset="0"/>
                          <a:cs typeface="Calibri" panose="020F0502020204030204" pitchFamily="34" charset="0"/>
                        </a:rPr>
                        <a:t>16</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b="0">
                        <a:solidFill>
                          <a:schemeClr val="tx1"/>
                        </a:solidFill>
                        <a:latin typeface="Calibri" panose="020F0502020204030204" pitchFamily="34" charset="0"/>
                        <a:cs typeface="Calibri" panose="020F0502020204030204"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latin typeface="Calibri" panose="020F0502020204030204" pitchFamily="34" charset="0"/>
                          <a:cs typeface="Calibri" panose="020F0502020204030204" pitchFamily="34" charset="0"/>
                        </a:rPr>
                        <a:t>2048</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b="0" dirty="0">
                        <a:solidFill>
                          <a:schemeClr val="tx1"/>
                        </a:solidFill>
                        <a:latin typeface="Calibri" panose="020F0502020204030204" pitchFamily="34" charset="0"/>
                        <a:cs typeface="Calibri" panose="020F0502020204030204"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latin typeface="Calibri" panose="020F0502020204030204" pitchFamily="34" charset="0"/>
                          <a:cs typeface="Calibri" panose="020F0502020204030204" pitchFamily="34" charset="0"/>
                        </a:rPr>
                        <a:t>262,144</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7020">
                <a:tc>
                  <a:txBody>
                    <a:bodyPr/>
                    <a:lstStyle/>
                    <a:p>
                      <a:pPr algn="ctr"/>
                      <a:r>
                        <a:rPr lang="en-US" sz="1500" b="0" dirty="0">
                          <a:solidFill>
                            <a:schemeClr val="tx1"/>
                          </a:solidFill>
                          <a:latin typeface="Calibri" panose="020F0502020204030204" pitchFamily="34" charset="0"/>
                          <a:cs typeface="Calibri" panose="020F0502020204030204" pitchFamily="34" charset="0"/>
                        </a:rPr>
                        <a:t>32</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b="0">
                        <a:solidFill>
                          <a:schemeClr val="tx1"/>
                        </a:solidFill>
                        <a:latin typeface="Calibri" panose="020F0502020204030204" pitchFamily="34" charset="0"/>
                        <a:cs typeface="Calibri" panose="020F0502020204030204"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latin typeface="Calibri" panose="020F0502020204030204" pitchFamily="34" charset="0"/>
                          <a:cs typeface="Calibri" panose="020F0502020204030204" pitchFamily="34" charset="0"/>
                        </a:rPr>
                        <a:t>4196</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b="0" dirty="0">
                        <a:solidFill>
                          <a:schemeClr val="tx1"/>
                        </a:solidFill>
                        <a:latin typeface="Calibri" panose="020F0502020204030204" pitchFamily="34" charset="0"/>
                        <a:cs typeface="Calibri" panose="020F0502020204030204"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latin typeface="Calibri" panose="020F0502020204030204" pitchFamily="34" charset="0"/>
                          <a:cs typeface="Calibri" panose="020F0502020204030204" pitchFamily="34" charset="0"/>
                        </a:rPr>
                        <a:t>524,288</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795">
                <a:tc>
                  <a:txBody>
                    <a:bodyPr/>
                    <a:lstStyle/>
                    <a:p>
                      <a:pPr algn="ctr"/>
                      <a:r>
                        <a:rPr lang="en-US" sz="1500" b="0" dirty="0">
                          <a:solidFill>
                            <a:schemeClr val="tx1"/>
                          </a:solidFill>
                          <a:latin typeface="Calibri" panose="020F0502020204030204" pitchFamily="34" charset="0"/>
                          <a:cs typeface="Calibri" panose="020F0502020204030204" pitchFamily="34" charset="0"/>
                        </a:rPr>
                        <a:t>64</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500" b="0" dirty="0">
                        <a:solidFill>
                          <a:schemeClr val="tx1"/>
                        </a:solidFill>
                        <a:latin typeface="Calibri" panose="020F0502020204030204" pitchFamily="34" charset="0"/>
                        <a:cs typeface="Calibri" panose="020F0502020204030204"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latin typeface="Calibri" panose="020F0502020204030204" pitchFamily="34" charset="0"/>
                          <a:cs typeface="Calibri" panose="020F0502020204030204" pitchFamily="34" charset="0"/>
                        </a:rPr>
                        <a:t>8192</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b="0" dirty="0">
                        <a:solidFill>
                          <a:schemeClr val="tx1"/>
                        </a:solidFill>
                        <a:latin typeface="Calibri" panose="020F0502020204030204" pitchFamily="34" charset="0"/>
                        <a:cs typeface="Calibri" panose="020F0502020204030204"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latin typeface="Calibri" panose="020F0502020204030204" pitchFamily="34" charset="0"/>
                          <a:cs typeface="Calibri" panose="020F0502020204030204" pitchFamily="34" charset="0"/>
                        </a:rPr>
                        <a:t>1,048,576</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795">
                <a:tc>
                  <a:txBody>
                    <a:bodyPr/>
                    <a:lstStyle/>
                    <a:p>
                      <a:pPr algn="ctr"/>
                      <a:r>
                        <a:rPr lang="en-US" sz="1500" b="0" dirty="0">
                          <a:solidFill>
                            <a:schemeClr val="tx1"/>
                          </a:solidFill>
                          <a:latin typeface="Calibri" panose="020F0502020204030204" pitchFamily="34" charset="0"/>
                          <a:cs typeface="Calibri" panose="020F0502020204030204" pitchFamily="34" charset="0"/>
                        </a:rPr>
                        <a:t>128</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b="0" dirty="0">
                        <a:solidFill>
                          <a:schemeClr val="tx1"/>
                        </a:solidFill>
                        <a:latin typeface="Calibri" panose="020F0502020204030204" pitchFamily="34" charset="0"/>
                        <a:cs typeface="Calibri" panose="020F0502020204030204"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latin typeface="Calibri" panose="020F0502020204030204" pitchFamily="34" charset="0"/>
                          <a:cs typeface="Calibri" panose="020F0502020204030204" pitchFamily="34" charset="0"/>
                        </a:rPr>
                        <a:t>16,384</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b="0" dirty="0">
                        <a:solidFill>
                          <a:schemeClr val="tx1"/>
                        </a:solidFill>
                        <a:latin typeface="Calibri" panose="020F0502020204030204" pitchFamily="34" charset="0"/>
                        <a:cs typeface="Calibri" panose="020F0502020204030204"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latin typeface="Calibri" panose="020F0502020204030204" pitchFamily="34" charset="0"/>
                          <a:cs typeface="Calibri" panose="020F0502020204030204" pitchFamily="34" charset="0"/>
                        </a:rPr>
                        <a:t>2,097,152</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3621" name="TextBox 5">
            <a:extLst>
              <a:ext uri="{FF2B5EF4-FFF2-40B4-BE49-F238E27FC236}">
                <a16:creationId xmlns:a16="http://schemas.microsoft.com/office/drawing/2014/main" id="{68C0B507-2A5D-9521-BEDE-F21F8C7EC9A8}"/>
              </a:ext>
            </a:extLst>
          </p:cNvPr>
          <p:cNvSpPr txBox="1">
            <a:spLocks noChangeArrowheads="1"/>
          </p:cNvSpPr>
          <p:nvPr/>
        </p:nvSpPr>
        <p:spPr bwMode="auto">
          <a:xfrm>
            <a:off x="533400" y="1581580"/>
            <a:ext cx="8077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r>
              <a:rPr kumimoji="0" lang="en-US" altLang="en-US" sz="1500" b="0">
                <a:solidFill>
                  <a:schemeClr val="tx1"/>
                </a:solidFill>
                <a:latin typeface="Calibri" panose="020F0502020204030204" pitchFamily="34" charset="0"/>
              </a:rPr>
              <a:t>An FFT can be calculated for a time history with any of the following number of coordinates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BFE14B6-DA7B-48C5-FF1D-DF9F847E30BB}"/>
              </a:ext>
            </a:extLst>
          </p:cNvPr>
          <p:cNvSpPr>
            <a:spLocks noGrp="1" noChangeArrowheads="1"/>
          </p:cNvSpPr>
          <p:nvPr>
            <p:ph type="title"/>
          </p:nvPr>
        </p:nvSpPr>
        <p:spPr>
          <a:xfrm>
            <a:off x="533400" y="533400"/>
            <a:ext cx="5029200" cy="381000"/>
          </a:xfrm>
        </p:spPr>
        <p:txBody>
          <a:bodyPr/>
          <a:lstStyle/>
          <a:p>
            <a:r>
              <a:rPr lang="en-US" altLang="en-US" sz="2000">
                <a:cs typeface="Times New Roman" panose="02020603050405020304" pitchFamily="18" charset="0"/>
              </a:rPr>
              <a:t>Limitations of the Cooley-Tukey FFT</a:t>
            </a:r>
            <a:r>
              <a:rPr lang="en-US" altLang="en-US"/>
              <a:t> </a:t>
            </a:r>
          </a:p>
        </p:txBody>
      </p:sp>
      <p:sp>
        <p:nvSpPr>
          <p:cNvPr id="72707" name="Rectangle 3">
            <a:extLst>
              <a:ext uri="{FF2B5EF4-FFF2-40B4-BE49-F238E27FC236}">
                <a16:creationId xmlns:a16="http://schemas.microsoft.com/office/drawing/2014/main" id="{D5942141-6049-B754-0F55-EBD60839B897}"/>
              </a:ext>
            </a:extLst>
          </p:cNvPr>
          <p:cNvSpPr>
            <a:spLocks noGrp="1" noChangeArrowheads="1"/>
          </p:cNvSpPr>
          <p:nvPr>
            <p:ph type="body" idx="1"/>
          </p:nvPr>
        </p:nvSpPr>
        <p:spPr>
          <a:xfrm>
            <a:off x="762000" y="1600200"/>
            <a:ext cx="7620000" cy="4495800"/>
          </a:xfrm>
        </p:spPr>
        <p:txBody>
          <a:bodyPr/>
          <a:lstStyle/>
          <a:p>
            <a:pPr marL="231775" indent="-231775">
              <a:lnSpc>
                <a:spcPct val="90000"/>
              </a:lnSpc>
              <a:buSzPct val="80000"/>
              <a:buFont typeface="Wingdings" pitchFamily="2" charset="2"/>
              <a:buChar char="§"/>
              <a:defRPr/>
            </a:pPr>
            <a:r>
              <a:rPr lang="en-US" sz="1500" b="0" dirty="0">
                <a:solidFill>
                  <a:schemeClr val="tx1"/>
                </a:solidFill>
                <a:latin typeface="Calibri" pitchFamily="34" charset="0"/>
                <a:cs typeface="Times New Roman" pitchFamily="18" charset="0"/>
              </a:rPr>
              <a:t>The above example is not quite correct</a:t>
            </a:r>
          </a:p>
          <a:p>
            <a:pPr marL="231775" indent="-231775">
              <a:lnSpc>
                <a:spcPct val="90000"/>
              </a:lnSpc>
              <a:buSzPct val="80000"/>
              <a:buFont typeface="Wingdings" pitchFamily="2" charset="2"/>
              <a:buChar char="§"/>
              <a:defRPr/>
            </a:pPr>
            <a:endParaRPr lang="en-US" sz="1500" b="0" dirty="0">
              <a:solidFill>
                <a:schemeClr val="tx1"/>
              </a:solidFill>
              <a:latin typeface="Calibri" pitchFamily="34" charset="0"/>
              <a:cs typeface="Times New Roman" pitchFamily="18" charset="0"/>
            </a:endParaRPr>
          </a:p>
          <a:p>
            <a:pPr marL="231775" indent="-231775">
              <a:lnSpc>
                <a:spcPct val="90000"/>
              </a:lnSpc>
              <a:buSzPct val="80000"/>
              <a:buFont typeface="Wingdings" pitchFamily="2" charset="2"/>
              <a:buChar char="§"/>
              <a:defRPr/>
            </a:pPr>
            <a:r>
              <a:rPr lang="en-US" sz="1500" b="0" dirty="0">
                <a:solidFill>
                  <a:schemeClr val="tx1"/>
                </a:solidFill>
                <a:latin typeface="Calibri" pitchFamily="34" charset="0"/>
                <a:cs typeface="Times New Roman" pitchFamily="18" charset="0"/>
              </a:rPr>
              <a:t>Again, the FFT is based on a time series with 2</a:t>
            </a:r>
            <a:r>
              <a:rPr lang="en-US" sz="1500" b="0" baseline="30000" dirty="0">
                <a:solidFill>
                  <a:schemeClr val="tx1"/>
                </a:solidFill>
                <a:latin typeface="Calibri" pitchFamily="34" charset="0"/>
                <a:cs typeface="Times New Roman" pitchFamily="18" charset="0"/>
              </a:rPr>
              <a:t>N</a:t>
            </a:r>
            <a:r>
              <a:rPr lang="en-US" sz="1500" b="0" dirty="0">
                <a:solidFill>
                  <a:schemeClr val="tx1"/>
                </a:solidFill>
                <a:latin typeface="Calibri" pitchFamily="34" charset="0"/>
                <a:cs typeface="Times New Roman" pitchFamily="18" charset="0"/>
              </a:rPr>
              <a:t> coordinates</a:t>
            </a:r>
          </a:p>
          <a:p>
            <a:pPr marL="231775" indent="-231775">
              <a:lnSpc>
                <a:spcPct val="90000"/>
              </a:lnSpc>
              <a:buSzPct val="80000"/>
              <a:buFont typeface="Wingdings" pitchFamily="2" charset="2"/>
              <a:buChar char="§"/>
              <a:defRPr/>
            </a:pPr>
            <a:endParaRPr lang="en-US" sz="1500" b="0" dirty="0">
              <a:solidFill>
                <a:schemeClr val="tx1"/>
              </a:solidFill>
              <a:latin typeface="Calibri" pitchFamily="34" charset="0"/>
              <a:cs typeface="Times New Roman" pitchFamily="18" charset="0"/>
            </a:endParaRPr>
          </a:p>
          <a:p>
            <a:pPr marL="231775" indent="-231775">
              <a:lnSpc>
                <a:spcPct val="90000"/>
              </a:lnSpc>
              <a:buSzPct val="80000"/>
              <a:buFont typeface="Wingdings" pitchFamily="2" charset="2"/>
              <a:buChar char="§"/>
              <a:defRPr/>
            </a:pPr>
            <a:r>
              <a:rPr lang="en-US" sz="1500" b="0" dirty="0">
                <a:solidFill>
                  <a:schemeClr val="tx1"/>
                </a:solidFill>
                <a:latin typeface="Calibri" pitchFamily="34" charset="0"/>
                <a:cs typeface="Times New Roman" pitchFamily="18" charset="0"/>
              </a:rPr>
              <a:t>Note that</a:t>
            </a:r>
          </a:p>
          <a:p>
            <a:pPr marL="231775" indent="-231775">
              <a:lnSpc>
                <a:spcPct val="90000"/>
              </a:lnSpc>
              <a:buSzPct val="80000"/>
              <a:defRPr/>
            </a:pPr>
            <a:r>
              <a:rPr lang="en-US" sz="1500" b="0" dirty="0">
                <a:solidFill>
                  <a:schemeClr val="tx1"/>
                </a:solidFill>
                <a:latin typeface="Calibri" pitchFamily="34" charset="0"/>
                <a:cs typeface="Times New Roman" pitchFamily="18" charset="0"/>
              </a:rPr>
              <a:t> </a:t>
            </a:r>
          </a:p>
          <a:p>
            <a:pPr marL="231775" indent="-231775">
              <a:lnSpc>
                <a:spcPct val="90000"/>
              </a:lnSpc>
              <a:buSzPct val="80000"/>
              <a:defRPr/>
            </a:pPr>
            <a:r>
              <a:rPr lang="en-US" sz="1500" b="0" dirty="0">
                <a:solidFill>
                  <a:schemeClr val="tx1"/>
                </a:solidFill>
                <a:latin typeface="Calibri" pitchFamily="34" charset="0"/>
                <a:cs typeface="Times New Roman" pitchFamily="18" charset="0"/>
              </a:rPr>
              <a:t>     	2 </a:t>
            </a:r>
            <a:r>
              <a:rPr lang="en-US" sz="1500" b="0" baseline="30000" dirty="0">
                <a:solidFill>
                  <a:schemeClr val="tx1"/>
                </a:solidFill>
                <a:latin typeface="Calibri" pitchFamily="34" charset="0"/>
                <a:cs typeface="Times New Roman" pitchFamily="18" charset="0"/>
              </a:rPr>
              <a:t>19</a:t>
            </a:r>
            <a:r>
              <a:rPr lang="en-US" sz="1500" b="0" dirty="0">
                <a:solidFill>
                  <a:schemeClr val="tx1"/>
                </a:solidFill>
                <a:latin typeface="Calibri" pitchFamily="34" charset="0"/>
                <a:cs typeface="Times New Roman" pitchFamily="18" charset="0"/>
              </a:rPr>
              <a:t>  =  524,288</a:t>
            </a:r>
            <a:br>
              <a:rPr lang="en-US" sz="1500" b="0" dirty="0">
                <a:solidFill>
                  <a:schemeClr val="tx1"/>
                </a:solidFill>
                <a:latin typeface="Calibri" pitchFamily="34" charset="0"/>
                <a:cs typeface="Times New Roman" pitchFamily="18" charset="0"/>
              </a:rPr>
            </a:br>
            <a:endParaRPr lang="en-US" sz="1500" b="0" dirty="0">
              <a:solidFill>
                <a:schemeClr val="tx1"/>
              </a:solidFill>
              <a:latin typeface="Calibri" pitchFamily="34" charset="0"/>
              <a:cs typeface="Times New Roman" pitchFamily="18" charset="0"/>
            </a:endParaRPr>
          </a:p>
          <a:p>
            <a:pPr marL="231775" indent="-231775">
              <a:lnSpc>
                <a:spcPct val="90000"/>
              </a:lnSpc>
              <a:buSzPct val="80000"/>
              <a:defRPr/>
            </a:pPr>
            <a:r>
              <a:rPr lang="en-US" sz="1500" b="0" dirty="0">
                <a:solidFill>
                  <a:schemeClr val="tx1"/>
                </a:solidFill>
                <a:latin typeface="Calibri" pitchFamily="34" charset="0"/>
                <a:cs typeface="Times New Roman" pitchFamily="18" charset="0"/>
              </a:rPr>
              <a:t>      and</a:t>
            </a:r>
          </a:p>
          <a:p>
            <a:pPr marL="231775" indent="-231775">
              <a:lnSpc>
                <a:spcPct val="90000"/>
              </a:lnSpc>
              <a:buSzPct val="80000"/>
              <a:defRPr/>
            </a:pPr>
            <a:r>
              <a:rPr lang="en-US" sz="1500" b="0" dirty="0">
                <a:solidFill>
                  <a:schemeClr val="tx1"/>
                </a:solidFill>
                <a:latin typeface="Calibri" pitchFamily="34" charset="0"/>
                <a:cs typeface="Times New Roman" pitchFamily="18" charset="0"/>
              </a:rPr>
              <a:t> </a:t>
            </a:r>
          </a:p>
          <a:p>
            <a:pPr marL="231775" indent="-231775">
              <a:lnSpc>
                <a:spcPct val="90000"/>
              </a:lnSpc>
              <a:buSzPct val="80000"/>
              <a:defRPr/>
            </a:pPr>
            <a:r>
              <a:rPr lang="en-US" sz="1500" b="0" dirty="0">
                <a:solidFill>
                  <a:schemeClr val="tx1"/>
                </a:solidFill>
                <a:latin typeface="Calibri" pitchFamily="34" charset="0"/>
                <a:cs typeface="Times New Roman" pitchFamily="18" charset="0"/>
              </a:rPr>
              <a:t>	             2 </a:t>
            </a:r>
            <a:r>
              <a:rPr lang="en-US" sz="1500" b="0" baseline="30000" dirty="0">
                <a:solidFill>
                  <a:schemeClr val="tx1"/>
                </a:solidFill>
                <a:latin typeface="Calibri" pitchFamily="34" charset="0"/>
                <a:cs typeface="Times New Roman" pitchFamily="18" charset="0"/>
              </a:rPr>
              <a:t>20</a:t>
            </a:r>
            <a:r>
              <a:rPr lang="en-US" sz="1500" b="0" dirty="0">
                <a:solidFill>
                  <a:schemeClr val="tx1"/>
                </a:solidFill>
                <a:latin typeface="Calibri" pitchFamily="34" charset="0"/>
                <a:cs typeface="Times New Roman" pitchFamily="18" charset="0"/>
              </a:rPr>
              <a:t>  =  1,048,576</a:t>
            </a:r>
          </a:p>
          <a:p>
            <a:pPr marL="231775" indent="-231775">
              <a:lnSpc>
                <a:spcPct val="90000"/>
              </a:lnSpc>
              <a:buSzPct val="80000"/>
              <a:defRPr/>
            </a:pPr>
            <a:r>
              <a:rPr lang="en-US" sz="1500" b="0" dirty="0">
                <a:solidFill>
                  <a:schemeClr val="tx1"/>
                </a:solidFill>
                <a:latin typeface="Calibri" pitchFamily="34" charset="0"/>
                <a:cs typeface="Times New Roman" pitchFamily="18" charset="0"/>
              </a:rPr>
              <a:t> </a:t>
            </a:r>
          </a:p>
          <a:p>
            <a:pPr marL="231775" indent="-231775">
              <a:lnSpc>
                <a:spcPct val="90000"/>
              </a:lnSpc>
              <a:buSzPct val="80000"/>
              <a:defRPr/>
            </a:pPr>
            <a:r>
              <a:rPr lang="en-US" sz="1500" b="0" dirty="0">
                <a:solidFill>
                  <a:schemeClr val="tx1"/>
                </a:solidFill>
                <a:latin typeface="Calibri" pitchFamily="34" charset="0"/>
                <a:cs typeface="Times New Roman" pitchFamily="18" charset="0"/>
              </a:rPr>
              <a:t> </a:t>
            </a:r>
          </a:p>
          <a:p>
            <a:pPr marL="231775" indent="-231775">
              <a:lnSpc>
                <a:spcPct val="90000"/>
              </a:lnSpc>
              <a:buSzPct val="80000"/>
              <a:buFont typeface="Wingdings" pitchFamily="2" charset="2"/>
              <a:buChar char="§"/>
              <a:defRPr/>
            </a:pPr>
            <a:r>
              <a:rPr lang="en-US" sz="1500" b="0" dirty="0">
                <a:solidFill>
                  <a:schemeClr val="tx1"/>
                </a:solidFill>
                <a:latin typeface="Calibri" pitchFamily="34" charset="0"/>
                <a:cs typeface="Times New Roman" pitchFamily="18" charset="0"/>
              </a:rPr>
              <a:t>Unfortunately, a time history with 1,000,000 points falls between these two cases</a:t>
            </a:r>
          </a:p>
          <a:p>
            <a:pPr>
              <a:lnSpc>
                <a:spcPct val="90000"/>
              </a:lnSpc>
              <a:defRPr/>
            </a:pPr>
            <a:r>
              <a:rPr lang="en-US" dirty="0">
                <a:solidFill>
                  <a:schemeClr val="tx1"/>
                </a:solidFill>
                <a:cs typeface="Times New Roman" pitchFamily="18" charset="0"/>
              </a:rPr>
              <a:t> </a:t>
            </a:r>
          </a:p>
          <a:p>
            <a:pPr algn="ctr">
              <a:lnSpc>
                <a:spcPct val="90000"/>
              </a:lnSpc>
              <a:defRPr/>
            </a:pPr>
            <a:r>
              <a:rPr lang="en-US" sz="2000" dirty="0">
                <a:solidFill>
                  <a:srgbClr val="009999"/>
                </a:solidFill>
                <a:cs typeface="Times New Roman" pitchFamily="18" charset="0"/>
              </a:rPr>
              <a:t> </a:t>
            </a:r>
          </a:p>
          <a:p>
            <a:pPr algn="ctr">
              <a:lnSpc>
                <a:spcPct val="90000"/>
              </a:lnSpc>
              <a:defRPr/>
            </a:pPr>
            <a:endParaRPr lang="en-US" sz="2000" b="0" dirty="0">
              <a:solidFill>
                <a:srgbClr val="009999"/>
              </a:solidFill>
            </a:endParaRPr>
          </a:p>
          <a:p>
            <a:pPr>
              <a:lnSpc>
                <a:spcPct val="90000"/>
              </a:lnSpc>
              <a:defRPr/>
            </a:pP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1425D76-7323-C874-354D-7A318F17C242}"/>
              </a:ext>
            </a:extLst>
          </p:cNvPr>
          <p:cNvSpPr>
            <a:spLocks noGrp="1" noChangeArrowheads="1"/>
          </p:cNvSpPr>
          <p:nvPr>
            <p:ph type="title"/>
          </p:nvPr>
        </p:nvSpPr>
        <p:spPr>
          <a:xfrm>
            <a:off x="646113" y="609600"/>
            <a:ext cx="6096000" cy="238125"/>
          </a:xfrm>
        </p:spPr>
        <p:txBody>
          <a:bodyPr/>
          <a:lstStyle/>
          <a:p>
            <a:r>
              <a:rPr lang="en-US" altLang="en-US" sz="2000" dirty="0"/>
              <a:t>Cooley-Tukey </a:t>
            </a:r>
            <a:r>
              <a:rPr lang="en-US" altLang="en-US" sz="2000" dirty="0">
                <a:cs typeface="Times New Roman" panose="02020603050405020304" pitchFamily="18" charset="0"/>
              </a:rPr>
              <a:t>Options</a:t>
            </a:r>
            <a:r>
              <a:rPr lang="en-US" altLang="en-US" sz="2000" dirty="0"/>
              <a:t> </a:t>
            </a:r>
          </a:p>
        </p:txBody>
      </p:sp>
      <p:sp>
        <p:nvSpPr>
          <p:cNvPr id="73731" name="Rectangle 3">
            <a:extLst>
              <a:ext uri="{FF2B5EF4-FFF2-40B4-BE49-F238E27FC236}">
                <a16:creationId xmlns:a16="http://schemas.microsoft.com/office/drawing/2014/main" id="{1F5DC365-FDE8-278E-26D9-3E91C41C69A8}"/>
              </a:ext>
            </a:extLst>
          </p:cNvPr>
          <p:cNvSpPr>
            <a:spLocks noGrp="1" noChangeArrowheads="1"/>
          </p:cNvSpPr>
          <p:nvPr>
            <p:ph type="body" idx="1"/>
          </p:nvPr>
        </p:nvSpPr>
        <p:spPr>
          <a:xfrm>
            <a:off x="646113" y="1447800"/>
            <a:ext cx="7772400" cy="4114800"/>
          </a:xfrm>
        </p:spPr>
        <p:txBody>
          <a:bodyPr/>
          <a:lstStyle/>
          <a:p>
            <a:pPr marL="231775" indent="-231775">
              <a:spcBef>
                <a:spcPts val="400"/>
              </a:spcBef>
              <a:spcAft>
                <a:spcPts val="600"/>
              </a:spcAft>
              <a:buSzPct val="80000"/>
              <a:buFont typeface="Wingdings" pitchFamily="2" charset="2"/>
              <a:buChar char="§"/>
              <a:tabLst>
                <a:tab pos="231775" algn="l"/>
              </a:tabLst>
              <a:defRPr/>
            </a:pPr>
            <a:r>
              <a:rPr lang="en-US" sz="1450" b="0" dirty="0">
                <a:solidFill>
                  <a:schemeClr val="tx1"/>
                </a:solidFill>
                <a:latin typeface="Calibri" pitchFamily="34" charset="0"/>
                <a:cs typeface="Times New Roman" pitchFamily="18" charset="0"/>
              </a:rPr>
              <a:t>There are two options for dealing with a time history that is not an integer power of 2</a:t>
            </a:r>
          </a:p>
          <a:p>
            <a:pPr marL="231775" indent="-231775">
              <a:spcBef>
                <a:spcPts val="400"/>
              </a:spcBef>
              <a:spcAft>
                <a:spcPts val="600"/>
              </a:spcAft>
              <a:buSzPct val="80000"/>
              <a:buFont typeface="Wingdings" pitchFamily="2" charset="2"/>
              <a:buChar char="§"/>
              <a:tabLst>
                <a:tab pos="231775" algn="l"/>
              </a:tabLst>
              <a:defRPr/>
            </a:pPr>
            <a:r>
              <a:rPr lang="en-US" sz="1450" b="0" dirty="0">
                <a:solidFill>
                  <a:schemeClr val="tx1"/>
                </a:solidFill>
                <a:latin typeface="Calibri" pitchFamily="34" charset="0"/>
                <a:cs typeface="Times New Roman" pitchFamily="18" charset="0"/>
              </a:rPr>
              <a:t>One option is to truncate the time history</a:t>
            </a:r>
          </a:p>
          <a:p>
            <a:pPr marL="231775" indent="-231775">
              <a:spcBef>
                <a:spcPts val="400"/>
              </a:spcBef>
              <a:spcAft>
                <a:spcPts val="600"/>
              </a:spcAft>
              <a:buSzPct val="80000"/>
              <a:buFont typeface="Wingdings" pitchFamily="2" charset="2"/>
              <a:buChar char="§"/>
              <a:tabLst>
                <a:tab pos="231775" algn="l"/>
              </a:tabLst>
              <a:defRPr/>
            </a:pPr>
            <a:r>
              <a:rPr lang="en-US" sz="1450" b="0" dirty="0">
                <a:solidFill>
                  <a:schemeClr val="tx1"/>
                </a:solidFill>
                <a:latin typeface="Calibri" pitchFamily="34" charset="0"/>
                <a:cs typeface="Times New Roman" pitchFamily="18" charset="0"/>
              </a:rPr>
              <a:t>This should be acceptable if the data is stationary</a:t>
            </a:r>
          </a:p>
          <a:p>
            <a:pPr marL="231775" indent="-231775">
              <a:spcBef>
                <a:spcPts val="400"/>
              </a:spcBef>
              <a:spcAft>
                <a:spcPts val="600"/>
              </a:spcAft>
              <a:buSzPct val="80000"/>
              <a:buFont typeface="Wingdings" pitchFamily="2" charset="2"/>
              <a:buChar char="§"/>
              <a:tabLst>
                <a:tab pos="231775" algn="l"/>
              </a:tabLst>
              <a:defRPr/>
            </a:pPr>
            <a:r>
              <a:rPr lang="en-US" sz="1450" b="0" dirty="0">
                <a:solidFill>
                  <a:schemeClr val="tx1"/>
                </a:solidFill>
                <a:latin typeface="Calibri" pitchFamily="34" charset="0"/>
                <a:cs typeface="Times New Roman" pitchFamily="18" charset="0"/>
              </a:rPr>
              <a:t>In the above example, the time history would thus be truncated to 524,288 points</a:t>
            </a:r>
          </a:p>
          <a:p>
            <a:pPr marL="231775" indent="-231775">
              <a:spcBef>
                <a:spcPts val="400"/>
              </a:spcBef>
              <a:spcAft>
                <a:spcPts val="600"/>
              </a:spcAft>
              <a:buSzPct val="80000"/>
              <a:buFont typeface="Wingdings" pitchFamily="2" charset="2"/>
              <a:buChar char="§"/>
              <a:tabLst>
                <a:tab pos="231775" algn="l"/>
              </a:tabLst>
              <a:defRPr/>
            </a:pPr>
            <a:r>
              <a:rPr lang="en-US" sz="1450" b="0" dirty="0">
                <a:solidFill>
                  <a:schemeClr val="tx1"/>
                </a:solidFill>
                <a:latin typeface="Calibri" pitchFamily="34" charset="0"/>
                <a:cs typeface="Times New Roman" pitchFamily="18" charset="0"/>
              </a:rPr>
              <a:t>The second option is to pad the time history with trailing zeroes to bring its length to an integer power of 2</a:t>
            </a:r>
          </a:p>
          <a:p>
            <a:pPr marL="231775" indent="-231775">
              <a:spcBef>
                <a:spcPts val="400"/>
              </a:spcBef>
              <a:spcAft>
                <a:spcPts val="600"/>
              </a:spcAft>
              <a:buSzPct val="80000"/>
              <a:buFont typeface="Wingdings" pitchFamily="2" charset="2"/>
              <a:buChar char="§"/>
              <a:tabLst>
                <a:tab pos="231775" algn="l"/>
              </a:tabLst>
              <a:defRPr/>
            </a:pPr>
            <a:r>
              <a:rPr lang="en-US" sz="1450" b="0" dirty="0">
                <a:solidFill>
                  <a:schemeClr val="tx1"/>
                </a:solidFill>
                <a:latin typeface="Calibri" pitchFamily="34" charset="0"/>
                <a:cs typeface="Times New Roman" pitchFamily="18" charset="0"/>
              </a:rPr>
              <a:t>A problem with this option is that it artificially reduces the amplitude of the Fourier transform spectral lines </a:t>
            </a:r>
          </a:p>
          <a:p>
            <a:pPr marL="231775" indent="-231775">
              <a:spcBef>
                <a:spcPts val="400"/>
              </a:spcBef>
              <a:spcAft>
                <a:spcPts val="600"/>
              </a:spcAft>
              <a:buSzPct val="80000"/>
              <a:buFont typeface="Wingdings" pitchFamily="2" charset="2"/>
              <a:buChar char="§"/>
              <a:tabLst>
                <a:tab pos="231775" algn="l"/>
              </a:tabLst>
              <a:defRPr/>
            </a:pPr>
            <a:r>
              <a:rPr lang="en-US" sz="1450" b="0" dirty="0">
                <a:solidFill>
                  <a:schemeClr val="tx1"/>
                </a:solidFill>
                <a:latin typeface="Calibri" pitchFamily="34" charset="0"/>
                <a:cs typeface="Times New Roman" pitchFamily="18" charset="0"/>
              </a:rPr>
              <a:t>Truncation, rather than zero-padding, is the preferred method in this course</a:t>
            </a:r>
            <a:endParaRPr lang="en-US" sz="1450" b="0" dirty="0">
              <a:solidFill>
                <a:schemeClr val="tx1"/>
              </a:solidFill>
              <a:latin typeface="Calibri" pitchFamily="34" charset="0"/>
            </a:endParaRPr>
          </a:p>
          <a:p>
            <a:pPr>
              <a:defRPr/>
            </a:pPr>
            <a:endParaRPr lang="en-US"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1425D76-7323-C874-354D-7A318F17C242}"/>
              </a:ext>
            </a:extLst>
          </p:cNvPr>
          <p:cNvSpPr>
            <a:spLocks noGrp="1" noChangeArrowheads="1"/>
          </p:cNvSpPr>
          <p:nvPr>
            <p:ph type="title"/>
          </p:nvPr>
        </p:nvSpPr>
        <p:spPr>
          <a:xfrm>
            <a:off x="646113" y="609600"/>
            <a:ext cx="6096000" cy="238125"/>
          </a:xfrm>
        </p:spPr>
        <p:txBody>
          <a:bodyPr/>
          <a:lstStyle/>
          <a:p>
            <a:r>
              <a:rPr lang="en-US" altLang="en-US" sz="2000" dirty="0"/>
              <a:t>Other FFT Algorithms</a:t>
            </a:r>
          </a:p>
        </p:txBody>
      </p:sp>
      <p:sp>
        <p:nvSpPr>
          <p:cNvPr id="73731" name="Rectangle 3">
            <a:extLst>
              <a:ext uri="{FF2B5EF4-FFF2-40B4-BE49-F238E27FC236}">
                <a16:creationId xmlns:a16="http://schemas.microsoft.com/office/drawing/2014/main" id="{1F5DC365-FDE8-278E-26D9-3E91C41C69A8}"/>
              </a:ext>
            </a:extLst>
          </p:cNvPr>
          <p:cNvSpPr>
            <a:spLocks noGrp="1" noChangeArrowheads="1"/>
          </p:cNvSpPr>
          <p:nvPr>
            <p:ph type="body" idx="1"/>
          </p:nvPr>
        </p:nvSpPr>
        <p:spPr>
          <a:xfrm>
            <a:off x="457200" y="3276600"/>
            <a:ext cx="8086869" cy="2266951"/>
          </a:xfrm>
        </p:spPr>
        <p:txBody>
          <a:bodyPr/>
          <a:lstStyle/>
          <a:p>
            <a:pPr marL="231775" indent="-231775">
              <a:spcBef>
                <a:spcPts val="400"/>
              </a:spcBef>
              <a:spcAft>
                <a:spcPts val="600"/>
              </a:spcAft>
              <a:buSzPct val="80000"/>
              <a:buFont typeface="Wingdings" pitchFamily="2" charset="2"/>
              <a:buChar char="§"/>
              <a:tabLst>
                <a:tab pos="231775" algn="l"/>
              </a:tabLst>
              <a:defRPr/>
            </a:pPr>
            <a:r>
              <a:rPr lang="en-US" sz="1450" b="0" dirty="0">
                <a:solidFill>
                  <a:schemeClr val="tx1"/>
                </a:solidFill>
                <a:latin typeface="Calibri" panose="020F0502020204030204" pitchFamily="34" charset="0"/>
                <a:ea typeface="Calibri" panose="020F0502020204030204" pitchFamily="34" charset="0"/>
                <a:cs typeface="Calibri" panose="020F0502020204030204" pitchFamily="34" charset="0"/>
              </a:rPr>
              <a:t>Since Cooley-Tukey, numerous algorithms have been developed that can handle arrays with arbitrary length</a:t>
            </a:r>
          </a:p>
          <a:p>
            <a:pPr marL="231775" indent="-231775">
              <a:spcBef>
                <a:spcPts val="400"/>
              </a:spcBef>
              <a:spcAft>
                <a:spcPts val="600"/>
              </a:spcAft>
              <a:buSzPct val="80000"/>
              <a:buFont typeface="Wingdings" pitchFamily="2" charset="2"/>
              <a:buChar char="§"/>
              <a:tabLst>
                <a:tab pos="231775" algn="l"/>
              </a:tabLst>
              <a:defRPr/>
            </a:pPr>
            <a:r>
              <a:rPr lang="en-US" sz="1450" b="0" dirty="0">
                <a:solidFill>
                  <a:schemeClr val="tx1"/>
                </a:solidFill>
                <a:latin typeface="Calibri" panose="020F0502020204030204" pitchFamily="34" charset="0"/>
                <a:ea typeface="Calibri" panose="020F0502020204030204" pitchFamily="34" charset="0"/>
                <a:cs typeface="Calibri" panose="020F0502020204030204" pitchFamily="34" charset="0"/>
              </a:rPr>
              <a:t>Truncation or zero-padding is no longer needed</a:t>
            </a:r>
          </a:p>
          <a:p>
            <a:pPr marL="231775" indent="-231775">
              <a:spcBef>
                <a:spcPts val="400"/>
              </a:spcBef>
              <a:spcAft>
                <a:spcPts val="600"/>
              </a:spcAft>
              <a:buSzPct val="80000"/>
              <a:buFont typeface="Wingdings" pitchFamily="2" charset="2"/>
              <a:buChar char="§"/>
              <a:tabLst>
                <a:tab pos="231775" algn="l"/>
              </a:tabLst>
              <a:defRPr/>
            </a:pPr>
            <a:r>
              <a:rPr lang="en-US" sz="1450" b="0" dirty="0">
                <a:solidFill>
                  <a:schemeClr val="tx1"/>
                </a:solidFill>
                <a:latin typeface="Calibri" panose="020F0502020204030204" pitchFamily="34" charset="0"/>
                <a:ea typeface="Calibri" panose="020F0502020204030204" pitchFamily="34" charset="0"/>
                <a:cs typeface="Calibri" panose="020F0502020204030204" pitchFamily="34" charset="0"/>
              </a:rPr>
              <a:t>Matlab uses free library from:    </a:t>
            </a:r>
            <a:r>
              <a:rPr lang="en-US" sz="1450" b="0" dirty="0">
                <a:solidFill>
                  <a:srgbClr val="336699"/>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www.fftw.org</a:t>
            </a:r>
            <a:endParaRPr lang="en-US" sz="1450" b="0" dirty="0">
              <a:solidFill>
                <a:srgbClr val="336699"/>
              </a:solidFill>
              <a:latin typeface="Calibri" panose="020F0502020204030204" pitchFamily="34" charset="0"/>
              <a:ea typeface="Calibri" panose="020F0502020204030204" pitchFamily="34" charset="0"/>
              <a:cs typeface="Calibri" panose="020F0502020204030204" pitchFamily="34" charset="0"/>
            </a:endParaRPr>
          </a:p>
          <a:p>
            <a:pPr marL="231775" indent="-231775">
              <a:spcBef>
                <a:spcPts val="400"/>
              </a:spcBef>
              <a:spcAft>
                <a:spcPts val="600"/>
              </a:spcAft>
              <a:buSzPct val="80000"/>
              <a:buFont typeface="Wingdings" pitchFamily="2" charset="2"/>
              <a:buChar char="§"/>
              <a:tabLst>
                <a:tab pos="231775" algn="l"/>
              </a:tabLst>
              <a:defRPr/>
            </a:pPr>
            <a:r>
              <a:rPr lang="en-US" sz="1450" b="0" dirty="0">
                <a:solidFill>
                  <a:schemeClr val="tx1"/>
                </a:solidFill>
                <a:latin typeface="Calibri" panose="020F0502020204030204" pitchFamily="34" charset="0"/>
                <a:ea typeface="Calibri" panose="020F0502020204030204" pitchFamily="34" charset="0"/>
                <a:cs typeface="Calibri" panose="020F0502020204030204" pitchFamily="34" charset="0"/>
              </a:rPr>
              <a:t>FFTW </a:t>
            </a:r>
            <a:r>
              <a:rPr lang="en-US" sz="145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a C subroutine library from MIT for computing the discrete Fourier transform (DFT) in one or more dimensions, of arbitrary input size</a:t>
            </a:r>
            <a:endParaRPr lang="en-US" sz="1450" b="0" dirty="0">
              <a:solidFill>
                <a:schemeClr val="tx1"/>
              </a:solidFill>
              <a:latin typeface="Calibri" pitchFamily="34" charset="0"/>
              <a:cs typeface="Times New Roman" pitchFamily="18" charset="0"/>
            </a:endParaRPr>
          </a:p>
          <a:p>
            <a:pPr marL="231775" indent="-231775">
              <a:spcBef>
                <a:spcPts val="400"/>
              </a:spcBef>
              <a:spcAft>
                <a:spcPts val="600"/>
              </a:spcAft>
              <a:buSzPct val="80000"/>
              <a:buFont typeface="Wingdings" pitchFamily="2" charset="2"/>
              <a:buChar char="§"/>
              <a:tabLst>
                <a:tab pos="231775" algn="l"/>
              </a:tabLst>
              <a:defRPr/>
            </a:pPr>
            <a:endParaRPr lang="en-US" dirty="0">
              <a:solidFill>
                <a:schemeClr val="tx1"/>
              </a:solidFill>
            </a:endParaRPr>
          </a:p>
        </p:txBody>
      </p:sp>
      <p:pic>
        <p:nvPicPr>
          <p:cNvPr id="6" name="Picture 5">
            <a:extLst>
              <a:ext uri="{FF2B5EF4-FFF2-40B4-BE49-F238E27FC236}">
                <a16:creationId xmlns:a16="http://schemas.microsoft.com/office/drawing/2014/main" id="{380BAD89-EA43-943D-7213-D10893D550DA}"/>
              </a:ext>
            </a:extLst>
          </p:cNvPr>
          <p:cNvPicPr>
            <a:picLocks noChangeAspect="1"/>
          </p:cNvPicPr>
          <p:nvPr/>
        </p:nvPicPr>
        <p:blipFill>
          <a:blip r:embed="rId4"/>
          <a:stretch>
            <a:fillRect/>
          </a:stretch>
        </p:blipFill>
        <p:spPr>
          <a:xfrm>
            <a:off x="500856" y="1606572"/>
            <a:ext cx="3505504" cy="1196444"/>
          </a:xfrm>
          <a:prstGeom prst="rect">
            <a:avLst/>
          </a:prstGeom>
        </p:spPr>
      </p:pic>
      <p:sp>
        <p:nvSpPr>
          <p:cNvPr id="8" name="TextBox 7">
            <a:extLst>
              <a:ext uri="{FF2B5EF4-FFF2-40B4-BE49-F238E27FC236}">
                <a16:creationId xmlns:a16="http://schemas.microsoft.com/office/drawing/2014/main" id="{8038E0DA-8572-3C8C-B7C6-46A8F528C788}"/>
              </a:ext>
            </a:extLst>
          </p:cNvPr>
          <p:cNvSpPr txBox="1"/>
          <p:nvPr/>
        </p:nvSpPr>
        <p:spPr>
          <a:xfrm>
            <a:off x="4343400" y="2183624"/>
            <a:ext cx="3657600" cy="461665"/>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r>
              <a:rPr lang="en-US"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"Fastest Fourier Transform in the West"</a:t>
            </a:r>
            <a:endParaRPr lang="en-US" sz="16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077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27EFF0D-2A38-0103-AF79-5255F7101B5B}"/>
              </a:ext>
            </a:extLst>
          </p:cNvPr>
          <p:cNvSpPr>
            <a:spLocks noGrp="1" noChangeArrowheads="1"/>
          </p:cNvSpPr>
          <p:nvPr>
            <p:ph type="title"/>
          </p:nvPr>
        </p:nvSpPr>
        <p:spPr>
          <a:xfrm>
            <a:off x="685800" y="533400"/>
            <a:ext cx="6096000" cy="511175"/>
          </a:xfrm>
        </p:spPr>
        <p:txBody>
          <a:bodyPr/>
          <a:lstStyle/>
          <a:p>
            <a:r>
              <a:rPr lang="en-US" altLang="en-US" dirty="0"/>
              <a:t>Exercise 1</a:t>
            </a:r>
          </a:p>
        </p:txBody>
      </p:sp>
      <p:sp>
        <p:nvSpPr>
          <p:cNvPr id="31747" name="Rectangle 3">
            <a:extLst>
              <a:ext uri="{FF2B5EF4-FFF2-40B4-BE49-F238E27FC236}">
                <a16:creationId xmlns:a16="http://schemas.microsoft.com/office/drawing/2014/main" id="{57D6AB1D-E52A-EA17-6356-E16B31DB8E68}"/>
              </a:ext>
            </a:extLst>
          </p:cNvPr>
          <p:cNvSpPr>
            <a:spLocks noGrp="1" noChangeArrowheads="1"/>
          </p:cNvSpPr>
          <p:nvPr>
            <p:ph type="body" sz="half" idx="1"/>
          </p:nvPr>
        </p:nvSpPr>
        <p:spPr>
          <a:xfrm>
            <a:off x="3810000" y="1600200"/>
            <a:ext cx="4648200" cy="3657600"/>
          </a:xfrm>
        </p:spPr>
        <p:txBody>
          <a:bodyPr/>
          <a:lstStyle/>
          <a:p>
            <a:pPr marL="285750" indent="-285750">
              <a:buClr>
                <a:srgbClr val="336699"/>
              </a:buClr>
              <a:buSzPct val="80000"/>
              <a:buFont typeface="Arial" panose="020B0604020202020204" pitchFamily="34" charset="0"/>
              <a:buChar char="•"/>
            </a:pPr>
            <a:r>
              <a:rPr lang="en-US" altLang="en-US" sz="1450" b="0" dirty="0">
                <a:latin typeface="Calibri" panose="020F0502020204030204" pitchFamily="34" charset="0"/>
              </a:rPr>
              <a:t>Apache helicopter fly-over</a:t>
            </a:r>
          </a:p>
          <a:p>
            <a:pPr marL="285750" indent="-285750">
              <a:buClr>
                <a:srgbClr val="336699"/>
              </a:buClr>
              <a:buSzPct val="80000"/>
              <a:buFont typeface="Arial" panose="020B0604020202020204" pitchFamily="34" charset="0"/>
              <a:buChar char="•"/>
            </a:pPr>
            <a:endParaRPr lang="en-US" altLang="en-US" sz="1450" b="0" dirty="0">
              <a:latin typeface="Calibri" panose="020F0502020204030204" pitchFamily="34" charset="0"/>
            </a:endParaRPr>
          </a:p>
          <a:p>
            <a:pPr marL="285750" indent="-285750">
              <a:buClr>
                <a:srgbClr val="336699"/>
              </a:buClr>
              <a:buSzPct val="80000"/>
              <a:buFont typeface="Arial" panose="020B0604020202020204" pitchFamily="34" charset="0"/>
              <a:buChar char="•"/>
            </a:pPr>
            <a:r>
              <a:rPr lang="en-US" altLang="en-US" sz="1450" b="0" dirty="0">
                <a:latin typeface="Calibri" panose="020F0502020204030204" pitchFamily="34" charset="0"/>
              </a:rPr>
              <a:t>Take the FFT of audio data file with maximum plotting frequency = 400 Hz</a:t>
            </a:r>
          </a:p>
          <a:p>
            <a:pPr marL="285750" indent="-285750">
              <a:buClr>
                <a:srgbClr val="336699"/>
              </a:buClr>
              <a:buSzPct val="80000"/>
              <a:buFont typeface="Arial" panose="020B0604020202020204" pitchFamily="34" charset="0"/>
              <a:buChar char="•"/>
            </a:pPr>
            <a:endParaRPr lang="en-US" altLang="en-US" sz="1450" b="0" dirty="0">
              <a:latin typeface="Calibri" panose="020F0502020204030204" pitchFamily="34" charset="0"/>
            </a:endParaRPr>
          </a:p>
          <a:p>
            <a:pPr marL="285750" indent="-285750">
              <a:buClr>
                <a:srgbClr val="336699"/>
              </a:buClr>
              <a:buSzPct val="80000"/>
              <a:buFont typeface="Arial" panose="020B0604020202020204" pitchFamily="34" charset="0"/>
              <a:buChar char="•"/>
            </a:pPr>
            <a:r>
              <a:rPr lang="en-US" altLang="en-US" sz="1450" b="0" dirty="0">
                <a:latin typeface="Calibri" panose="020F0502020204030204" pitchFamily="34" charset="0"/>
              </a:rPr>
              <a:t>Sample rate is 2.205e+04 Hz</a:t>
            </a:r>
          </a:p>
          <a:p>
            <a:pPr marL="285750" indent="-285750">
              <a:buClr>
                <a:srgbClr val="336699"/>
              </a:buClr>
              <a:buSzPct val="80000"/>
              <a:buFont typeface="Arial" panose="020B0604020202020204" pitchFamily="34" charset="0"/>
              <a:buChar char="•"/>
            </a:pPr>
            <a:endParaRPr lang="en-US" altLang="en-US" sz="1450" b="0" dirty="0">
              <a:latin typeface="Calibri" panose="020F0502020204030204" pitchFamily="34" charset="0"/>
            </a:endParaRPr>
          </a:p>
          <a:p>
            <a:pPr marL="285750" indent="-285750">
              <a:buClr>
                <a:srgbClr val="336699"/>
              </a:buClr>
              <a:buSzPct val="80000"/>
              <a:buFont typeface="Arial" panose="020B0604020202020204" pitchFamily="34" charset="0"/>
              <a:buChar char="•"/>
            </a:pPr>
            <a:r>
              <a:rPr lang="en-US" altLang="en-US" sz="1450" b="0" dirty="0">
                <a:solidFill>
                  <a:schemeClr val="tx1"/>
                </a:solidFill>
                <a:latin typeface="Calibri" panose="020F0502020204030204" pitchFamily="34" charset="0"/>
                <a:cs typeface="Times New Roman" panose="02020603050405020304" pitchFamily="18" charset="0"/>
              </a:rPr>
              <a:t>Use the mean removal and rectangular window options</a:t>
            </a:r>
          </a:p>
          <a:p>
            <a:pPr marL="285750" indent="-285750">
              <a:buClr>
                <a:srgbClr val="336699"/>
              </a:buClr>
              <a:buSzPct val="80000"/>
              <a:buFont typeface="Arial" panose="020B0604020202020204" pitchFamily="34" charset="0"/>
              <a:buChar char="•"/>
            </a:pPr>
            <a:endParaRPr lang="en-US" altLang="en-US" sz="1450" b="0" dirty="0">
              <a:solidFill>
                <a:schemeClr val="tx1"/>
              </a:solidFill>
              <a:latin typeface="Calibri" panose="020F0502020204030204" pitchFamily="34" charset="0"/>
              <a:cs typeface="Times New Roman" panose="02020603050405020304" pitchFamily="18" charset="0"/>
            </a:endParaRPr>
          </a:p>
          <a:p>
            <a:pPr marL="285750" indent="-285750">
              <a:buClr>
                <a:srgbClr val="336699"/>
              </a:buClr>
              <a:buSzPct val="80000"/>
              <a:buFont typeface="Arial" panose="020B0604020202020204" pitchFamily="34" charset="0"/>
              <a:buChar char="•"/>
            </a:pPr>
            <a:r>
              <a:rPr lang="en-US" altLang="en-US" sz="1450" b="0" dirty="0">
                <a:solidFill>
                  <a:schemeClr val="tx1"/>
                </a:solidFill>
                <a:latin typeface="Calibri" panose="020F0502020204030204" pitchFamily="34" charset="0"/>
                <a:cs typeface="Times New Roman" panose="02020603050405020304" pitchFamily="18" charset="0"/>
              </a:rPr>
              <a:t>What is the blade passing frequency of the main rotor?</a:t>
            </a:r>
          </a:p>
          <a:p>
            <a:pPr algn="ctr"/>
            <a:endParaRPr lang="en-US" altLang="en-US" dirty="0">
              <a:solidFill>
                <a:schemeClr val="tx1"/>
              </a:solidFill>
            </a:endParaRPr>
          </a:p>
          <a:p>
            <a:endParaRPr lang="en-US" altLang="en-US" dirty="0"/>
          </a:p>
          <a:p>
            <a:endParaRPr lang="en-US" altLang="en-US" sz="1400" dirty="0"/>
          </a:p>
          <a:p>
            <a:endParaRPr lang="en-US" altLang="en-US" sz="1400" dirty="0"/>
          </a:p>
        </p:txBody>
      </p:sp>
      <p:pic>
        <p:nvPicPr>
          <p:cNvPr id="31748" name="Picture 4" descr="apache">
            <a:extLst>
              <a:ext uri="{FF2B5EF4-FFF2-40B4-BE49-F238E27FC236}">
                <a16:creationId xmlns:a16="http://schemas.microsoft.com/office/drawing/2014/main" id="{66AD337F-9E29-12D1-ED20-63F649370ADD}"/>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95300" y="1600200"/>
            <a:ext cx="2819400" cy="2111375"/>
          </a:xfrm>
          <a:noFill/>
        </p:spPr>
      </p:pic>
      <p:sp>
        <p:nvSpPr>
          <p:cNvPr id="31749" name="Text Box 8">
            <a:extLst>
              <a:ext uri="{FF2B5EF4-FFF2-40B4-BE49-F238E27FC236}">
                <a16:creationId xmlns:a16="http://schemas.microsoft.com/office/drawing/2014/main" id="{C2FC74C4-2070-B59B-A00B-BC13890795A2}"/>
              </a:ext>
            </a:extLst>
          </p:cNvPr>
          <p:cNvSpPr txBox="1">
            <a:spLocks noChangeArrowheads="1"/>
          </p:cNvSpPr>
          <p:nvPr/>
        </p:nvSpPr>
        <p:spPr bwMode="auto">
          <a:xfrm>
            <a:off x="685800" y="4953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50000"/>
              </a:spcBef>
              <a:buClrTx/>
              <a:buSzTx/>
              <a:buFontTx/>
              <a:buNone/>
            </a:pPr>
            <a:endParaRPr kumimoji="0" lang="en-US" altLang="en-US" sz="2400" b="0">
              <a:solidFill>
                <a:schemeClr val="tx1"/>
              </a:solidFill>
              <a:latin typeface="Times New Roman" panose="02020603050405020304" pitchFamily="18" charset="0"/>
            </a:endParaRPr>
          </a:p>
        </p:txBody>
      </p:sp>
      <p:sp>
        <p:nvSpPr>
          <p:cNvPr id="31751" name="Line 11">
            <a:extLst>
              <a:ext uri="{FF2B5EF4-FFF2-40B4-BE49-F238E27FC236}">
                <a16:creationId xmlns:a16="http://schemas.microsoft.com/office/drawing/2014/main" id="{5C1E4510-3E0B-46A7-E1C3-2949A8D86C04}"/>
              </a:ext>
            </a:extLst>
          </p:cNvPr>
          <p:cNvSpPr>
            <a:spLocks noChangeShapeType="1"/>
          </p:cNvSpPr>
          <p:nvPr/>
        </p:nvSpPr>
        <p:spPr bwMode="auto">
          <a:xfrm>
            <a:off x="3581400" y="1539875"/>
            <a:ext cx="0" cy="434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1425D76-7323-C874-354D-7A318F17C242}"/>
              </a:ext>
            </a:extLst>
          </p:cNvPr>
          <p:cNvSpPr>
            <a:spLocks noGrp="1" noChangeArrowheads="1"/>
          </p:cNvSpPr>
          <p:nvPr>
            <p:ph type="title"/>
          </p:nvPr>
        </p:nvSpPr>
        <p:spPr>
          <a:xfrm>
            <a:off x="228600" y="512482"/>
            <a:ext cx="6096000" cy="238125"/>
          </a:xfrm>
        </p:spPr>
        <p:txBody>
          <a:bodyPr/>
          <a:lstStyle/>
          <a:p>
            <a:r>
              <a:rPr lang="en-US" altLang="en-US" sz="2000" dirty="0"/>
              <a:t>Listen to Apache Sound File</a:t>
            </a:r>
          </a:p>
        </p:txBody>
      </p:sp>
      <p:pic>
        <p:nvPicPr>
          <p:cNvPr id="4" name="Picture 3">
            <a:extLst>
              <a:ext uri="{FF2B5EF4-FFF2-40B4-BE49-F238E27FC236}">
                <a16:creationId xmlns:a16="http://schemas.microsoft.com/office/drawing/2014/main" id="{960E5343-1BE3-9342-EB9F-5F7B8D29D1F8}"/>
              </a:ext>
            </a:extLst>
          </p:cNvPr>
          <p:cNvPicPr>
            <a:picLocks noChangeAspect="1"/>
          </p:cNvPicPr>
          <p:nvPr/>
        </p:nvPicPr>
        <p:blipFill>
          <a:blip r:embed="rId3"/>
          <a:stretch>
            <a:fillRect/>
          </a:stretch>
        </p:blipFill>
        <p:spPr>
          <a:xfrm>
            <a:off x="0" y="990600"/>
            <a:ext cx="9144000" cy="5354918"/>
          </a:xfrm>
          <a:prstGeom prst="rect">
            <a:avLst/>
          </a:prstGeom>
        </p:spPr>
      </p:pic>
      <p:sp>
        <p:nvSpPr>
          <p:cNvPr id="5" name="Oval 4">
            <a:extLst>
              <a:ext uri="{FF2B5EF4-FFF2-40B4-BE49-F238E27FC236}">
                <a16:creationId xmlns:a16="http://schemas.microsoft.com/office/drawing/2014/main" id="{A3777DA2-BAA7-E505-2EBB-08D575400E31}"/>
              </a:ext>
            </a:extLst>
          </p:cNvPr>
          <p:cNvSpPr/>
          <p:nvPr/>
        </p:nvSpPr>
        <p:spPr bwMode="auto">
          <a:xfrm>
            <a:off x="4714188" y="1676400"/>
            <a:ext cx="914400"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 name="Oval 5">
            <a:extLst>
              <a:ext uri="{FF2B5EF4-FFF2-40B4-BE49-F238E27FC236}">
                <a16:creationId xmlns:a16="http://schemas.microsoft.com/office/drawing/2014/main" id="{B1CA9872-63D4-70C7-9C90-A2B98606472D}"/>
              </a:ext>
            </a:extLst>
          </p:cNvPr>
          <p:cNvSpPr/>
          <p:nvPr/>
        </p:nvSpPr>
        <p:spPr bwMode="auto">
          <a:xfrm>
            <a:off x="228600" y="2057400"/>
            <a:ext cx="914400"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Oval 6">
            <a:extLst>
              <a:ext uri="{FF2B5EF4-FFF2-40B4-BE49-F238E27FC236}">
                <a16:creationId xmlns:a16="http://schemas.microsoft.com/office/drawing/2014/main" id="{1A55E4D4-9E9D-8B23-7BD4-08285FDED559}"/>
              </a:ext>
            </a:extLst>
          </p:cNvPr>
          <p:cNvSpPr/>
          <p:nvPr/>
        </p:nvSpPr>
        <p:spPr bwMode="auto">
          <a:xfrm>
            <a:off x="685800" y="3820459"/>
            <a:ext cx="914400"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8" name="Oval 7">
            <a:extLst>
              <a:ext uri="{FF2B5EF4-FFF2-40B4-BE49-F238E27FC236}">
                <a16:creationId xmlns:a16="http://schemas.microsoft.com/office/drawing/2014/main" id="{0291D5E4-14BC-A558-EAA0-76879D356C09}"/>
              </a:ext>
            </a:extLst>
          </p:cNvPr>
          <p:cNvSpPr/>
          <p:nvPr/>
        </p:nvSpPr>
        <p:spPr bwMode="auto">
          <a:xfrm>
            <a:off x="2514600" y="2667000"/>
            <a:ext cx="1371600"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79392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1425D76-7323-C874-354D-7A318F17C242}"/>
              </a:ext>
            </a:extLst>
          </p:cNvPr>
          <p:cNvSpPr>
            <a:spLocks noGrp="1" noChangeArrowheads="1"/>
          </p:cNvSpPr>
          <p:nvPr>
            <p:ph type="title"/>
          </p:nvPr>
        </p:nvSpPr>
        <p:spPr>
          <a:xfrm>
            <a:off x="190500" y="566738"/>
            <a:ext cx="6096000" cy="238125"/>
          </a:xfrm>
        </p:spPr>
        <p:txBody>
          <a:bodyPr/>
          <a:lstStyle/>
          <a:p>
            <a:r>
              <a:rPr lang="en-US" altLang="en-US" sz="2000" dirty="0"/>
              <a:t>Import Apache Time History Array</a:t>
            </a:r>
          </a:p>
        </p:txBody>
      </p:sp>
      <p:pic>
        <p:nvPicPr>
          <p:cNvPr id="3" name="Picture 2">
            <a:extLst>
              <a:ext uri="{FF2B5EF4-FFF2-40B4-BE49-F238E27FC236}">
                <a16:creationId xmlns:a16="http://schemas.microsoft.com/office/drawing/2014/main" id="{A25A341B-EC4C-AF3C-DE36-85A55EA8DC2C}"/>
              </a:ext>
            </a:extLst>
          </p:cNvPr>
          <p:cNvPicPr>
            <a:picLocks noChangeAspect="1"/>
          </p:cNvPicPr>
          <p:nvPr/>
        </p:nvPicPr>
        <p:blipFill>
          <a:blip r:embed="rId3"/>
          <a:stretch>
            <a:fillRect/>
          </a:stretch>
        </p:blipFill>
        <p:spPr>
          <a:xfrm>
            <a:off x="0" y="990600"/>
            <a:ext cx="9144000" cy="5376361"/>
          </a:xfrm>
          <a:prstGeom prst="rect">
            <a:avLst/>
          </a:prstGeom>
        </p:spPr>
      </p:pic>
      <p:sp>
        <p:nvSpPr>
          <p:cNvPr id="5" name="Oval 4">
            <a:extLst>
              <a:ext uri="{FF2B5EF4-FFF2-40B4-BE49-F238E27FC236}">
                <a16:creationId xmlns:a16="http://schemas.microsoft.com/office/drawing/2014/main" id="{9C60ABCC-5B54-0A22-E3F5-42AE89456C37}"/>
              </a:ext>
            </a:extLst>
          </p:cNvPr>
          <p:cNvSpPr/>
          <p:nvPr/>
        </p:nvSpPr>
        <p:spPr bwMode="auto">
          <a:xfrm>
            <a:off x="304800" y="2097464"/>
            <a:ext cx="914400"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 name="Oval 5">
            <a:extLst>
              <a:ext uri="{FF2B5EF4-FFF2-40B4-BE49-F238E27FC236}">
                <a16:creationId xmlns:a16="http://schemas.microsoft.com/office/drawing/2014/main" id="{93E87ECD-8F56-D19D-E0FC-B5A5C00D99E3}"/>
              </a:ext>
            </a:extLst>
          </p:cNvPr>
          <p:cNvSpPr/>
          <p:nvPr/>
        </p:nvSpPr>
        <p:spPr bwMode="auto">
          <a:xfrm>
            <a:off x="4714188" y="1676400"/>
            <a:ext cx="914400"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Oval 6">
            <a:extLst>
              <a:ext uri="{FF2B5EF4-FFF2-40B4-BE49-F238E27FC236}">
                <a16:creationId xmlns:a16="http://schemas.microsoft.com/office/drawing/2014/main" id="{93CEC481-DBD8-98D4-EEB9-E99EE2971B2F}"/>
              </a:ext>
            </a:extLst>
          </p:cNvPr>
          <p:cNvSpPr/>
          <p:nvPr/>
        </p:nvSpPr>
        <p:spPr bwMode="auto">
          <a:xfrm>
            <a:off x="762000" y="2971800"/>
            <a:ext cx="1143000"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8" name="Oval 7">
            <a:extLst>
              <a:ext uri="{FF2B5EF4-FFF2-40B4-BE49-F238E27FC236}">
                <a16:creationId xmlns:a16="http://schemas.microsoft.com/office/drawing/2014/main" id="{C83B02B4-6C79-A3F0-ABC8-74D06320F70B}"/>
              </a:ext>
            </a:extLst>
          </p:cNvPr>
          <p:cNvSpPr/>
          <p:nvPr/>
        </p:nvSpPr>
        <p:spPr bwMode="auto">
          <a:xfrm>
            <a:off x="2590800" y="3048000"/>
            <a:ext cx="1295400"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94987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1425D76-7323-C874-354D-7A318F17C242}"/>
              </a:ext>
            </a:extLst>
          </p:cNvPr>
          <p:cNvSpPr>
            <a:spLocks noGrp="1" noChangeArrowheads="1"/>
          </p:cNvSpPr>
          <p:nvPr>
            <p:ph type="title"/>
          </p:nvPr>
        </p:nvSpPr>
        <p:spPr>
          <a:xfrm>
            <a:off x="646113" y="609600"/>
            <a:ext cx="6096000" cy="238125"/>
          </a:xfrm>
        </p:spPr>
        <p:txBody>
          <a:bodyPr/>
          <a:lstStyle/>
          <a:p>
            <a:r>
              <a:rPr lang="en-US" altLang="en-US" sz="2000" dirty="0"/>
              <a:t>Time History</a:t>
            </a:r>
          </a:p>
        </p:txBody>
      </p:sp>
      <p:pic>
        <p:nvPicPr>
          <p:cNvPr id="3" name="Picture 2">
            <a:extLst>
              <a:ext uri="{FF2B5EF4-FFF2-40B4-BE49-F238E27FC236}">
                <a16:creationId xmlns:a16="http://schemas.microsoft.com/office/drawing/2014/main" id="{11EE185D-F0E8-86CD-73D5-9721A0A6030C}"/>
              </a:ext>
            </a:extLst>
          </p:cNvPr>
          <p:cNvPicPr>
            <a:picLocks noChangeAspect="1"/>
          </p:cNvPicPr>
          <p:nvPr/>
        </p:nvPicPr>
        <p:blipFill>
          <a:blip r:embed="rId3"/>
          <a:stretch>
            <a:fillRect/>
          </a:stretch>
        </p:blipFill>
        <p:spPr>
          <a:xfrm>
            <a:off x="914400" y="1371600"/>
            <a:ext cx="6116425" cy="4587319"/>
          </a:xfrm>
          <a:prstGeom prst="rect">
            <a:avLst/>
          </a:prstGeom>
        </p:spPr>
      </p:pic>
    </p:spTree>
    <p:extLst>
      <p:ext uri="{BB962C8B-B14F-4D97-AF65-F5344CB8AC3E}">
        <p14:creationId xmlns:p14="http://schemas.microsoft.com/office/powerpoint/2010/main" val="737281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1425D76-7323-C874-354D-7A318F17C242}"/>
              </a:ext>
            </a:extLst>
          </p:cNvPr>
          <p:cNvSpPr>
            <a:spLocks noGrp="1" noChangeArrowheads="1"/>
          </p:cNvSpPr>
          <p:nvPr>
            <p:ph type="title"/>
          </p:nvPr>
        </p:nvSpPr>
        <p:spPr>
          <a:xfrm>
            <a:off x="646113" y="609600"/>
            <a:ext cx="6096000" cy="238125"/>
          </a:xfrm>
        </p:spPr>
        <p:txBody>
          <a:bodyPr/>
          <a:lstStyle/>
          <a:p>
            <a:r>
              <a:rPr lang="en-US" altLang="en-US" sz="2000" dirty="0"/>
              <a:t>Close-up View</a:t>
            </a:r>
          </a:p>
        </p:txBody>
      </p:sp>
      <p:pic>
        <p:nvPicPr>
          <p:cNvPr id="5" name="Picture 4">
            <a:extLst>
              <a:ext uri="{FF2B5EF4-FFF2-40B4-BE49-F238E27FC236}">
                <a16:creationId xmlns:a16="http://schemas.microsoft.com/office/drawing/2014/main" id="{A0046F86-20E8-ACC4-627A-118CD58A47FC}"/>
              </a:ext>
            </a:extLst>
          </p:cNvPr>
          <p:cNvPicPr>
            <a:picLocks noChangeAspect="1"/>
          </p:cNvPicPr>
          <p:nvPr/>
        </p:nvPicPr>
        <p:blipFill>
          <a:blip r:embed="rId3"/>
          <a:stretch>
            <a:fillRect/>
          </a:stretch>
        </p:blipFill>
        <p:spPr>
          <a:xfrm>
            <a:off x="609600" y="1524000"/>
            <a:ext cx="5334000" cy="4000500"/>
          </a:xfrm>
          <a:prstGeom prst="rect">
            <a:avLst/>
          </a:prstGeom>
        </p:spPr>
      </p:pic>
      <p:sp>
        <p:nvSpPr>
          <p:cNvPr id="6" name="TextBox 5">
            <a:extLst>
              <a:ext uri="{FF2B5EF4-FFF2-40B4-BE49-F238E27FC236}">
                <a16:creationId xmlns:a16="http://schemas.microsoft.com/office/drawing/2014/main" id="{5F249DAA-1D76-3A9E-18B2-A252053172F6}"/>
              </a:ext>
            </a:extLst>
          </p:cNvPr>
          <p:cNvSpPr txBox="1"/>
          <p:nvPr/>
        </p:nvSpPr>
        <p:spPr>
          <a:xfrm>
            <a:off x="5907464" y="2220977"/>
            <a:ext cx="2590800" cy="1208023"/>
          </a:xfrm>
          <a:prstGeom prst="rect">
            <a:avLst/>
          </a:prstGeom>
          <a:noFill/>
        </p:spPr>
        <p:txBody>
          <a:bodyPr wrap="square" rtlCol="0">
            <a:spAutoFit/>
          </a:bodyPr>
          <a:lstStyle/>
          <a:p>
            <a:pPr marL="285750" indent="-285750">
              <a:buClr>
                <a:srgbClr val="336699"/>
              </a:buClr>
              <a:buSzPct val="80000"/>
              <a:buFont typeface="Arial" panose="020B0604020202020204" pitchFamily="34" charset="0"/>
              <a:buChar char="•"/>
            </a:pPr>
            <a:r>
              <a:rPr lang="en-US" sz="1450" dirty="0">
                <a:latin typeface="Calibri" panose="020F0502020204030204" pitchFamily="34" charset="0"/>
                <a:ea typeface="Calibri" panose="020F0502020204030204" pitchFamily="34" charset="0"/>
                <a:cs typeface="Calibri" panose="020F0502020204030204" pitchFamily="34" charset="0"/>
              </a:rPr>
              <a:t>Mostly a series of sine tones</a:t>
            </a:r>
          </a:p>
          <a:p>
            <a:pPr marL="285750" indent="-285750">
              <a:buClr>
                <a:srgbClr val="336699"/>
              </a:buClr>
              <a:buSzPct val="80000"/>
              <a:buFont typeface="Arial" panose="020B0604020202020204" pitchFamily="34" charset="0"/>
              <a:buChar char="•"/>
            </a:pPr>
            <a:endParaRPr lang="en-US" sz="145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336699"/>
              </a:buClr>
              <a:buSzPct val="80000"/>
              <a:buFont typeface="Arial" panose="020B0604020202020204" pitchFamily="34" charset="0"/>
              <a:buChar char="•"/>
            </a:pPr>
            <a:r>
              <a:rPr lang="en-US" sz="1450" dirty="0">
                <a:latin typeface="Calibri" panose="020F0502020204030204" pitchFamily="34" charset="0"/>
                <a:ea typeface="Calibri" panose="020F0502020204030204" pitchFamily="34" charset="0"/>
                <a:cs typeface="Calibri" panose="020F0502020204030204" pitchFamily="34" charset="0"/>
              </a:rPr>
              <a:t>Main &amp; Tail rotor blade passing frequencies &amp; integer harmonics</a:t>
            </a:r>
          </a:p>
        </p:txBody>
      </p:sp>
    </p:spTree>
    <p:extLst>
      <p:ext uri="{BB962C8B-B14F-4D97-AF65-F5344CB8AC3E}">
        <p14:creationId xmlns:p14="http://schemas.microsoft.com/office/powerpoint/2010/main" val="2522358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3ADFBB-82A0-666C-C58D-C4D3DAD8B7F3}"/>
              </a:ext>
            </a:extLst>
          </p:cNvPr>
          <p:cNvPicPr>
            <a:picLocks noChangeAspect="1"/>
          </p:cNvPicPr>
          <p:nvPr/>
        </p:nvPicPr>
        <p:blipFill>
          <a:blip r:embed="rId3"/>
          <a:stretch>
            <a:fillRect/>
          </a:stretch>
        </p:blipFill>
        <p:spPr>
          <a:xfrm>
            <a:off x="0" y="969094"/>
            <a:ext cx="9144000" cy="5328518"/>
          </a:xfrm>
          <a:prstGeom prst="rect">
            <a:avLst/>
          </a:prstGeom>
        </p:spPr>
      </p:pic>
      <p:sp>
        <p:nvSpPr>
          <p:cNvPr id="29698" name="Rectangle 2">
            <a:extLst>
              <a:ext uri="{FF2B5EF4-FFF2-40B4-BE49-F238E27FC236}">
                <a16:creationId xmlns:a16="http://schemas.microsoft.com/office/drawing/2014/main" id="{570AF8EB-3D5B-5F3F-D9C3-899952F25C59}"/>
              </a:ext>
            </a:extLst>
          </p:cNvPr>
          <p:cNvSpPr>
            <a:spLocks noGrp="1" noChangeArrowheads="1"/>
          </p:cNvSpPr>
          <p:nvPr>
            <p:ph type="title"/>
          </p:nvPr>
        </p:nvSpPr>
        <p:spPr>
          <a:xfrm>
            <a:off x="609600" y="569913"/>
            <a:ext cx="6096000" cy="304800"/>
          </a:xfrm>
        </p:spPr>
        <p:txBody>
          <a:bodyPr/>
          <a:lstStyle/>
          <a:p>
            <a:r>
              <a:rPr lang="en-US" altLang="en-US" dirty="0"/>
              <a:t>Main GUI</a:t>
            </a:r>
          </a:p>
        </p:txBody>
      </p:sp>
      <p:sp>
        <p:nvSpPr>
          <p:cNvPr id="74755" name="Rectangle 3">
            <a:extLst>
              <a:ext uri="{FF2B5EF4-FFF2-40B4-BE49-F238E27FC236}">
                <a16:creationId xmlns:a16="http://schemas.microsoft.com/office/drawing/2014/main" id="{EB6DC612-EDDB-1629-E5BD-E912073025C2}"/>
              </a:ext>
            </a:extLst>
          </p:cNvPr>
          <p:cNvSpPr>
            <a:spLocks noGrp="1" noChangeArrowheads="1"/>
          </p:cNvSpPr>
          <p:nvPr>
            <p:ph type="body" idx="1"/>
          </p:nvPr>
        </p:nvSpPr>
        <p:spPr>
          <a:xfrm>
            <a:off x="533400" y="2057400"/>
            <a:ext cx="7924800" cy="4114800"/>
          </a:xfrm>
        </p:spPr>
        <p:txBody>
          <a:bodyPr/>
          <a:lstStyle/>
          <a:p>
            <a:pPr marL="231775" indent="-231775" algn="ctr">
              <a:defRPr/>
            </a:pPr>
            <a:r>
              <a:rPr lang="en-US" sz="2000" dirty="0">
                <a:solidFill>
                  <a:srgbClr val="009999"/>
                </a:solidFill>
                <a:latin typeface="Calibri" pitchFamily="34" charset="0"/>
                <a:cs typeface="Times New Roman" pitchFamily="18" charset="0"/>
              </a:rPr>
              <a:t> </a:t>
            </a:r>
          </a:p>
          <a:p>
            <a:pPr algn="ctr">
              <a:defRPr/>
            </a:pPr>
            <a:endParaRPr lang="en-US" sz="2000" dirty="0">
              <a:solidFill>
                <a:srgbClr val="009999"/>
              </a:solidFill>
              <a:latin typeface="Calibri" pitchFamily="34" charset="0"/>
            </a:endParaRPr>
          </a:p>
          <a:p>
            <a:pPr algn="ctr">
              <a:defRPr/>
            </a:pPr>
            <a:endParaRPr lang="en-US" sz="2000" dirty="0">
              <a:solidFill>
                <a:srgbClr val="009999"/>
              </a:solidFill>
              <a:latin typeface="Calibri" pitchFamily="34" charset="0"/>
            </a:endParaRPr>
          </a:p>
          <a:p>
            <a:pPr>
              <a:defRPr/>
            </a:pPr>
            <a:endParaRPr lang="en-US" sz="1400" dirty="0">
              <a:latin typeface="Calibri" pitchFamily="34" charset="0"/>
            </a:endParaRPr>
          </a:p>
        </p:txBody>
      </p:sp>
      <p:sp>
        <p:nvSpPr>
          <p:cNvPr id="4" name="Oval 3">
            <a:extLst>
              <a:ext uri="{FF2B5EF4-FFF2-40B4-BE49-F238E27FC236}">
                <a16:creationId xmlns:a16="http://schemas.microsoft.com/office/drawing/2014/main" id="{01F4EB02-F383-3B4E-9D0E-1C2489F6D66F}"/>
              </a:ext>
            </a:extLst>
          </p:cNvPr>
          <p:cNvSpPr/>
          <p:nvPr/>
        </p:nvSpPr>
        <p:spPr bwMode="auto">
          <a:xfrm>
            <a:off x="152400" y="1676400"/>
            <a:ext cx="914400"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79F00A7B-3573-73E2-34E3-A4202FA8FDB2}"/>
              </a:ext>
            </a:extLst>
          </p:cNvPr>
          <p:cNvSpPr/>
          <p:nvPr/>
        </p:nvSpPr>
        <p:spPr bwMode="auto">
          <a:xfrm>
            <a:off x="228600" y="2247900"/>
            <a:ext cx="914400"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 name="Oval 5">
            <a:extLst>
              <a:ext uri="{FF2B5EF4-FFF2-40B4-BE49-F238E27FC236}">
                <a16:creationId xmlns:a16="http://schemas.microsoft.com/office/drawing/2014/main" id="{2F25C432-5A50-DFBB-34D3-F2C4983F9D9F}"/>
              </a:ext>
            </a:extLst>
          </p:cNvPr>
          <p:cNvSpPr/>
          <p:nvPr/>
        </p:nvSpPr>
        <p:spPr bwMode="auto">
          <a:xfrm>
            <a:off x="2590800" y="2250257"/>
            <a:ext cx="1371600"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3318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2BE3F9ED-5644-8CD9-E43A-8463FB12C6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fld id="{0F513EED-01B7-4274-8DC1-745741325D67}" type="slidenum">
              <a:rPr kumimoji="0" lang="en-US" altLang="en-US" sz="1400" b="0">
                <a:latin typeface="Times New Roman" panose="02020603050405020304" pitchFamily="18" charset="0"/>
              </a:rPr>
              <a:pPr>
                <a:spcBef>
                  <a:spcPct val="0"/>
                </a:spcBef>
                <a:buClrTx/>
                <a:buSzTx/>
                <a:buFontTx/>
                <a:buNone/>
              </a:pPr>
              <a:t>2</a:t>
            </a:fld>
            <a:endParaRPr kumimoji="0" lang="en-US" altLang="en-US" sz="1400" b="0">
              <a:latin typeface="Times New Roman" panose="02020603050405020304" pitchFamily="18" charset="0"/>
            </a:endParaRPr>
          </a:p>
        </p:txBody>
      </p:sp>
      <p:sp>
        <p:nvSpPr>
          <p:cNvPr id="7171" name="Rectangle 4">
            <a:extLst>
              <a:ext uri="{FF2B5EF4-FFF2-40B4-BE49-F238E27FC236}">
                <a16:creationId xmlns:a16="http://schemas.microsoft.com/office/drawing/2014/main" id="{70857179-59AF-E181-78C5-EED9B3D93108}"/>
              </a:ext>
            </a:extLst>
          </p:cNvPr>
          <p:cNvSpPr>
            <a:spLocks noGrp="1" noChangeArrowheads="1"/>
          </p:cNvSpPr>
          <p:nvPr>
            <p:ph type="title"/>
          </p:nvPr>
        </p:nvSpPr>
        <p:spPr>
          <a:xfrm>
            <a:off x="609600" y="457200"/>
            <a:ext cx="6096000" cy="609600"/>
          </a:xfrm>
        </p:spPr>
        <p:txBody>
          <a:bodyPr/>
          <a:lstStyle/>
          <a:p>
            <a:r>
              <a:rPr lang="en-US" altLang="en-US" dirty="0"/>
              <a:t>FFT Algorithm History</a:t>
            </a:r>
          </a:p>
        </p:txBody>
      </p:sp>
      <p:sp>
        <p:nvSpPr>
          <p:cNvPr id="4" name="TextBox 3">
            <a:extLst>
              <a:ext uri="{FF2B5EF4-FFF2-40B4-BE49-F238E27FC236}">
                <a16:creationId xmlns:a16="http://schemas.microsoft.com/office/drawing/2014/main" id="{C7FC277D-1A22-EC59-00E1-573D7E444012}"/>
              </a:ext>
            </a:extLst>
          </p:cNvPr>
          <p:cNvSpPr txBox="1"/>
          <p:nvPr/>
        </p:nvSpPr>
        <p:spPr>
          <a:xfrm>
            <a:off x="3596113" y="1676400"/>
            <a:ext cx="4675140" cy="2816156"/>
          </a:xfrm>
          <a:prstGeom prst="rect">
            <a:avLst/>
          </a:prstGeom>
          <a:noFill/>
        </p:spPr>
        <p:txBody>
          <a:bodyPr wrap="square">
            <a:spAutoFit/>
          </a:bodyPr>
          <a:lstStyle/>
          <a:p>
            <a:pPr marL="285750" indent="-285750">
              <a:buClr>
                <a:srgbClr val="006699"/>
              </a:buClr>
              <a:buFont typeface="Wingdings" panose="05000000000000000000" pitchFamily="2" charset="2"/>
              <a:buChar char="§"/>
              <a:defRPr/>
            </a:pPr>
            <a:r>
              <a:rPr lang="en-US" sz="1500" dirty="0">
                <a:latin typeface="Calibri" panose="020F0502020204030204" pitchFamily="34" charset="0"/>
                <a:cs typeface="Calibri" panose="020F0502020204030204" pitchFamily="34" charset="0"/>
              </a:rPr>
              <a:t>Carl Friedrich Gauss's unpublished work in 1805 when he needed it to interpolate the orbits of the asteroids Pallas and Juno from sample observations and invented the FFT to do so</a:t>
            </a:r>
          </a:p>
          <a:p>
            <a:pPr marL="285750" indent="-285750">
              <a:buClr>
                <a:srgbClr val="006699"/>
              </a:buClr>
              <a:buFont typeface="Wingdings" panose="05000000000000000000" pitchFamily="2" charset="2"/>
              <a:buChar char="§"/>
              <a:defRPr/>
            </a:pPr>
            <a:endParaRPr lang="en-US" sz="1500" dirty="0">
              <a:latin typeface="Calibri" panose="020F0502020204030204" pitchFamily="34" charset="0"/>
              <a:cs typeface="Calibri" panose="020F0502020204030204" pitchFamily="34" charset="0"/>
            </a:endParaRPr>
          </a:p>
          <a:p>
            <a:pPr marL="285750" indent="-285750">
              <a:buClr>
                <a:srgbClr val="006699"/>
              </a:buClr>
              <a:buFont typeface="Wingdings" panose="05000000000000000000" pitchFamily="2" charset="2"/>
              <a:buChar char="§"/>
              <a:defRPr/>
            </a:pPr>
            <a:r>
              <a:rPr lang="en-US" sz="1500" dirty="0">
                <a:latin typeface="Calibri" panose="020F0502020204030204" pitchFamily="34" charset="0"/>
                <a:cs typeface="Calibri" panose="020F0502020204030204" pitchFamily="34" charset="0"/>
              </a:rPr>
              <a:t>Mathematicians James Cooley and John Tukey “reinvented the wheel” in 1965</a:t>
            </a:r>
          </a:p>
          <a:p>
            <a:pPr>
              <a:defRPr/>
            </a:pPr>
            <a:endParaRPr lang="en-US" dirty="0"/>
          </a:p>
          <a:p>
            <a:pPr>
              <a:defRPr/>
            </a:pPr>
            <a:endParaRPr lang="en-US" dirty="0"/>
          </a:p>
          <a:p>
            <a:pPr>
              <a:defRPr/>
            </a:pPr>
            <a:r>
              <a:rPr lang="en-US" dirty="0"/>
              <a:t> </a:t>
            </a:r>
          </a:p>
        </p:txBody>
      </p:sp>
      <p:pic>
        <p:nvPicPr>
          <p:cNvPr id="7176" name="Picture 8">
            <a:extLst>
              <a:ext uri="{FF2B5EF4-FFF2-40B4-BE49-F238E27FC236}">
                <a16:creationId xmlns:a16="http://schemas.microsoft.com/office/drawing/2014/main" id="{E8B1BB57-3B4D-9FE9-1A41-51A5BBB6F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2585323" cy="2585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2AA410A-0756-8F80-2427-B02430F0ABDC}"/>
              </a:ext>
            </a:extLst>
          </p:cNvPr>
          <p:cNvSpPr txBox="1"/>
          <p:nvPr/>
        </p:nvSpPr>
        <p:spPr>
          <a:xfrm>
            <a:off x="457200" y="4414123"/>
            <a:ext cx="3141222" cy="923330"/>
          </a:xfrm>
          <a:prstGeom prst="rect">
            <a:avLst/>
          </a:prstGeom>
          <a:noFill/>
        </p:spPr>
        <p:txBody>
          <a:bodyPr wrap="square" rtlCol="0">
            <a:spAutoFit/>
          </a:bodyPr>
          <a:lstStyle/>
          <a:p>
            <a:r>
              <a:rPr lang="en-US" sz="1350" b="0" i="1" dirty="0">
                <a:effectLst/>
                <a:latin typeface="Calibri" panose="020F0502020204030204" pitchFamily="34" charset="0"/>
                <a:ea typeface="Calibri" panose="020F0502020204030204" pitchFamily="34" charset="0"/>
                <a:cs typeface="Calibri" panose="020F0502020204030204" pitchFamily="34" charset="0"/>
              </a:rPr>
              <a:t>Pallas is the second asteroid to have been discovered, after Ceres. It is the third-largest asteroid in the Solar System and is orbiting in the asteroid belt.</a:t>
            </a:r>
            <a:endParaRPr lang="en-US" sz="1350" i="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70AF8EB-3D5B-5F3F-D9C3-899952F25C59}"/>
              </a:ext>
            </a:extLst>
          </p:cNvPr>
          <p:cNvSpPr>
            <a:spLocks noGrp="1" noChangeArrowheads="1"/>
          </p:cNvSpPr>
          <p:nvPr>
            <p:ph type="title"/>
          </p:nvPr>
        </p:nvSpPr>
        <p:spPr>
          <a:xfrm>
            <a:off x="609600" y="569913"/>
            <a:ext cx="6096000" cy="304800"/>
          </a:xfrm>
        </p:spPr>
        <p:txBody>
          <a:bodyPr/>
          <a:lstStyle/>
          <a:p>
            <a:r>
              <a:rPr lang="en-US" altLang="en-US" dirty="0"/>
              <a:t>Apache FFT</a:t>
            </a:r>
          </a:p>
        </p:txBody>
      </p:sp>
      <p:pic>
        <p:nvPicPr>
          <p:cNvPr id="3" name="Picture 2">
            <a:extLst>
              <a:ext uri="{FF2B5EF4-FFF2-40B4-BE49-F238E27FC236}">
                <a16:creationId xmlns:a16="http://schemas.microsoft.com/office/drawing/2014/main" id="{955E4D05-41BE-4392-6EC4-4FD755E914F1}"/>
              </a:ext>
            </a:extLst>
          </p:cNvPr>
          <p:cNvPicPr>
            <a:picLocks noChangeAspect="1"/>
          </p:cNvPicPr>
          <p:nvPr/>
        </p:nvPicPr>
        <p:blipFill>
          <a:blip r:embed="rId3"/>
          <a:stretch>
            <a:fillRect/>
          </a:stretch>
        </p:blipFill>
        <p:spPr>
          <a:xfrm>
            <a:off x="609600" y="1371600"/>
            <a:ext cx="7750212" cy="5014395"/>
          </a:xfrm>
          <a:prstGeom prst="rect">
            <a:avLst/>
          </a:prstGeom>
        </p:spPr>
      </p:pic>
      <p:sp>
        <p:nvSpPr>
          <p:cNvPr id="5" name="Oval 4">
            <a:extLst>
              <a:ext uri="{FF2B5EF4-FFF2-40B4-BE49-F238E27FC236}">
                <a16:creationId xmlns:a16="http://schemas.microsoft.com/office/drawing/2014/main" id="{D237C6AD-779A-D08D-4F47-9C06895CB278}"/>
              </a:ext>
            </a:extLst>
          </p:cNvPr>
          <p:cNvSpPr/>
          <p:nvPr/>
        </p:nvSpPr>
        <p:spPr bwMode="auto">
          <a:xfrm>
            <a:off x="1219200" y="3733800"/>
            <a:ext cx="914400"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a:extLst>
              <a:ext uri="{FF2B5EF4-FFF2-40B4-BE49-F238E27FC236}">
                <a16:creationId xmlns:a16="http://schemas.microsoft.com/office/drawing/2014/main" id="{468C5F84-D2C1-1CC9-81B6-DC0AECFDD9FC}"/>
              </a:ext>
            </a:extLst>
          </p:cNvPr>
          <p:cNvSpPr>
            <a:spLocks noChangeArrowheads="1"/>
          </p:cNvSpPr>
          <p:nvPr/>
        </p:nvSpPr>
        <p:spPr bwMode="auto">
          <a:xfrm>
            <a:off x="228600" y="152400"/>
            <a:ext cx="8686800" cy="2514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sp>
        <p:nvSpPr>
          <p:cNvPr id="33795" name="TextBox 7">
            <a:extLst>
              <a:ext uri="{FF2B5EF4-FFF2-40B4-BE49-F238E27FC236}">
                <a16:creationId xmlns:a16="http://schemas.microsoft.com/office/drawing/2014/main" id="{91249287-32D0-236F-2BB7-608266EBE92F}"/>
              </a:ext>
            </a:extLst>
          </p:cNvPr>
          <p:cNvSpPr txBox="1">
            <a:spLocks noChangeArrowheads="1"/>
          </p:cNvSpPr>
          <p:nvPr/>
        </p:nvSpPr>
        <p:spPr bwMode="auto">
          <a:xfrm>
            <a:off x="495300" y="5525286"/>
            <a:ext cx="8153400" cy="83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285750" indent="-285750">
              <a:spcBef>
                <a:spcPts val="300"/>
              </a:spcBef>
              <a:buClr>
                <a:srgbClr val="336699"/>
              </a:buClr>
              <a:buSzPct val="80000"/>
              <a:buFont typeface="Arial" panose="020B0604020202020204" pitchFamily="34" charset="0"/>
              <a:buChar char="•"/>
            </a:pPr>
            <a:r>
              <a:rPr kumimoji="0" lang="en-US" altLang="en-US" sz="1450" b="0" dirty="0">
                <a:solidFill>
                  <a:schemeClr val="tx1"/>
                </a:solidFill>
                <a:latin typeface="Calibri" panose="020F0502020204030204" pitchFamily="34" charset="0"/>
              </a:rPr>
              <a:t>The measured blade passing frequency is 21 Hz with integer multiples thereof.</a:t>
            </a:r>
          </a:p>
          <a:p>
            <a:pPr marL="285750" indent="-285750">
              <a:spcBef>
                <a:spcPts val="300"/>
              </a:spcBef>
              <a:buClr>
                <a:srgbClr val="336699"/>
              </a:buClr>
              <a:buSzPct val="80000"/>
              <a:buFont typeface="Arial" panose="020B0604020202020204" pitchFamily="34" charset="0"/>
              <a:buChar char="•"/>
            </a:pPr>
            <a:r>
              <a:rPr kumimoji="0" lang="en-US" altLang="en-US" sz="1450" b="0" dirty="0">
                <a:solidFill>
                  <a:schemeClr val="tx1"/>
                </a:solidFill>
                <a:latin typeface="Calibri" panose="020F0502020204030204" pitchFamily="34" charset="0"/>
              </a:rPr>
              <a:t>The main rotor has four blades</a:t>
            </a:r>
          </a:p>
          <a:p>
            <a:pPr marL="285750" indent="-285750">
              <a:spcBef>
                <a:spcPts val="300"/>
              </a:spcBef>
              <a:buClr>
                <a:srgbClr val="336699"/>
              </a:buClr>
              <a:buSzPct val="80000"/>
              <a:buFont typeface="Arial" panose="020B0604020202020204" pitchFamily="34" charset="0"/>
              <a:buChar char="•"/>
            </a:pPr>
            <a:r>
              <a:rPr kumimoji="0" lang="en-US" altLang="en-US" sz="1450" b="0" dirty="0">
                <a:solidFill>
                  <a:schemeClr val="tx1"/>
                </a:solidFill>
                <a:latin typeface="Calibri" panose="020F0502020204030204" pitchFamily="34" charset="0"/>
              </a:rPr>
              <a:t>The apparent main hub frequency is thus 5.25 Hz</a:t>
            </a:r>
          </a:p>
        </p:txBody>
      </p:sp>
      <p:pic>
        <p:nvPicPr>
          <p:cNvPr id="33796" name="Picture 8" descr="ap1.png">
            <a:extLst>
              <a:ext uri="{FF2B5EF4-FFF2-40B4-BE49-F238E27FC236}">
                <a16:creationId xmlns:a16="http://schemas.microsoft.com/office/drawing/2014/main" id="{AD432724-872D-54FD-B8A6-D4328E446F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65532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9">
            <a:extLst>
              <a:ext uri="{FF2B5EF4-FFF2-40B4-BE49-F238E27FC236}">
                <a16:creationId xmlns:a16="http://schemas.microsoft.com/office/drawing/2014/main" id="{7F046FB1-9D47-5A12-DA4E-D8AEB9703236}"/>
              </a:ext>
            </a:extLst>
          </p:cNvPr>
          <p:cNvSpPr txBox="1">
            <a:spLocks noChangeArrowheads="1"/>
          </p:cNvSpPr>
          <p:nvPr/>
        </p:nvSpPr>
        <p:spPr bwMode="auto">
          <a:xfrm>
            <a:off x="7391400" y="1066800"/>
            <a:ext cx="1447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r>
              <a:rPr kumimoji="0" lang="en-US" altLang="en-US" sz="1800" b="0">
                <a:solidFill>
                  <a:schemeClr val="tx1"/>
                </a:solidFill>
                <a:latin typeface="Calibri" panose="020F0502020204030204" pitchFamily="34" charset="0"/>
              </a:rPr>
              <a:t>Apache Helicopter Flyover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B88CB30-0A3D-9DC2-DAFF-7C11B2CFF16D}"/>
              </a:ext>
            </a:extLst>
          </p:cNvPr>
          <p:cNvSpPr>
            <a:spLocks noGrp="1" noChangeArrowheads="1"/>
          </p:cNvSpPr>
          <p:nvPr>
            <p:ph type="title"/>
          </p:nvPr>
        </p:nvSpPr>
        <p:spPr>
          <a:xfrm>
            <a:off x="609600" y="147782"/>
            <a:ext cx="6096000" cy="1295400"/>
          </a:xfrm>
        </p:spPr>
        <p:txBody>
          <a:bodyPr/>
          <a:lstStyle/>
          <a:p>
            <a:r>
              <a:rPr lang="en-US" altLang="en-US"/>
              <a:t>Exercise 2 (cont)</a:t>
            </a:r>
          </a:p>
        </p:txBody>
      </p:sp>
      <p:pic>
        <p:nvPicPr>
          <p:cNvPr id="34820" name="Picture 12" descr="AH64p.bmp">
            <a:extLst>
              <a:ext uri="{FF2B5EF4-FFF2-40B4-BE49-F238E27FC236}">
                <a16:creationId xmlns:a16="http://schemas.microsoft.com/office/drawing/2014/main" id="{0E62C917-4012-96C2-EC73-FE9DECF0D8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314575"/>
            <a:ext cx="6637338"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13">
            <a:extLst>
              <a:ext uri="{FF2B5EF4-FFF2-40B4-BE49-F238E27FC236}">
                <a16:creationId xmlns:a16="http://schemas.microsoft.com/office/drawing/2014/main" id="{94DDA350-36D3-8E56-D483-BB4A2B034AE8}"/>
              </a:ext>
            </a:extLst>
          </p:cNvPr>
          <p:cNvSpPr txBox="1">
            <a:spLocks noChangeArrowheads="1"/>
          </p:cNvSpPr>
          <p:nvPr/>
        </p:nvSpPr>
        <p:spPr bwMode="auto">
          <a:xfrm>
            <a:off x="990600" y="1354266"/>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r>
              <a:rPr kumimoji="0" lang="en-US" altLang="en-US" sz="1800" b="0" dirty="0">
                <a:solidFill>
                  <a:schemeClr val="tx1"/>
                </a:solidFill>
                <a:latin typeface="Calibri" panose="020F0502020204030204" pitchFamily="34" charset="0"/>
              </a:rPr>
              <a:t>MIL-STD-810G   -    Apache is AH-64</a:t>
            </a:r>
            <a:r>
              <a:rPr kumimoji="0" lang="en-US" altLang="en-US" sz="2400" b="0" dirty="0">
                <a:solidFill>
                  <a:schemeClr val="tx1"/>
                </a:solidFill>
                <a:latin typeface="Times New Roman" panose="02020603050405020304" pitchFamily="18"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48AAD48-FEAE-B611-7568-36202101615F}"/>
              </a:ext>
            </a:extLst>
          </p:cNvPr>
          <p:cNvSpPr>
            <a:spLocks noGrp="1" noChangeArrowheads="1"/>
          </p:cNvSpPr>
          <p:nvPr>
            <p:ph type="title"/>
          </p:nvPr>
        </p:nvSpPr>
        <p:spPr>
          <a:xfrm>
            <a:off x="685800" y="109538"/>
            <a:ext cx="6096000" cy="1295400"/>
          </a:xfrm>
        </p:spPr>
        <p:txBody>
          <a:bodyPr/>
          <a:lstStyle/>
          <a:p>
            <a:r>
              <a:rPr lang="en-US" altLang="en-US" dirty="0"/>
              <a:t>Exercise 1 (cont)</a:t>
            </a:r>
          </a:p>
        </p:txBody>
      </p:sp>
      <p:sp>
        <p:nvSpPr>
          <p:cNvPr id="36867" name="Text Box 8">
            <a:extLst>
              <a:ext uri="{FF2B5EF4-FFF2-40B4-BE49-F238E27FC236}">
                <a16:creationId xmlns:a16="http://schemas.microsoft.com/office/drawing/2014/main" id="{72818BA1-0E07-E351-6273-E4C67B113228}"/>
              </a:ext>
            </a:extLst>
          </p:cNvPr>
          <p:cNvSpPr txBox="1">
            <a:spLocks noChangeArrowheads="1"/>
          </p:cNvSpPr>
          <p:nvPr/>
        </p:nvSpPr>
        <p:spPr bwMode="auto">
          <a:xfrm>
            <a:off x="685800" y="4953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50000"/>
              </a:spcBef>
              <a:buClrTx/>
              <a:buSzTx/>
              <a:buFontTx/>
              <a:buNone/>
            </a:pPr>
            <a:endParaRPr kumimoji="0" lang="en-US" altLang="en-US" sz="2400" b="0">
              <a:solidFill>
                <a:schemeClr val="tx1"/>
              </a:solidFill>
              <a:latin typeface="Times New Roman" panose="02020603050405020304" pitchFamily="18" charset="0"/>
            </a:endParaRPr>
          </a:p>
        </p:txBody>
      </p:sp>
      <p:sp>
        <p:nvSpPr>
          <p:cNvPr id="36868" name="TextBox 6">
            <a:extLst>
              <a:ext uri="{FF2B5EF4-FFF2-40B4-BE49-F238E27FC236}">
                <a16:creationId xmlns:a16="http://schemas.microsoft.com/office/drawing/2014/main" id="{6A0C05A6-8FCA-9EC1-3EE6-0747304EDAE0}"/>
              </a:ext>
            </a:extLst>
          </p:cNvPr>
          <p:cNvSpPr txBox="1">
            <a:spLocks noChangeArrowheads="1"/>
          </p:cNvSpPr>
          <p:nvPr/>
        </p:nvSpPr>
        <p:spPr bwMode="auto">
          <a:xfrm>
            <a:off x="685800" y="1527897"/>
            <a:ext cx="7239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285750" indent="-285750">
              <a:spcBef>
                <a:spcPct val="0"/>
              </a:spcBef>
              <a:buClr>
                <a:srgbClr val="336699"/>
              </a:buClr>
              <a:buSzPct val="80000"/>
              <a:buFont typeface="Arial" panose="020B0604020202020204" pitchFamily="34" charset="0"/>
              <a:buChar char="•"/>
            </a:pPr>
            <a:r>
              <a:rPr kumimoji="0" lang="en-US" altLang="en-US" sz="1450" b="0" dirty="0">
                <a:solidFill>
                  <a:schemeClr val="tx1"/>
                </a:solidFill>
                <a:latin typeface="Calibri" panose="020F0502020204030204" pitchFamily="34" charset="0"/>
              </a:rPr>
              <a:t>The measured blade passing frequency is 21 Hz</a:t>
            </a:r>
          </a:p>
          <a:p>
            <a:pPr marL="285750" indent="-285750">
              <a:spcBef>
                <a:spcPct val="0"/>
              </a:spcBef>
              <a:buClr>
                <a:srgbClr val="336699"/>
              </a:buClr>
              <a:buSzPct val="80000"/>
              <a:buFont typeface="Arial" panose="020B0604020202020204" pitchFamily="34" charset="0"/>
              <a:buChar char="•"/>
            </a:pPr>
            <a:endParaRPr kumimoji="0" lang="en-US" altLang="en-US" sz="1450" b="0" dirty="0">
              <a:solidFill>
                <a:schemeClr val="tx1"/>
              </a:solidFill>
              <a:latin typeface="Calibri" panose="020F0502020204030204" pitchFamily="34" charset="0"/>
            </a:endParaRPr>
          </a:p>
          <a:p>
            <a:pPr marL="285750" indent="-285750">
              <a:spcBef>
                <a:spcPct val="0"/>
              </a:spcBef>
              <a:buClr>
                <a:srgbClr val="336699"/>
              </a:buClr>
              <a:buSzPct val="80000"/>
              <a:buFont typeface="Arial" panose="020B0604020202020204" pitchFamily="34" charset="0"/>
              <a:buChar char="•"/>
            </a:pPr>
            <a:r>
              <a:rPr kumimoji="0" lang="en-US" altLang="en-US" sz="1450" b="0" dirty="0">
                <a:solidFill>
                  <a:schemeClr val="tx1"/>
                </a:solidFill>
                <a:latin typeface="Calibri" panose="020F0502020204030204" pitchFamily="34" charset="0"/>
              </a:rPr>
              <a:t>The apparent main hub frequency is thus 5.25 Hz</a:t>
            </a:r>
          </a:p>
          <a:p>
            <a:pPr marL="285750" indent="-285750">
              <a:spcBef>
                <a:spcPct val="0"/>
              </a:spcBef>
              <a:buClr>
                <a:srgbClr val="336699"/>
              </a:buClr>
              <a:buSzPct val="80000"/>
              <a:buFont typeface="Arial" panose="020B0604020202020204" pitchFamily="34" charset="0"/>
              <a:buChar char="•"/>
            </a:pPr>
            <a:endParaRPr kumimoji="0" lang="en-US" altLang="en-US" sz="1450" b="0" dirty="0">
              <a:solidFill>
                <a:schemeClr val="tx1"/>
              </a:solidFill>
              <a:latin typeface="Calibri" panose="020F0502020204030204" pitchFamily="34" charset="0"/>
            </a:endParaRPr>
          </a:p>
          <a:p>
            <a:pPr marL="285750" indent="-285750">
              <a:spcBef>
                <a:spcPct val="0"/>
              </a:spcBef>
              <a:buClr>
                <a:srgbClr val="336699"/>
              </a:buClr>
              <a:buSzPct val="80000"/>
              <a:buFont typeface="Arial" panose="020B0604020202020204" pitchFamily="34" charset="0"/>
              <a:buChar char="•"/>
            </a:pPr>
            <a:r>
              <a:rPr kumimoji="0" lang="en-US" altLang="en-US" sz="1450" b="0" dirty="0">
                <a:solidFill>
                  <a:schemeClr val="tx1"/>
                </a:solidFill>
                <a:latin typeface="Calibri" panose="020F0502020204030204" pitchFamily="34" charset="0"/>
              </a:rPr>
              <a:t>The actual main hub frequency is </a:t>
            </a:r>
            <a:r>
              <a:rPr kumimoji="0" lang="en-US" altLang="en-US" sz="1450" b="0" dirty="0">
                <a:solidFill>
                  <a:schemeClr val="tx1"/>
                </a:solidFill>
                <a:latin typeface="Calibri" panose="020F0502020204030204" pitchFamily="34" charset="0"/>
                <a:sym typeface="Symbol" panose="05050102010706020507" pitchFamily="18" charset="2"/>
              </a:rPr>
              <a:t> 4.84 Hz per MIL-STD-810G</a:t>
            </a:r>
          </a:p>
          <a:p>
            <a:pPr marL="285750" indent="-285750">
              <a:spcBef>
                <a:spcPct val="0"/>
              </a:spcBef>
              <a:buClr>
                <a:srgbClr val="336699"/>
              </a:buClr>
              <a:buSzPct val="80000"/>
              <a:buFont typeface="Arial" panose="020B0604020202020204" pitchFamily="34" charset="0"/>
              <a:buChar char="•"/>
            </a:pPr>
            <a:endParaRPr kumimoji="0" lang="en-US" altLang="en-US" sz="1450" b="0" dirty="0">
              <a:solidFill>
                <a:schemeClr val="tx1"/>
              </a:solidFill>
              <a:latin typeface="Calibri" panose="020F0502020204030204" pitchFamily="34" charset="0"/>
              <a:sym typeface="Symbol" panose="05050102010706020507" pitchFamily="18" charset="2"/>
            </a:endParaRPr>
          </a:p>
          <a:p>
            <a:pPr marL="285750" indent="-285750">
              <a:spcBef>
                <a:spcPct val="0"/>
              </a:spcBef>
              <a:buClr>
                <a:srgbClr val="336699"/>
              </a:buClr>
              <a:buSzPct val="80000"/>
              <a:buFont typeface="Arial" panose="020B0604020202020204" pitchFamily="34" charset="0"/>
              <a:buChar char="•"/>
            </a:pPr>
            <a:r>
              <a:rPr kumimoji="0" lang="en-US" altLang="en-US" sz="1450" b="0" dirty="0">
                <a:solidFill>
                  <a:schemeClr val="tx1"/>
                </a:solidFill>
                <a:latin typeface="Calibri" panose="020F0502020204030204" pitchFamily="34" charset="0"/>
                <a:sym typeface="Symbol" panose="05050102010706020507" pitchFamily="18" charset="2"/>
              </a:rPr>
              <a:t>What is the estimate speed accounting for Doppler shift?</a:t>
            </a:r>
            <a:r>
              <a:rPr kumimoji="0" lang="en-US" altLang="en-US" sz="1450" b="0" dirty="0">
                <a:solidFill>
                  <a:schemeClr val="tx1"/>
                </a:solidFill>
                <a:latin typeface="Calibri" panose="020F0502020204030204" pitchFamily="34" charset="0"/>
              </a:rPr>
              <a:t> </a:t>
            </a:r>
          </a:p>
        </p:txBody>
      </p:sp>
      <p:sp>
        <p:nvSpPr>
          <p:cNvPr id="36869" name="Rectangle 4">
            <a:extLst>
              <a:ext uri="{FF2B5EF4-FFF2-40B4-BE49-F238E27FC236}">
                <a16:creationId xmlns:a16="http://schemas.microsoft.com/office/drawing/2014/main" id="{5F37496A-8863-CD19-560A-D9BB5D173D6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graphicFrame>
        <p:nvGraphicFramePr>
          <p:cNvPr id="36870" name="Object 3">
            <a:extLst>
              <a:ext uri="{FF2B5EF4-FFF2-40B4-BE49-F238E27FC236}">
                <a16:creationId xmlns:a16="http://schemas.microsoft.com/office/drawing/2014/main" id="{BE2E5F39-7599-CAC1-98D4-0368053B5CB2}"/>
              </a:ext>
            </a:extLst>
          </p:cNvPr>
          <p:cNvGraphicFramePr>
            <a:graphicFrameLocks noChangeAspect="1"/>
          </p:cNvGraphicFramePr>
          <p:nvPr>
            <p:extLst>
              <p:ext uri="{D42A27DB-BD31-4B8C-83A1-F6EECF244321}">
                <p14:modId xmlns:p14="http://schemas.microsoft.com/office/powerpoint/2010/main" val="243916686"/>
              </p:ext>
            </p:extLst>
          </p:nvPr>
        </p:nvGraphicFramePr>
        <p:xfrm>
          <a:off x="1069109" y="3693319"/>
          <a:ext cx="1112982" cy="578314"/>
        </p:xfrm>
        <a:graphic>
          <a:graphicData uri="http://schemas.openxmlformats.org/presentationml/2006/ole">
            <mc:AlternateContent xmlns:mc="http://schemas.openxmlformats.org/markup-compatibility/2006">
              <mc:Choice xmlns:v="urn:schemas-microsoft-com:vml" Requires="v">
                <p:oleObj name="Equation" r:id="rId3" imgW="748975" imgH="393529" progId="Equation.3">
                  <p:embed/>
                </p:oleObj>
              </mc:Choice>
              <mc:Fallback>
                <p:oleObj name="Equation" r:id="rId3" imgW="748975" imgH="393529" progId="Equation.3">
                  <p:embed/>
                  <p:pic>
                    <p:nvPicPr>
                      <p:cNvPr id="36870" name="Object 3">
                        <a:extLst>
                          <a:ext uri="{FF2B5EF4-FFF2-40B4-BE49-F238E27FC236}">
                            <a16:creationId xmlns:a16="http://schemas.microsoft.com/office/drawing/2014/main" id="{BE2E5F39-7599-CAC1-98D4-0368053B5C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109" y="3693319"/>
                        <a:ext cx="1112982" cy="578314"/>
                      </a:xfrm>
                      <a:prstGeom prst="rect">
                        <a:avLst/>
                      </a:prstGeom>
                      <a:noFill/>
                      <a:ln>
                        <a:noFill/>
                      </a:ln>
                    </p:spPr>
                  </p:pic>
                </p:oleObj>
              </mc:Fallback>
            </mc:AlternateContent>
          </a:graphicData>
        </a:graphic>
      </p:graphicFrame>
      <p:sp>
        <p:nvSpPr>
          <p:cNvPr id="36871" name="Rectangle 6">
            <a:extLst>
              <a:ext uri="{FF2B5EF4-FFF2-40B4-BE49-F238E27FC236}">
                <a16:creationId xmlns:a16="http://schemas.microsoft.com/office/drawing/2014/main" id="{462BA9FA-1490-6CAB-1169-67E528D4365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graphicFrame>
        <p:nvGraphicFramePr>
          <p:cNvPr id="36872" name="Object 5">
            <a:extLst>
              <a:ext uri="{FF2B5EF4-FFF2-40B4-BE49-F238E27FC236}">
                <a16:creationId xmlns:a16="http://schemas.microsoft.com/office/drawing/2014/main" id="{4D1D6F89-BF49-A9BA-F54A-791F2119819A}"/>
              </a:ext>
            </a:extLst>
          </p:cNvPr>
          <p:cNvGraphicFramePr>
            <a:graphicFrameLocks noChangeAspect="1"/>
          </p:cNvGraphicFramePr>
          <p:nvPr>
            <p:extLst>
              <p:ext uri="{D42A27DB-BD31-4B8C-83A1-F6EECF244321}">
                <p14:modId xmlns:p14="http://schemas.microsoft.com/office/powerpoint/2010/main" val="3527922326"/>
              </p:ext>
            </p:extLst>
          </p:nvPr>
        </p:nvGraphicFramePr>
        <p:xfrm>
          <a:off x="3299691" y="3744913"/>
          <a:ext cx="1272309" cy="386682"/>
        </p:xfrm>
        <a:graphic>
          <a:graphicData uri="http://schemas.openxmlformats.org/presentationml/2006/ole">
            <mc:AlternateContent xmlns:mc="http://schemas.openxmlformats.org/markup-compatibility/2006">
              <mc:Choice xmlns:v="urn:schemas-microsoft-com:vml" Requires="v">
                <p:oleObj name="Equation" r:id="rId5" imgW="749300" imgH="228600" progId="Equation.3">
                  <p:embed/>
                </p:oleObj>
              </mc:Choice>
              <mc:Fallback>
                <p:oleObj name="Equation" r:id="rId5" imgW="749300" imgH="228600" progId="Equation.3">
                  <p:embed/>
                  <p:pic>
                    <p:nvPicPr>
                      <p:cNvPr id="36872" name="Object 5">
                        <a:extLst>
                          <a:ext uri="{FF2B5EF4-FFF2-40B4-BE49-F238E27FC236}">
                            <a16:creationId xmlns:a16="http://schemas.microsoft.com/office/drawing/2014/main" id="{4D1D6F89-BF49-A9BA-F54A-791F211981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9691" y="3744913"/>
                        <a:ext cx="1272309" cy="386682"/>
                      </a:xfrm>
                      <a:prstGeom prst="rect">
                        <a:avLst/>
                      </a:prstGeom>
                      <a:noFill/>
                      <a:ln>
                        <a:noFill/>
                      </a:ln>
                    </p:spPr>
                  </p:pic>
                </p:oleObj>
              </mc:Fallback>
            </mc:AlternateContent>
          </a:graphicData>
        </a:graphic>
      </p:graphicFrame>
      <p:sp>
        <p:nvSpPr>
          <p:cNvPr id="36873" name="TextBox 12">
            <a:extLst>
              <a:ext uri="{FF2B5EF4-FFF2-40B4-BE49-F238E27FC236}">
                <a16:creationId xmlns:a16="http://schemas.microsoft.com/office/drawing/2014/main" id="{453D928D-D215-63E9-A892-F97992135F0F}"/>
              </a:ext>
            </a:extLst>
          </p:cNvPr>
          <p:cNvSpPr txBox="1">
            <a:spLocks noChangeArrowheads="1"/>
          </p:cNvSpPr>
          <p:nvPr/>
        </p:nvSpPr>
        <p:spPr bwMode="auto">
          <a:xfrm>
            <a:off x="5560291" y="3621954"/>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r>
              <a:rPr kumimoji="0" lang="en-US" altLang="en-US" sz="2400" b="0" dirty="0">
                <a:solidFill>
                  <a:schemeClr val="tx1"/>
                </a:solidFill>
                <a:latin typeface="Times New Roman" panose="02020603050405020304" pitchFamily="18" charset="0"/>
              </a:rPr>
              <a:t>c = </a:t>
            </a:r>
            <a:r>
              <a:rPr kumimoji="0" lang="en-US" altLang="en-US" sz="1500" b="0" dirty="0">
                <a:solidFill>
                  <a:schemeClr val="tx1"/>
                </a:solidFill>
                <a:latin typeface="Calibri" panose="020F0502020204030204" pitchFamily="34" charset="0"/>
              </a:rPr>
              <a:t>speed of sound </a:t>
            </a:r>
          </a:p>
        </p:txBody>
      </p:sp>
      <p:sp>
        <p:nvSpPr>
          <p:cNvPr id="36874" name="Rectangle 8">
            <a:extLst>
              <a:ext uri="{FF2B5EF4-FFF2-40B4-BE49-F238E27FC236}">
                <a16:creationId xmlns:a16="http://schemas.microsoft.com/office/drawing/2014/main" id="{F9A5BCF6-B02E-9CD5-73DE-AE4F937B1A9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graphicFrame>
        <p:nvGraphicFramePr>
          <p:cNvPr id="36875" name="Object 7">
            <a:extLst>
              <a:ext uri="{FF2B5EF4-FFF2-40B4-BE49-F238E27FC236}">
                <a16:creationId xmlns:a16="http://schemas.microsoft.com/office/drawing/2014/main" id="{C0099D4F-346C-5832-6F4F-D4413D12C87B}"/>
              </a:ext>
            </a:extLst>
          </p:cNvPr>
          <p:cNvGraphicFramePr>
            <a:graphicFrameLocks noChangeAspect="1"/>
          </p:cNvGraphicFramePr>
          <p:nvPr>
            <p:extLst>
              <p:ext uri="{D42A27DB-BD31-4B8C-83A1-F6EECF244321}">
                <p14:modId xmlns:p14="http://schemas.microsoft.com/office/powerpoint/2010/main" val="3661357415"/>
              </p:ext>
            </p:extLst>
          </p:nvPr>
        </p:nvGraphicFramePr>
        <p:xfrm>
          <a:off x="1143000" y="4715050"/>
          <a:ext cx="1295400" cy="370723"/>
        </p:xfrm>
        <a:graphic>
          <a:graphicData uri="http://schemas.openxmlformats.org/presentationml/2006/ole">
            <mc:AlternateContent xmlns:mc="http://schemas.openxmlformats.org/markup-compatibility/2006">
              <mc:Choice xmlns:v="urn:schemas-microsoft-com:vml" Requires="v">
                <p:oleObj name="Equation" r:id="rId7" imgW="800100" imgH="228600" progId="Equation.3">
                  <p:embed/>
                </p:oleObj>
              </mc:Choice>
              <mc:Fallback>
                <p:oleObj name="Equation" r:id="rId7" imgW="800100" imgH="228600" progId="Equation.3">
                  <p:embed/>
                  <p:pic>
                    <p:nvPicPr>
                      <p:cNvPr id="36875" name="Object 7">
                        <a:extLst>
                          <a:ext uri="{FF2B5EF4-FFF2-40B4-BE49-F238E27FC236}">
                            <a16:creationId xmlns:a16="http://schemas.microsoft.com/office/drawing/2014/main" id="{C0099D4F-346C-5832-6F4F-D4413D12C8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4715050"/>
                        <a:ext cx="1295400" cy="370723"/>
                      </a:xfrm>
                      <a:prstGeom prst="rect">
                        <a:avLst/>
                      </a:prstGeom>
                      <a:noFill/>
                      <a:ln>
                        <a:noFill/>
                      </a:ln>
                    </p:spPr>
                  </p:pic>
                </p:oleObj>
              </mc:Fallback>
            </mc:AlternateContent>
          </a:graphicData>
        </a:graphic>
      </p:graphicFrame>
      <p:sp>
        <p:nvSpPr>
          <p:cNvPr id="36876" name="TextBox 15">
            <a:extLst>
              <a:ext uri="{FF2B5EF4-FFF2-40B4-BE49-F238E27FC236}">
                <a16:creationId xmlns:a16="http://schemas.microsoft.com/office/drawing/2014/main" id="{8FCB5E84-FB12-14D1-73E7-DE803E292957}"/>
              </a:ext>
            </a:extLst>
          </p:cNvPr>
          <p:cNvSpPr txBox="1">
            <a:spLocks noChangeArrowheads="1"/>
          </p:cNvSpPr>
          <p:nvPr/>
        </p:nvSpPr>
        <p:spPr bwMode="auto">
          <a:xfrm>
            <a:off x="2895600" y="4757016"/>
            <a:ext cx="4953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r>
              <a:rPr kumimoji="0" lang="en-US" altLang="en-US" sz="1500" b="0" dirty="0">
                <a:solidFill>
                  <a:schemeClr val="tx1"/>
                </a:solidFill>
                <a:latin typeface="Calibri" panose="020F0502020204030204" pitchFamily="34" charset="0"/>
              </a:rPr>
              <a:t>velocity of the receiver relative to the source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48AAD48-FEAE-B611-7568-36202101615F}"/>
              </a:ext>
            </a:extLst>
          </p:cNvPr>
          <p:cNvSpPr>
            <a:spLocks noGrp="1" noChangeArrowheads="1"/>
          </p:cNvSpPr>
          <p:nvPr>
            <p:ph type="title"/>
          </p:nvPr>
        </p:nvSpPr>
        <p:spPr>
          <a:xfrm>
            <a:off x="685800" y="109538"/>
            <a:ext cx="6096000" cy="1295400"/>
          </a:xfrm>
        </p:spPr>
        <p:txBody>
          <a:bodyPr/>
          <a:lstStyle/>
          <a:p>
            <a:r>
              <a:rPr lang="en-US" altLang="en-US" dirty="0"/>
              <a:t>Exercise 1 (cont)</a:t>
            </a:r>
          </a:p>
        </p:txBody>
      </p:sp>
      <p:sp>
        <p:nvSpPr>
          <p:cNvPr id="36867" name="Text Box 8">
            <a:extLst>
              <a:ext uri="{FF2B5EF4-FFF2-40B4-BE49-F238E27FC236}">
                <a16:creationId xmlns:a16="http://schemas.microsoft.com/office/drawing/2014/main" id="{72818BA1-0E07-E351-6273-E4C67B113228}"/>
              </a:ext>
            </a:extLst>
          </p:cNvPr>
          <p:cNvSpPr txBox="1">
            <a:spLocks noChangeArrowheads="1"/>
          </p:cNvSpPr>
          <p:nvPr/>
        </p:nvSpPr>
        <p:spPr bwMode="auto">
          <a:xfrm>
            <a:off x="685800" y="4953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50000"/>
              </a:spcBef>
              <a:buClrTx/>
              <a:buSzTx/>
              <a:buFontTx/>
              <a:buNone/>
            </a:pPr>
            <a:endParaRPr kumimoji="0" lang="en-US" altLang="en-US" sz="2400" b="0">
              <a:solidFill>
                <a:schemeClr val="tx1"/>
              </a:solidFill>
              <a:latin typeface="Times New Roman" panose="02020603050405020304" pitchFamily="18" charset="0"/>
            </a:endParaRPr>
          </a:p>
        </p:txBody>
      </p:sp>
      <p:sp>
        <p:nvSpPr>
          <p:cNvPr id="36869" name="Rectangle 4">
            <a:extLst>
              <a:ext uri="{FF2B5EF4-FFF2-40B4-BE49-F238E27FC236}">
                <a16:creationId xmlns:a16="http://schemas.microsoft.com/office/drawing/2014/main" id="{5F37496A-8863-CD19-560A-D9BB5D173D6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sp>
        <p:nvSpPr>
          <p:cNvPr id="36871" name="Rectangle 6">
            <a:extLst>
              <a:ext uri="{FF2B5EF4-FFF2-40B4-BE49-F238E27FC236}">
                <a16:creationId xmlns:a16="http://schemas.microsoft.com/office/drawing/2014/main" id="{462BA9FA-1490-6CAB-1169-67E528D4365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sp>
        <p:nvSpPr>
          <p:cNvPr id="36874" name="Rectangle 8">
            <a:extLst>
              <a:ext uri="{FF2B5EF4-FFF2-40B4-BE49-F238E27FC236}">
                <a16:creationId xmlns:a16="http://schemas.microsoft.com/office/drawing/2014/main" id="{F9A5BCF6-B02E-9CD5-73DE-AE4F937B1A9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pic>
        <p:nvPicPr>
          <p:cNvPr id="3" name="Picture 2">
            <a:extLst>
              <a:ext uri="{FF2B5EF4-FFF2-40B4-BE49-F238E27FC236}">
                <a16:creationId xmlns:a16="http://schemas.microsoft.com/office/drawing/2014/main" id="{32B09866-1C97-04E3-534D-AE3AEBA78228}"/>
              </a:ext>
            </a:extLst>
          </p:cNvPr>
          <p:cNvPicPr>
            <a:picLocks noChangeAspect="1"/>
          </p:cNvPicPr>
          <p:nvPr/>
        </p:nvPicPr>
        <p:blipFill>
          <a:blip r:embed="rId3"/>
          <a:stretch>
            <a:fillRect/>
          </a:stretch>
        </p:blipFill>
        <p:spPr>
          <a:xfrm>
            <a:off x="0" y="1427719"/>
            <a:ext cx="9144000" cy="4503045"/>
          </a:xfrm>
          <a:prstGeom prst="rect">
            <a:avLst/>
          </a:prstGeom>
        </p:spPr>
      </p:pic>
      <p:sp>
        <p:nvSpPr>
          <p:cNvPr id="4" name="Oval 3">
            <a:extLst>
              <a:ext uri="{FF2B5EF4-FFF2-40B4-BE49-F238E27FC236}">
                <a16:creationId xmlns:a16="http://schemas.microsoft.com/office/drawing/2014/main" id="{700B9ABA-0419-8A97-6C63-832FCF5B3416}"/>
              </a:ext>
            </a:extLst>
          </p:cNvPr>
          <p:cNvSpPr/>
          <p:nvPr/>
        </p:nvSpPr>
        <p:spPr bwMode="auto">
          <a:xfrm>
            <a:off x="2514600" y="1981200"/>
            <a:ext cx="914400"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4883FF61-F754-AE14-CED4-EB7F36A9AC4D}"/>
              </a:ext>
            </a:extLst>
          </p:cNvPr>
          <p:cNvSpPr/>
          <p:nvPr/>
        </p:nvSpPr>
        <p:spPr bwMode="auto">
          <a:xfrm>
            <a:off x="457200" y="2673064"/>
            <a:ext cx="914400"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 name="Oval 5">
            <a:extLst>
              <a:ext uri="{FF2B5EF4-FFF2-40B4-BE49-F238E27FC236}">
                <a16:creationId xmlns:a16="http://schemas.microsoft.com/office/drawing/2014/main" id="{FBE51BA6-EE6C-0757-23BE-5FFE6841F271}"/>
              </a:ext>
            </a:extLst>
          </p:cNvPr>
          <p:cNvSpPr/>
          <p:nvPr/>
        </p:nvSpPr>
        <p:spPr bwMode="auto">
          <a:xfrm>
            <a:off x="3124200" y="2725181"/>
            <a:ext cx="914400"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19990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48AAD48-FEAE-B611-7568-36202101615F}"/>
              </a:ext>
            </a:extLst>
          </p:cNvPr>
          <p:cNvSpPr>
            <a:spLocks noGrp="1" noChangeArrowheads="1"/>
          </p:cNvSpPr>
          <p:nvPr>
            <p:ph type="title"/>
          </p:nvPr>
        </p:nvSpPr>
        <p:spPr>
          <a:xfrm>
            <a:off x="685800" y="109538"/>
            <a:ext cx="6096000" cy="1295400"/>
          </a:xfrm>
        </p:spPr>
        <p:txBody>
          <a:bodyPr/>
          <a:lstStyle/>
          <a:p>
            <a:r>
              <a:rPr lang="en-US" altLang="en-US" dirty="0"/>
              <a:t>Exercise 1 (cont)</a:t>
            </a:r>
          </a:p>
        </p:txBody>
      </p:sp>
      <p:sp>
        <p:nvSpPr>
          <p:cNvPr id="36867" name="Text Box 8">
            <a:extLst>
              <a:ext uri="{FF2B5EF4-FFF2-40B4-BE49-F238E27FC236}">
                <a16:creationId xmlns:a16="http://schemas.microsoft.com/office/drawing/2014/main" id="{72818BA1-0E07-E351-6273-E4C67B113228}"/>
              </a:ext>
            </a:extLst>
          </p:cNvPr>
          <p:cNvSpPr txBox="1">
            <a:spLocks noChangeArrowheads="1"/>
          </p:cNvSpPr>
          <p:nvPr/>
        </p:nvSpPr>
        <p:spPr bwMode="auto">
          <a:xfrm>
            <a:off x="685800" y="4953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50000"/>
              </a:spcBef>
              <a:buClrTx/>
              <a:buSzTx/>
              <a:buFontTx/>
              <a:buNone/>
            </a:pPr>
            <a:endParaRPr kumimoji="0" lang="en-US" altLang="en-US" sz="2400" b="0">
              <a:solidFill>
                <a:schemeClr val="tx1"/>
              </a:solidFill>
              <a:latin typeface="Times New Roman" panose="02020603050405020304" pitchFamily="18" charset="0"/>
            </a:endParaRPr>
          </a:p>
        </p:txBody>
      </p:sp>
      <p:sp>
        <p:nvSpPr>
          <p:cNvPr id="36869" name="Rectangle 4">
            <a:extLst>
              <a:ext uri="{FF2B5EF4-FFF2-40B4-BE49-F238E27FC236}">
                <a16:creationId xmlns:a16="http://schemas.microsoft.com/office/drawing/2014/main" id="{5F37496A-8863-CD19-560A-D9BB5D173D6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sp>
        <p:nvSpPr>
          <p:cNvPr id="36871" name="Rectangle 6">
            <a:extLst>
              <a:ext uri="{FF2B5EF4-FFF2-40B4-BE49-F238E27FC236}">
                <a16:creationId xmlns:a16="http://schemas.microsoft.com/office/drawing/2014/main" id="{462BA9FA-1490-6CAB-1169-67E528D4365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sp>
        <p:nvSpPr>
          <p:cNvPr id="36874" name="Rectangle 8">
            <a:extLst>
              <a:ext uri="{FF2B5EF4-FFF2-40B4-BE49-F238E27FC236}">
                <a16:creationId xmlns:a16="http://schemas.microsoft.com/office/drawing/2014/main" id="{F9A5BCF6-B02E-9CD5-73DE-AE4F937B1A9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pic>
        <p:nvPicPr>
          <p:cNvPr id="3" name="Picture 2">
            <a:extLst>
              <a:ext uri="{FF2B5EF4-FFF2-40B4-BE49-F238E27FC236}">
                <a16:creationId xmlns:a16="http://schemas.microsoft.com/office/drawing/2014/main" id="{23DDD4ED-AA56-9CB3-5D7A-F9788B03D812}"/>
              </a:ext>
            </a:extLst>
          </p:cNvPr>
          <p:cNvPicPr>
            <a:picLocks noChangeAspect="1"/>
          </p:cNvPicPr>
          <p:nvPr/>
        </p:nvPicPr>
        <p:blipFill>
          <a:blip r:embed="rId3"/>
          <a:stretch>
            <a:fillRect/>
          </a:stretch>
        </p:blipFill>
        <p:spPr>
          <a:xfrm>
            <a:off x="457200" y="1295399"/>
            <a:ext cx="6400800" cy="4544079"/>
          </a:xfrm>
          <a:prstGeom prst="rect">
            <a:avLst/>
          </a:prstGeom>
        </p:spPr>
      </p:pic>
      <p:sp>
        <p:nvSpPr>
          <p:cNvPr id="4" name="TextBox 3">
            <a:extLst>
              <a:ext uri="{FF2B5EF4-FFF2-40B4-BE49-F238E27FC236}">
                <a16:creationId xmlns:a16="http://schemas.microsoft.com/office/drawing/2014/main" id="{38BC9196-8B2A-8450-787E-8DFD63623119}"/>
              </a:ext>
            </a:extLst>
          </p:cNvPr>
          <p:cNvSpPr txBox="1"/>
          <p:nvPr/>
        </p:nvSpPr>
        <p:spPr>
          <a:xfrm>
            <a:off x="609600" y="6019800"/>
            <a:ext cx="7086600" cy="615553"/>
          </a:xfrm>
          <a:prstGeom prst="rect">
            <a:avLst/>
          </a:prstGeom>
          <a:noFill/>
        </p:spPr>
        <p:txBody>
          <a:bodyPr wrap="square" rtlCol="0">
            <a:spAutoFit/>
          </a:bodyPr>
          <a:lstStyle/>
          <a:p>
            <a:pPr marL="285750" indent="-285750">
              <a:spcBef>
                <a:spcPts val="600"/>
              </a:spcBef>
              <a:buClr>
                <a:srgbClr val="336699"/>
              </a:buClr>
              <a:buSzPct val="80000"/>
              <a:buFont typeface="Arial" panose="020B0604020202020204" pitchFamily="34" charset="0"/>
              <a:buChar char="•"/>
            </a:pPr>
            <a:r>
              <a:rPr lang="en-US" sz="1450" dirty="0">
                <a:latin typeface="Calibri" panose="020F0502020204030204" pitchFamily="34" charset="0"/>
                <a:ea typeface="Calibri" panose="020F0502020204030204" pitchFamily="34" charset="0"/>
                <a:cs typeface="Calibri" panose="020F0502020204030204" pitchFamily="34" charset="0"/>
              </a:rPr>
              <a:t>Assume flyover directly over microphone</a:t>
            </a:r>
          </a:p>
          <a:p>
            <a:pPr marL="285750" indent="-285750">
              <a:spcBef>
                <a:spcPts val="600"/>
              </a:spcBef>
              <a:buClr>
                <a:srgbClr val="336699"/>
              </a:buClr>
              <a:buSzPct val="80000"/>
              <a:buFont typeface="Arial" panose="020B0604020202020204" pitchFamily="34" charset="0"/>
              <a:buChar char="•"/>
            </a:pPr>
            <a:r>
              <a:rPr lang="en-US" sz="1450" dirty="0">
                <a:latin typeface="Calibri" panose="020F0502020204030204" pitchFamily="34" charset="0"/>
                <a:ea typeface="Calibri" panose="020F0502020204030204" pitchFamily="34" charset="0"/>
                <a:cs typeface="Calibri" panose="020F0502020204030204" pitchFamily="34" charset="0"/>
              </a:rPr>
              <a:t>Speed estimate of 59.9 mph is plausible</a:t>
            </a:r>
          </a:p>
        </p:txBody>
      </p:sp>
    </p:spTree>
    <p:extLst>
      <p:ext uri="{BB962C8B-B14F-4D97-AF65-F5344CB8AC3E}">
        <p14:creationId xmlns:p14="http://schemas.microsoft.com/office/powerpoint/2010/main" val="4284028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8">
            <a:extLst>
              <a:ext uri="{FF2B5EF4-FFF2-40B4-BE49-F238E27FC236}">
                <a16:creationId xmlns:a16="http://schemas.microsoft.com/office/drawing/2014/main" id="{05E9AAD2-9C43-DD3E-29B1-586CFFC971F9}"/>
              </a:ext>
            </a:extLst>
          </p:cNvPr>
          <p:cNvSpPr txBox="1">
            <a:spLocks noChangeArrowheads="1"/>
          </p:cNvSpPr>
          <p:nvPr/>
        </p:nvSpPr>
        <p:spPr bwMode="auto">
          <a:xfrm>
            <a:off x="685800" y="4953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50000"/>
              </a:spcBef>
              <a:buClrTx/>
              <a:buSzTx/>
              <a:buFontTx/>
              <a:buNone/>
            </a:pPr>
            <a:endParaRPr kumimoji="0" lang="en-US" altLang="en-US" sz="2400" b="0">
              <a:solidFill>
                <a:schemeClr val="tx1"/>
              </a:solidFill>
              <a:latin typeface="Times New Roman" panose="02020603050405020304" pitchFamily="18" charset="0"/>
            </a:endParaRPr>
          </a:p>
        </p:txBody>
      </p:sp>
      <p:sp>
        <p:nvSpPr>
          <p:cNvPr id="38915" name="Rectangle 4">
            <a:extLst>
              <a:ext uri="{FF2B5EF4-FFF2-40B4-BE49-F238E27FC236}">
                <a16:creationId xmlns:a16="http://schemas.microsoft.com/office/drawing/2014/main" id="{A45F9D95-C1E0-2408-891E-F4BB02BE453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sp>
        <p:nvSpPr>
          <p:cNvPr id="38916" name="Rectangle 6">
            <a:extLst>
              <a:ext uri="{FF2B5EF4-FFF2-40B4-BE49-F238E27FC236}">
                <a16:creationId xmlns:a16="http://schemas.microsoft.com/office/drawing/2014/main" id="{3A251D30-02C6-E45A-B31D-CB334747073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sp>
        <p:nvSpPr>
          <p:cNvPr id="38917" name="Rectangle 8">
            <a:extLst>
              <a:ext uri="{FF2B5EF4-FFF2-40B4-BE49-F238E27FC236}">
                <a16:creationId xmlns:a16="http://schemas.microsoft.com/office/drawing/2014/main" id="{D7B5C417-C26E-EE39-99C9-02460111807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sp>
        <p:nvSpPr>
          <p:cNvPr id="38918" name="Rectangle 16">
            <a:extLst>
              <a:ext uri="{FF2B5EF4-FFF2-40B4-BE49-F238E27FC236}">
                <a16:creationId xmlns:a16="http://schemas.microsoft.com/office/drawing/2014/main" id="{7C04A11C-21CD-DA1A-6BE6-140566D2C007}"/>
              </a:ext>
            </a:extLst>
          </p:cNvPr>
          <p:cNvSpPr>
            <a:spLocks noChangeArrowheads="1"/>
          </p:cNvSpPr>
          <p:nvPr/>
        </p:nvSpPr>
        <p:spPr bwMode="auto">
          <a:xfrm>
            <a:off x="152400" y="0"/>
            <a:ext cx="8763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sp>
        <p:nvSpPr>
          <p:cNvPr id="38919" name="Rectangle 17">
            <a:extLst>
              <a:ext uri="{FF2B5EF4-FFF2-40B4-BE49-F238E27FC236}">
                <a16:creationId xmlns:a16="http://schemas.microsoft.com/office/drawing/2014/main" id="{0E60904B-9658-496B-1F57-835C353B2146}"/>
              </a:ext>
            </a:extLst>
          </p:cNvPr>
          <p:cNvSpPr>
            <a:spLocks noChangeArrowheads="1"/>
          </p:cNvSpPr>
          <p:nvPr/>
        </p:nvSpPr>
        <p:spPr bwMode="auto">
          <a:xfrm>
            <a:off x="0" y="0"/>
            <a:ext cx="8763000" cy="2819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pic>
        <p:nvPicPr>
          <p:cNvPr id="38920" name="Picture 18" descr="ap2.png">
            <a:extLst>
              <a:ext uri="{FF2B5EF4-FFF2-40B4-BE49-F238E27FC236}">
                <a16:creationId xmlns:a16="http://schemas.microsoft.com/office/drawing/2014/main" id="{210D4D9D-B186-2AAE-398D-7D5767FDB9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62198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Box 19">
            <a:extLst>
              <a:ext uri="{FF2B5EF4-FFF2-40B4-BE49-F238E27FC236}">
                <a16:creationId xmlns:a16="http://schemas.microsoft.com/office/drawing/2014/main" id="{7FFCD8B5-7D2F-4F14-2CD4-603C47B4C234}"/>
              </a:ext>
            </a:extLst>
          </p:cNvPr>
          <p:cNvSpPr txBox="1">
            <a:spLocks noChangeArrowheads="1"/>
          </p:cNvSpPr>
          <p:nvPr/>
        </p:nvSpPr>
        <p:spPr bwMode="auto">
          <a:xfrm>
            <a:off x="7086600" y="685800"/>
            <a:ext cx="1447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r>
              <a:rPr kumimoji="0" lang="en-US" altLang="en-US" sz="1800" b="0">
                <a:solidFill>
                  <a:schemeClr val="tx1"/>
                </a:solidFill>
                <a:latin typeface="Calibri" panose="020F0502020204030204" pitchFamily="34" charset="0"/>
              </a:rPr>
              <a:t>Apache Helicopter Flyover</a:t>
            </a:r>
          </a:p>
        </p:txBody>
      </p:sp>
      <p:sp>
        <p:nvSpPr>
          <p:cNvPr id="38922" name="TextBox 20">
            <a:extLst>
              <a:ext uri="{FF2B5EF4-FFF2-40B4-BE49-F238E27FC236}">
                <a16:creationId xmlns:a16="http://schemas.microsoft.com/office/drawing/2014/main" id="{43289F32-6C86-A8D1-3485-7C8571E32718}"/>
              </a:ext>
            </a:extLst>
          </p:cNvPr>
          <p:cNvSpPr txBox="1">
            <a:spLocks noChangeArrowheads="1"/>
          </p:cNvSpPr>
          <p:nvPr/>
        </p:nvSpPr>
        <p:spPr bwMode="auto">
          <a:xfrm>
            <a:off x="381000" y="5526088"/>
            <a:ext cx="83058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285750" indent="-285750">
              <a:spcBef>
                <a:spcPts val="600"/>
              </a:spcBef>
              <a:spcAft>
                <a:spcPts val="600"/>
              </a:spcAft>
              <a:buClr>
                <a:srgbClr val="336699"/>
              </a:buClr>
              <a:buSzPct val="80000"/>
              <a:buFont typeface="Arial" panose="020B0604020202020204" pitchFamily="34" charset="0"/>
              <a:buChar char="•"/>
            </a:pPr>
            <a:r>
              <a:rPr kumimoji="0" lang="en-US" altLang="en-US" sz="1400" b="0" dirty="0">
                <a:solidFill>
                  <a:schemeClr val="tx1"/>
                </a:solidFill>
                <a:latin typeface="Calibri" panose="020F0502020204030204" pitchFamily="34" charset="0"/>
              </a:rPr>
              <a:t>The measured tail rotor blade passing frequency is 51 Hz with integer multiples thereof</a:t>
            </a:r>
          </a:p>
          <a:p>
            <a:pPr marL="285750" indent="-285750">
              <a:spcBef>
                <a:spcPts val="600"/>
              </a:spcBef>
              <a:spcAft>
                <a:spcPts val="600"/>
              </a:spcAft>
              <a:buClr>
                <a:srgbClr val="336699"/>
              </a:buClr>
              <a:buSzPct val="80000"/>
              <a:buFont typeface="Arial" panose="020B0604020202020204" pitchFamily="34" charset="0"/>
              <a:buChar char="•"/>
            </a:pPr>
            <a:r>
              <a:rPr kumimoji="0" lang="en-US" altLang="en-US" sz="1400" b="0" dirty="0">
                <a:solidFill>
                  <a:schemeClr val="tx1"/>
                </a:solidFill>
                <a:latin typeface="Calibri" panose="020F0502020204030204" pitchFamily="34" charset="0"/>
              </a:rPr>
              <a:t>The tail rotor has four blades, but they behave as two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48AAD48-FEAE-B611-7568-36202101615F}"/>
              </a:ext>
            </a:extLst>
          </p:cNvPr>
          <p:cNvSpPr>
            <a:spLocks noGrp="1" noChangeArrowheads="1"/>
          </p:cNvSpPr>
          <p:nvPr>
            <p:ph type="title"/>
          </p:nvPr>
        </p:nvSpPr>
        <p:spPr>
          <a:xfrm>
            <a:off x="685800" y="109538"/>
            <a:ext cx="6096000" cy="1295400"/>
          </a:xfrm>
        </p:spPr>
        <p:txBody>
          <a:bodyPr/>
          <a:lstStyle/>
          <a:p>
            <a:r>
              <a:rPr lang="en-US" altLang="en-US" dirty="0"/>
              <a:t>Exercise 1 (cont)</a:t>
            </a:r>
          </a:p>
        </p:txBody>
      </p:sp>
      <p:sp>
        <p:nvSpPr>
          <p:cNvPr id="36867" name="Text Box 8">
            <a:extLst>
              <a:ext uri="{FF2B5EF4-FFF2-40B4-BE49-F238E27FC236}">
                <a16:creationId xmlns:a16="http://schemas.microsoft.com/office/drawing/2014/main" id="{72818BA1-0E07-E351-6273-E4C67B113228}"/>
              </a:ext>
            </a:extLst>
          </p:cNvPr>
          <p:cNvSpPr txBox="1">
            <a:spLocks noChangeArrowheads="1"/>
          </p:cNvSpPr>
          <p:nvPr/>
        </p:nvSpPr>
        <p:spPr bwMode="auto">
          <a:xfrm>
            <a:off x="685800" y="4953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50000"/>
              </a:spcBef>
              <a:buClrTx/>
              <a:buSzTx/>
              <a:buFontTx/>
              <a:buNone/>
            </a:pPr>
            <a:endParaRPr kumimoji="0" lang="en-US" altLang="en-US" sz="2400" b="0">
              <a:solidFill>
                <a:schemeClr val="tx1"/>
              </a:solidFill>
              <a:latin typeface="Times New Roman" panose="02020603050405020304" pitchFamily="18" charset="0"/>
            </a:endParaRPr>
          </a:p>
        </p:txBody>
      </p:sp>
      <p:sp>
        <p:nvSpPr>
          <p:cNvPr id="36869" name="Rectangle 4">
            <a:extLst>
              <a:ext uri="{FF2B5EF4-FFF2-40B4-BE49-F238E27FC236}">
                <a16:creationId xmlns:a16="http://schemas.microsoft.com/office/drawing/2014/main" id="{5F37496A-8863-CD19-560A-D9BB5D173D6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sp>
        <p:nvSpPr>
          <p:cNvPr id="36871" name="Rectangle 6">
            <a:extLst>
              <a:ext uri="{FF2B5EF4-FFF2-40B4-BE49-F238E27FC236}">
                <a16:creationId xmlns:a16="http://schemas.microsoft.com/office/drawing/2014/main" id="{462BA9FA-1490-6CAB-1169-67E528D4365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sp>
        <p:nvSpPr>
          <p:cNvPr id="36874" name="Rectangle 8">
            <a:extLst>
              <a:ext uri="{FF2B5EF4-FFF2-40B4-BE49-F238E27FC236}">
                <a16:creationId xmlns:a16="http://schemas.microsoft.com/office/drawing/2014/main" id="{F9A5BCF6-B02E-9CD5-73DE-AE4F937B1A9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pic>
        <p:nvPicPr>
          <p:cNvPr id="3" name="Picture 2">
            <a:extLst>
              <a:ext uri="{FF2B5EF4-FFF2-40B4-BE49-F238E27FC236}">
                <a16:creationId xmlns:a16="http://schemas.microsoft.com/office/drawing/2014/main" id="{88B23CC7-28B1-2CF4-6A7B-8DE3E9CF2F15}"/>
              </a:ext>
            </a:extLst>
          </p:cNvPr>
          <p:cNvPicPr>
            <a:picLocks noChangeAspect="1"/>
          </p:cNvPicPr>
          <p:nvPr/>
        </p:nvPicPr>
        <p:blipFill>
          <a:blip r:embed="rId3"/>
          <a:stretch>
            <a:fillRect/>
          </a:stretch>
        </p:blipFill>
        <p:spPr>
          <a:xfrm>
            <a:off x="0" y="1406509"/>
            <a:ext cx="9144000" cy="4512078"/>
          </a:xfrm>
          <a:prstGeom prst="rect">
            <a:avLst/>
          </a:prstGeom>
        </p:spPr>
      </p:pic>
      <p:sp>
        <p:nvSpPr>
          <p:cNvPr id="4" name="Oval 3">
            <a:extLst>
              <a:ext uri="{FF2B5EF4-FFF2-40B4-BE49-F238E27FC236}">
                <a16:creationId xmlns:a16="http://schemas.microsoft.com/office/drawing/2014/main" id="{B0EC9349-5C72-C079-FB6C-E782F12A04D9}"/>
              </a:ext>
            </a:extLst>
          </p:cNvPr>
          <p:cNvSpPr/>
          <p:nvPr/>
        </p:nvSpPr>
        <p:spPr bwMode="auto">
          <a:xfrm>
            <a:off x="3124200" y="1981200"/>
            <a:ext cx="914400"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9AE57B91-D79D-57CA-8163-0C8148FE4E43}"/>
              </a:ext>
            </a:extLst>
          </p:cNvPr>
          <p:cNvSpPr/>
          <p:nvPr/>
        </p:nvSpPr>
        <p:spPr bwMode="auto">
          <a:xfrm>
            <a:off x="2667000" y="3511769"/>
            <a:ext cx="1600200"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Oval 6">
            <a:extLst>
              <a:ext uri="{FF2B5EF4-FFF2-40B4-BE49-F238E27FC236}">
                <a16:creationId xmlns:a16="http://schemas.microsoft.com/office/drawing/2014/main" id="{C4A82DC6-330F-6885-3F08-CCD9AEB01C7C}"/>
              </a:ext>
            </a:extLst>
          </p:cNvPr>
          <p:cNvSpPr/>
          <p:nvPr/>
        </p:nvSpPr>
        <p:spPr bwMode="auto">
          <a:xfrm>
            <a:off x="5105400" y="3511769"/>
            <a:ext cx="2133600"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06123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48AAD48-FEAE-B611-7568-36202101615F}"/>
              </a:ext>
            </a:extLst>
          </p:cNvPr>
          <p:cNvSpPr>
            <a:spLocks noGrp="1" noChangeArrowheads="1"/>
          </p:cNvSpPr>
          <p:nvPr>
            <p:ph type="title"/>
          </p:nvPr>
        </p:nvSpPr>
        <p:spPr>
          <a:xfrm>
            <a:off x="685800" y="109538"/>
            <a:ext cx="6096000" cy="1295400"/>
          </a:xfrm>
        </p:spPr>
        <p:txBody>
          <a:bodyPr/>
          <a:lstStyle/>
          <a:p>
            <a:r>
              <a:rPr lang="en-US" altLang="en-US" dirty="0"/>
              <a:t>Exercise 1 (cont)</a:t>
            </a:r>
          </a:p>
        </p:txBody>
      </p:sp>
      <p:sp>
        <p:nvSpPr>
          <p:cNvPr id="36867" name="Text Box 8">
            <a:extLst>
              <a:ext uri="{FF2B5EF4-FFF2-40B4-BE49-F238E27FC236}">
                <a16:creationId xmlns:a16="http://schemas.microsoft.com/office/drawing/2014/main" id="{72818BA1-0E07-E351-6273-E4C67B113228}"/>
              </a:ext>
            </a:extLst>
          </p:cNvPr>
          <p:cNvSpPr txBox="1">
            <a:spLocks noChangeArrowheads="1"/>
          </p:cNvSpPr>
          <p:nvPr/>
        </p:nvSpPr>
        <p:spPr bwMode="auto">
          <a:xfrm>
            <a:off x="685800" y="4953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50000"/>
              </a:spcBef>
              <a:buClrTx/>
              <a:buSzTx/>
              <a:buFontTx/>
              <a:buNone/>
            </a:pPr>
            <a:endParaRPr kumimoji="0" lang="en-US" altLang="en-US" sz="2400" b="0">
              <a:solidFill>
                <a:schemeClr val="tx1"/>
              </a:solidFill>
              <a:latin typeface="Times New Roman" panose="02020603050405020304" pitchFamily="18" charset="0"/>
            </a:endParaRPr>
          </a:p>
        </p:txBody>
      </p:sp>
      <p:sp>
        <p:nvSpPr>
          <p:cNvPr id="36869" name="Rectangle 4">
            <a:extLst>
              <a:ext uri="{FF2B5EF4-FFF2-40B4-BE49-F238E27FC236}">
                <a16:creationId xmlns:a16="http://schemas.microsoft.com/office/drawing/2014/main" id="{5F37496A-8863-CD19-560A-D9BB5D173D6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sp>
        <p:nvSpPr>
          <p:cNvPr id="36871" name="Rectangle 6">
            <a:extLst>
              <a:ext uri="{FF2B5EF4-FFF2-40B4-BE49-F238E27FC236}">
                <a16:creationId xmlns:a16="http://schemas.microsoft.com/office/drawing/2014/main" id="{462BA9FA-1490-6CAB-1169-67E528D4365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sp>
        <p:nvSpPr>
          <p:cNvPr id="36874" name="Rectangle 8">
            <a:extLst>
              <a:ext uri="{FF2B5EF4-FFF2-40B4-BE49-F238E27FC236}">
                <a16:creationId xmlns:a16="http://schemas.microsoft.com/office/drawing/2014/main" id="{F9A5BCF6-B02E-9CD5-73DE-AE4F937B1A9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pic>
        <p:nvPicPr>
          <p:cNvPr id="4" name="Picture 3">
            <a:extLst>
              <a:ext uri="{FF2B5EF4-FFF2-40B4-BE49-F238E27FC236}">
                <a16:creationId xmlns:a16="http://schemas.microsoft.com/office/drawing/2014/main" id="{C297DD62-5058-8CBD-1AF2-605DA50751B8}"/>
              </a:ext>
            </a:extLst>
          </p:cNvPr>
          <p:cNvPicPr>
            <a:picLocks noChangeAspect="1"/>
          </p:cNvPicPr>
          <p:nvPr/>
        </p:nvPicPr>
        <p:blipFill>
          <a:blip r:embed="rId3"/>
          <a:stretch>
            <a:fillRect/>
          </a:stretch>
        </p:blipFill>
        <p:spPr>
          <a:xfrm>
            <a:off x="381000" y="1404938"/>
            <a:ext cx="5860288" cy="5044877"/>
          </a:xfrm>
          <a:prstGeom prst="rect">
            <a:avLst/>
          </a:prstGeom>
        </p:spPr>
      </p:pic>
      <p:sp>
        <p:nvSpPr>
          <p:cNvPr id="5" name="TextBox 4">
            <a:extLst>
              <a:ext uri="{FF2B5EF4-FFF2-40B4-BE49-F238E27FC236}">
                <a16:creationId xmlns:a16="http://schemas.microsoft.com/office/drawing/2014/main" id="{B33BD360-5F26-205A-D28C-60C5335D05C0}"/>
              </a:ext>
            </a:extLst>
          </p:cNvPr>
          <p:cNvSpPr txBox="1">
            <a:spLocks noChangeArrowheads="1"/>
          </p:cNvSpPr>
          <p:nvPr/>
        </p:nvSpPr>
        <p:spPr bwMode="auto">
          <a:xfrm>
            <a:off x="6400800" y="1999219"/>
            <a:ext cx="2438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285750" indent="-285750">
              <a:spcBef>
                <a:spcPts val="600"/>
              </a:spcBef>
              <a:spcAft>
                <a:spcPts val="600"/>
              </a:spcAft>
              <a:buClr>
                <a:srgbClr val="336699"/>
              </a:buClr>
              <a:buSzPct val="80000"/>
              <a:buFont typeface="Arial" panose="020B0604020202020204" pitchFamily="34" charset="0"/>
              <a:buChar char="•"/>
            </a:pPr>
            <a:r>
              <a:rPr kumimoji="0" lang="en-US" altLang="en-US" sz="1400" b="0" dirty="0">
                <a:solidFill>
                  <a:schemeClr val="tx1"/>
                </a:solidFill>
                <a:latin typeface="Calibri" panose="020F0502020204030204" pitchFamily="34" charset="0"/>
              </a:rPr>
              <a:t>Blade tip tangential velocity must be subsonic  for control and to mitigate vibration</a:t>
            </a:r>
          </a:p>
        </p:txBody>
      </p:sp>
    </p:spTree>
    <p:extLst>
      <p:ext uri="{BB962C8B-B14F-4D97-AF65-F5344CB8AC3E}">
        <p14:creationId xmlns:p14="http://schemas.microsoft.com/office/powerpoint/2010/main" val="2665022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A914831-9ECC-0BFF-E001-B670F07499B7}"/>
              </a:ext>
            </a:extLst>
          </p:cNvPr>
          <p:cNvSpPr>
            <a:spLocks noGrp="1" noChangeArrowheads="1"/>
          </p:cNvSpPr>
          <p:nvPr>
            <p:ph type="title"/>
          </p:nvPr>
        </p:nvSpPr>
        <p:spPr>
          <a:xfrm>
            <a:off x="669925" y="182563"/>
            <a:ext cx="6096000" cy="1295400"/>
          </a:xfrm>
        </p:spPr>
        <p:txBody>
          <a:bodyPr/>
          <a:lstStyle/>
          <a:p>
            <a:r>
              <a:rPr lang="en-US" altLang="en-US" dirty="0"/>
              <a:t>Apache Tail Rotor</a:t>
            </a:r>
          </a:p>
        </p:txBody>
      </p:sp>
      <p:sp>
        <p:nvSpPr>
          <p:cNvPr id="40963" name="Text Box 8">
            <a:extLst>
              <a:ext uri="{FF2B5EF4-FFF2-40B4-BE49-F238E27FC236}">
                <a16:creationId xmlns:a16="http://schemas.microsoft.com/office/drawing/2014/main" id="{F163CC7C-3B7D-21BE-365E-02F37CBFC2AF}"/>
              </a:ext>
            </a:extLst>
          </p:cNvPr>
          <p:cNvSpPr txBox="1">
            <a:spLocks noChangeArrowheads="1"/>
          </p:cNvSpPr>
          <p:nvPr/>
        </p:nvSpPr>
        <p:spPr bwMode="auto">
          <a:xfrm>
            <a:off x="685800" y="4953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50000"/>
              </a:spcBef>
              <a:buClrTx/>
              <a:buSzTx/>
              <a:buFontTx/>
              <a:buNone/>
            </a:pPr>
            <a:endParaRPr kumimoji="0" lang="en-US" altLang="en-US" sz="2400" b="0">
              <a:solidFill>
                <a:schemeClr val="tx1"/>
              </a:solidFill>
              <a:latin typeface="Times New Roman" panose="02020603050405020304" pitchFamily="18" charset="0"/>
            </a:endParaRPr>
          </a:p>
        </p:txBody>
      </p:sp>
      <p:pic>
        <p:nvPicPr>
          <p:cNvPr id="40964" name="Picture 3" descr="apache_tail.png">
            <a:extLst>
              <a:ext uri="{FF2B5EF4-FFF2-40B4-BE49-F238E27FC236}">
                <a16:creationId xmlns:a16="http://schemas.microsoft.com/office/drawing/2014/main" id="{18EA7512-DF65-6133-646A-E2626DD357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925" y="1489508"/>
            <a:ext cx="29352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4">
            <a:extLst>
              <a:ext uri="{FF2B5EF4-FFF2-40B4-BE49-F238E27FC236}">
                <a16:creationId xmlns:a16="http://schemas.microsoft.com/office/drawing/2014/main" id="{EC682B34-7766-237E-D3E6-B0DA7BE0C1CB}"/>
              </a:ext>
            </a:extLst>
          </p:cNvPr>
          <p:cNvSpPr txBox="1">
            <a:spLocks noChangeArrowheads="1"/>
          </p:cNvSpPr>
          <p:nvPr/>
        </p:nvSpPr>
        <p:spPr bwMode="auto">
          <a:xfrm>
            <a:off x="4038599" y="1459109"/>
            <a:ext cx="443547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285750" indent="-285750">
              <a:spcBef>
                <a:spcPct val="0"/>
              </a:spcBef>
              <a:buClr>
                <a:srgbClr val="336699"/>
              </a:buClr>
              <a:buSzPct val="80000"/>
              <a:buFont typeface="Arial" panose="020B0604020202020204" pitchFamily="34" charset="0"/>
              <a:buChar char="•"/>
            </a:pPr>
            <a:r>
              <a:rPr kumimoji="0" lang="en-US" altLang="en-US" sz="1500" b="0" dirty="0">
                <a:solidFill>
                  <a:schemeClr val="tx1"/>
                </a:solidFill>
                <a:latin typeface="Calibri" panose="020F0502020204030204" pitchFamily="34" charset="0"/>
              </a:rPr>
              <a:t>The Apache tail rotor has four blades</a:t>
            </a:r>
          </a:p>
          <a:p>
            <a:pPr marL="285750" indent="-285750">
              <a:spcBef>
                <a:spcPct val="0"/>
              </a:spcBef>
              <a:buClr>
                <a:srgbClr val="336699"/>
              </a:buClr>
              <a:buSzPct val="80000"/>
              <a:buFont typeface="Arial" panose="020B0604020202020204" pitchFamily="34" charset="0"/>
              <a:buChar char="•"/>
            </a:pPr>
            <a:endParaRPr kumimoji="0" lang="en-US" altLang="en-US" sz="1500" b="0" dirty="0">
              <a:solidFill>
                <a:schemeClr val="tx1"/>
              </a:solidFill>
              <a:latin typeface="Calibri" panose="020F0502020204030204" pitchFamily="34" charset="0"/>
            </a:endParaRPr>
          </a:p>
          <a:p>
            <a:pPr marL="285750" indent="-285750">
              <a:spcBef>
                <a:spcPct val="0"/>
              </a:spcBef>
              <a:buClr>
                <a:srgbClr val="336699"/>
              </a:buClr>
              <a:buSzPct val="80000"/>
              <a:buFont typeface="Arial" panose="020B0604020202020204" pitchFamily="34" charset="0"/>
              <a:buChar char="•"/>
            </a:pPr>
            <a:r>
              <a:rPr kumimoji="0" lang="en-US" altLang="en-US" sz="1500" b="0" dirty="0">
                <a:solidFill>
                  <a:schemeClr val="tx1"/>
                </a:solidFill>
                <a:latin typeface="Calibri" panose="020F0502020204030204" pitchFamily="34" charset="0"/>
              </a:rPr>
              <a:t>The blades, however, are not oriented 90° (perpendicular) from each other as in most helicopters</a:t>
            </a:r>
            <a:br>
              <a:rPr kumimoji="0" lang="en-US" altLang="en-US" sz="1500" b="0" dirty="0">
                <a:solidFill>
                  <a:schemeClr val="tx1"/>
                </a:solidFill>
                <a:latin typeface="Calibri" panose="020F0502020204030204" pitchFamily="34" charset="0"/>
              </a:rPr>
            </a:br>
            <a:endParaRPr kumimoji="0" lang="en-US" altLang="en-US" sz="1500" b="0" dirty="0">
              <a:solidFill>
                <a:schemeClr val="tx1"/>
              </a:solidFill>
              <a:latin typeface="Calibri" panose="020F0502020204030204" pitchFamily="34" charset="0"/>
            </a:endParaRPr>
          </a:p>
          <a:p>
            <a:pPr marL="285750" indent="-285750">
              <a:spcBef>
                <a:spcPct val="0"/>
              </a:spcBef>
              <a:buClr>
                <a:srgbClr val="336699"/>
              </a:buClr>
              <a:buSzPct val="80000"/>
              <a:buFont typeface="Arial" panose="020B0604020202020204" pitchFamily="34" charset="0"/>
              <a:buChar char="•"/>
            </a:pPr>
            <a:r>
              <a:rPr kumimoji="0" lang="en-US" altLang="en-US" sz="1500" b="0" dirty="0">
                <a:solidFill>
                  <a:schemeClr val="tx1"/>
                </a:solidFill>
                <a:latin typeface="Calibri" panose="020F0502020204030204" pitchFamily="34" charset="0"/>
              </a:rPr>
              <a:t>Specifically, one set in front of the other at a 55° angle</a:t>
            </a:r>
          </a:p>
          <a:p>
            <a:pPr marL="285750" indent="-285750">
              <a:spcBef>
                <a:spcPct val="0"/>
              </a:spcBef>
              <a:buClr>
                <a:srgbClr val="336699"/>
              </a:buClr>
              <a:buSzPct val="80000"/>
              <a:buFont typeface="Arial" panose="020B0604020202020204" pitchFamily="34" charset="0"/>
              <a:buChar char="•"/>
            </a:pPr>
            <a:endParaRPr kumimoji="0" lang="en-US" altLang="en-US" sz="1500" b="0" dirty="0">
              <a:solidFill>
                <a:schemeClr val="tx1"/>
              </a:solidFill>
              <a:latin typeface="Calibri" panose="020F0502020204030204" pitchFamily="34" charset="0"/>
            </a:endParaRPr>
          </a:p>
          <a:p>
            <a:pPr marL="285750" indent="-285750">
              <a:spcBef>
                <a:spcPct val="0"/>
              </a:spcBef>
              <a:buClr>
                <a:srgbClr val="336699"/>
              </a:buClr>
              <a:buSzPct val="80000"/>
              <a:buFont typeface="Arial" panose="020B0604020202020204" pitchFamily="34" charset="0"/>
              <a:buChar char="•"/>
            </a:pPr>
            <a:r>
              <a:rPr kumimoji="0" lang="en-US" altLang="en-US" sz="1500" b="0" dirty="0">
                <a:solidFill>
                  <a:schemeClr val="tx1"/>
                </a:solidFill>
                <a:latin typeface="Calibri" panose="020F0502020204030204" pitchFamily="34" charset="0"/>
              </a:rPr>
              <a:t>The supplementary angle is 125°</a:t>
            </a:r>
          </a:p>
          <a:p>
            <a:pPr marL="285750" indent="-285750">
              <a:spcBef>
                <a:spcPct val="0"/>
              </a:spcBef>
              <a:buClr>
                <a:srgbClr val="336699"/>
              </a:buClr>
              <a:buSzPct val="80000"/>
              <a:buFont typeface="Arial" panose="020B0604020202020204" pitchFamily="34" charset="0"/>
              <a:buChar char="•"/>
            </a:pPr>
            <a:endParaRPr kumimoji="0" lang="en-US" altLang="en-US" sz="1500" b="0" dirty="0">
              <a:solidFill>
                <a:schemeClr val="tx1"/>
              </a:solidFill>
              <a:latin typeface="Calibri" panose="020F0502020204030204" pitchFamily="34" charset="0"/>
            </a:endParaRPr>
          </a:p>
          <a:p>
            <a:pPr marL="285750" indent="-285750">
              <a:spcBef>
                <a:spcPct val="0"/>
              </a:spcBef>
              <a:buClr>
                <a:srgbClr val="336699"/>
              </a:buClr>
              <a:buSzPct val="80000"/>
              <a:buFont typeface="Arial" panose="020B0604020202020204" pitchFamily="34" charset="0"/>
              <a:buChar char="•"/>
            </a:pPr>
            <a:r>
              <a:rPr kumimoji="0" lang="en-US" altLang="en-US" sz="1500" b="0" dirty="0">
                <a:solidFill>
                  <a:schemeClr val="tx1"/>
                </a:solidFill>
                <a:latin typeface="Calibri" panose="020F0502020204030204" pitchFamily="34" charset="0"/>
              </a:rPr>
              <a:t>This unusual arrangement is required because the two sets of blades use a "Delta-Hinge“ which allows the blades to simultaneously flap and feather</a:t>
            </a:r>
          </a:p>
          <a:p>
            <a:pPr marL="285750" indent="-285750">
              <a:spcBef>
                <a:spcPct val="0"/>
              </a:spcBef>
              <a:buClr>
                <a:srgbClr val="336699"/>
              </a:buClr>
              <a:buSzPct val="80000"/>
              <a:buFont typeface="Arial" panose="020B0604020202020204" pitchFamily="34" charset="0"/>
              <a:buChar char="•"/>
            </a:pPr>
            <a:endParaRPr kumimoji="0" lang="en-US" altLang="en-US" sz="1500" b="0" dirty="0">
              <a:solidFill>
                <a:schemeClr val="tx1"/>
              </a:solidFill>
              <a:latin typeface="Calibri" panose="020F0502020204030204" pitchFamily="34" charset="0"/>
            </a:endParaRPr>
          </a:p>
          <a:p>
            <a:pPr marL="285750" indent="-285750">
              <a:spcBef>
                <a:spcPct val="0"/>
              </a:spcBef>
              <a:buClr>
                <a:srgbClr val="336699"/>
              </a:buClr>
              <a:buSzPct val="80000"/>
              <a:buFont typeface="Arial" panose="020B0604020202020204" pitchFamily="34" charset="0"/>
              <a:buChar char="•"/>
            </a:pPr>
            <a:r>
              <a:rPr kumimoji="0" lang="en-US" altLang="en-US" sz="1500" b="0" dirty="0">
                <a:solidFill>
                  <a:schemeClr val="tx1"/>
                </a:solidFill>
                <a:latin typeface="Calibri" panose="020F0502020204030204" pitchFamily="34" charset="0"/>
              </a:rPr>
              <a:t>Hypothesis:  The four blades appear to behave as two for the tail rotor blade passing frequency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CBFED2E-8FEA-DB67-9217-DB7A52814A74}"/>
              </a:ext>
            </a:extLst>
          </p:cNvPr>
          <p:cNvSpPr>
            <a:spLocks noGrp="1" noChangeArrowheads="1"/>
          </p:cNvSpPr>
          <p:nvPr>
            <p:ph type="title"/>
          </p:nvPr>
        </p:nvSpPr>
        <p:spPr>
          <a:xfrm>
            <a:off x="609600" y="609296"/>
            <a:ext cx="3810000" cy="304800"/>
          </a:xfrm>
        </p:spPr>
        <p:txBody>
          <a:bodyPr/>
          <a:lstStyle/>
          <a:p>
            <a:r>
              <a:rPr lang="en-US" altLang="en-US" dirty="0"/>
              <a:t>Introduction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C5C5FE4-1FBE-850A-0B2D-8B181B5C6FA7}"/>
                  </a:ext>
                </a:extLst>
              </p:cNvPr>
              <p:cNvSpPr txBox="1"/>
              <p:nvPr/>
            </p:nvSpPr>
            <p:spPr>
              <a:xfrm>
                <a:off x="660662" y="1371600"/>
                <a:ext cx="6629400" cy="4877104"/>
              </a:xfrm>
              <a:prstGeom prst="rect">
                <a:avLst/>
              </a:prstGeom>
              <a:noFill/>
            </p:spPr>
            <p:txBody>
              <a:bodyPr wrap="square" rtlCol="0">
                <a:spAutoFit/>
              </a:bodyPr>
              <a:lstStyle/>
              <a:p>
                <a:pPr marL="285750" indent="-285750">
                  <a:buClr>
                    <a:srgbClr val="336699"/>
                  </a:buClr>
                  <a:buSzPct val="80000"/>
                  <a:buFont typeface="Arial" panose="020B0604020202020204" pitchFamily="34" charset="0"/>
                  <a:buChar char="•"/>
                </a:pPr>
                <a:r>
                  <a:rPr lang="en-US" sz="1450" dirty="0">
                    <a:latin typeface="Calibri" panose="020F0502020204030204" pitchFamily="34" charset="0"/>
                    <a:ea typeface="Calibri" panose="020F0502020204030204" pitchFamily="34" charset="0"/>
                    <a:cs typeface="Calibri" panose="020F0502020204030204" pitchFamily="34" charset="0"/>
                  </a:rPr>
                  <a:t>The discrete Fourier transform is a linear algebra multiplication</a:t>
                </a:r>
              </a:p>
              <a:p>
                <a:endParaRPr lang="en-US" sz="1450" dirty="0">
                  <a:latin typeface="Calibri" panose="020F0502020204030204" pitchFamily="34" charset="0"/>
                  <a:ea typeface="Calibri" panose="020F0502020204030204" pitchFamily="34" charset="0"/>
                  <a:cs typeface="Calibri" panose="020F0502020204030204" pitchFamily="34" charset="0"/>
                </a:endParaRPr>
              </a:p>
              <a:p>
                <a:endParaRPr lang="en-US" sz="1450" dirty="0">
                  <a:latin typeface="Calibri" panose="020F0502020204030204" pitchFamily="34" charset="0"/>
                  <a:ea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sSub>
                        <m:sSubPr>
                          <m:ctrlPr>
                            <a:rPr lang="en-US" sz="1450" i="1" smtClean="0">
                              <a:effectLst/>
                              <a:latin typeface="Cambria Math" panose="02040503050406030204" pitchFamily="18" charset="0"/>
                            </a:rPr>
                          </m:ctrlPr>
                        </m:sSubPr>
                        <m:e>
                          <m:r>
                            <m:rPr>
                              <m:sty m:val="p"/>
                            </m:rPr>
                            <a:rPr lang="en-US" sz="1450" b="0" i="0" smtClean="0">
                              <a:effectLst/>
                              <a:latin typeface="Cambria Math" panose="02040503050406030204" pitchFamily="18" charset="0"/>
                            </a:rPr>
                            <m:t>F</m:t>
                          </m:r>
                        </m:e>
                        <m:sub>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k</m:t>
                          </m:r>
                        </m:sub>
                      </m:sSub>
                      <m:r>
                        <a:rPr lang="en-US" sz="145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450" i="1">
                              <a:effectLst/>
                              <a:latin typeface="Cambria Math" panose="02040503050406030204" pitchFamily="18" charset="0"/>
                            </a:rPr>
                          </m:ctrlPr>
                        </m:fPr>
                        <m:num>
                          <m:r>
                            <a:rPr lang="en-US" sz="1450">
                              <a:effectLst/>
                              <a:latin typeface="Cambria Math" panose="02040503050406030204" pitchFamily="18" charset="0"/>
                              <a:ea typeface="Times New Roman" panose="02020603050405020304" pitchFamily="18" charset="0"/>
                              <a:cs typeface="Times New Roman" panose="02020603050405020304" pitchFamily="18" charset="0"/>
                            </a:rPr>
                            <m:t>1</m:t>
                          </m:r>
                        </m:num>
                        <m:den>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N</m:t>
                          </m:r>
                        </m:den>
                      </m:f>
                      <m:r>
                        <a:rPr lang="en-US" sz="1450">
                          <a:effectLst/>
                          <a:latin typeface="Cambria Math" panose="02040503050406030204" pitchFamily="18" charset="0"/>
                          <a:ea typeface="Times New Roman" panose="02020603050405020304" pitchFamily="18" charset="0"/>
                          <a:cs typeface="Times New Roman" panose="02020603050405020304" pitchFamily="18" charset="0"/>
                        </a:rPr>
                        <m:t>  </m:t>
                      </m:r>
                      <m:nary>
                        <m:naryPr>
                          <m:chr m:val="∑"/>
                          <m:limLoc m:val="undOvr"/>
                          <m:ctrlPr>
                            <a:rPr lang="en-US" sz="1450" i="1">
                              <a:effectLst/>
                              <a:latin typeface="Cambria Math" panose="02040503050406030204" pitchFamily="18" charset="0"/>
                            </a:rPr>
                          </m:ctrlPr>
                        </m:naryPr>
                        <m:sub>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n</m:t>
                          </m:r>
                          <m:r>
                            <a:rPr lang="en-US" sz="1450">
                              <a:effectLst/>
                              <a:latin typeface="Cambria Math" panose="02040503050406030204" pitchFamily="18" charset="0"/>
                              <a:ea typeface="Times New Roman" panose="02020603050405020304" pitchFamily="18" charset="0"/>
                              <a:cs typeface="Times New Roman" panose="02020603050405020304" pitchFamily="18" charset="0"/>
                            </a:rPr>
                            <m:t>=0</m:t>
                          </m:r>
                        </m:sub>
                        <m:sup>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N</m:t>
                          </m:r>
                          <m:r>
                            <a:rPr lang="en-US" sz="145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50">
                              <a:effectLst/>
                              <a:latin typeface="Cambria Math" panose="02040503050406030204" pitchFamily="18" charset="0"/>
                              <a:ea typeface="Times New Roman" panose="02020603050405020304" pitchFamily="18" charset="0"/>
                              <a:cs typeface="Times New Roman" panose="02020603050405020304" pitchFamily="18" charset="0"/>
                            </a:rPr>
                            <m:t>1</m:t>
                          </m:r>
                        </m:sup>
                        <m:e>
                          <m:d>
                            <m:dPr>
                              <m:begChr m:val="{"/>
                              <m:endChr m:val="}"/>
                              <m:ctrlPr>
                                <a:rPr lang="en-US" sz="1450" i="1">
                                  <a:effectLst/>
                                  <a:latin typeface="Cambria Math" panose="02040503050406030204" pitchFamily="18" charset="0"/>
                                </a:rPr>
                              </m:ctrlPr>
                            </m:dPr>
                            <m:e>
                              <m:sSub>
                                <m:sSubPr>
                                  <m:ctrlPr>
                                    <a:rPr lang="en-US" sz="1450" i="1">
                                      <a:effectLst/>
                                      <a:latin typeface="Cambria Math" panose="02040503050406030204" pitchFamily="18" charset="0"/>
                                    </a:rPr>
                                  </m:ctrlPr>
                                </m:sSub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x</m:t>
                                  </m:r>
                                </m:e>
                                <m:sub>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n</m:t>
                                  </m:r>
                                </m:sub>
                              </m:sSub>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exp</m:t>
                              </m:r>
                              <m:d>
                                <m:dPr>
                                  <m:ctrlPr>
                                    <a:rPr lang="en-US" sz="1450" i="1">
                                      <a:effectLst/>
                                      <a:latin typeface="Cambria Math" panose="02040503050406030204" pitchFamily="18" charset="0"/>
                                    </a:rPr>
                                  </m:ctrlPr>
                                </m:dPr>
                                <m:e>
                                  <m:r>
                                    <a:rPr lang="en-US" sz="145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j</m:t>
                                  </m:r>
                                  <m:f>
                                    <m:fPr>
                                      <m:ctrlPr>
                                        <a:rPr lang="en-US" sz="1450" i="1">
                                          <a:effectLst/>
                                          <a:latin typeface="Cambria Math" panose="02040503050406030204" pitchFamily="18" charset="0"/>
                                        </a:rPr>
                                      </m:ctrlPr>
                                    </m:fPr>
                                    <m:num>
                                      <m:r>
                                        <a:rPr lang="en-US" sz="145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π</m:t>
                                      </m:r>
                                    </m:num>
                                    <m:den>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N</m:t>
                                      </m:r>
                                    </m:den>
                                  </m:f>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nk</m:t>
                                  </m:r>
                                </m:e>
                              </m:d>
                            </m:e>
                          </m:d>
                        </m:e>
                      </m:nary>
                      <m:r>
                        <a:rPr lang="en-US" sz="1450">
                          <a:effectLst/>
                          <a:latin typeface="Cambria Math" panose="02040503050406030204" pitchFamily="18" charset="0"/>
                          <a:ea typeface="Times New Roman" panose="02020603050405020304" pitchFamily="18" charset="0"/>
                          <a:cs typeface="Times New Roman" panose="02020603050405020304" pitchFamily="18" charset="0"/>
                        </a:rPr>
                        <m:t>   , </m:t>
                      </m:r>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for</m:t>
                      </m:r>
                      <m:r>
                        <a:rPr lang="en-US" sz="145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k</m:t>
                      </m:r>
                      <m:r>
                        <a:rPr lang="en-US" sz="1450">
                          <a:effectLst/>
                          <a:latin typeface="Cambria Math" panose="02040503050406030204" pitchFamily="18" charset="0"/>
                          <a:ea typeface="Times New Roman" panose="02020603050405020304" pitchFamily="18" charset="0"/>
                          <a:cs typeface="Times New Roman" panose="02020603050405020304" pitchFamily="18" charset="0"/>
                        </a:rPr>
                        <m:t>=0, 1,… , </m:t>
                      </m:r>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N</m:t>
                      </m:r>
                      <m:r>
                        <a:rPr lang="en-US" sz="145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50">
                          <a:effectLst/>
                          <a:latin typeface="Cambria Math" panose="02040503050406030204" pitchFamily="18" charset="0"/>
                          <a:ea typeface="Times New Roman" panose="02020603050405020304" pitchFamily="18" charset="0"/>
                          <a:cs typeface="Times New Roman" panose="02020603050405020304" pitchFamily="18" charset="0"/>
                        </a:rPr>
                        <m:t>1 </m:t>
                      </m:r>
                    </m:oMath>
                  </m:oMathPara>
                </a14:m>
                <a:endParaRPr lang="en-US" sz="1450" dirty="0">
                  <a:latin typeface="Calibri" panose="020F0502020204030204" pitchFamily="34" charset="0"/>
                  <a:ea typeface="Calibri" panose="020F0502020204030204" pitchFamily="34" charset="0"/>
                  <a:cs typeface="Calibri" panose="020F0502020204030204" pitchFamily="34" charset="0"/>
                </a:endParaRPr>
              </a:p>
              <a:p>
                <a:endParaRPr lang="en-US" sz="1450" dirty="0">
                  <a:latin typeface="Calibri" panose="020F0502020204030204" pitchFamily="34" charset="0"/>
                  <a:ea typeface="Calibri" panose="020F0502020204030204" pitchFamily="34" charset="0"/>
                  <a:cs typeface="Calibri" panose="020F0502020204030204" pitchFamily="34" charset="0"/>
                </a:endParaRPr>
              </a:p>
              <a:p>
                <a:r>
                  <a:rPr lang="en-US" sz="1800" dirty="0">
                    <a:effectLst/>
                    <a:ea typeface="Times New Roman" panose="02020603050405020304" pitchFamily="18" charset="0"/>
                    <a:cs typeface="Times New Roman" panose="02020603050405020304" pitchFamily="18" charset="0"/>
                  </a:rPr>
                  <a:t>	</a:t>
                </a:r>
                <a:br>
                  <a:rPr lang="en-US" sz="1800" dirty="0">
                    <a:effectLst/>
                    <a:ea typeface="Times New Roman" panose="02020603050405020304" pitchFamily="18" charset="0"/>
                    <a:cs typeface="Times New Roman" panose="02020603050405020304" pitchFamily="18" charset="0"/>
                  </a:rPr>
                </a:br>
                <a:r>
                  <a:rPr lang="en-US" sz="1800" dirty="0">
                    <a:effectLst/>
                    <a:ea typeface="Times New Roman" panose="02020603050405020304" pitchFamily="18" charset="0"/>
                    <a:cs typeface="Times New Roman" panose="02020603050405020304" pitchFamily="18" charset="0"/>
                  </a:rPr>
                  <a:t>	</a:t>
                </a:r>
                <a:r>
                  <a:rPr lang="en-US" sz="1600" dirty="0">
                    <a:effectLst/>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n-US" sz="1600" smtClean="0">
                        <a:effectLst/>
                        <a:latin typeface="Cambria Math" panose="02040503050406030204" pitchFamily="18" charset="0"/>
                        <a:ea typeface="Cambria Math" panose="02040503050406030204" pitchFamily="18" charset="0"/>
                        <a:cs typeface="Times New Roman" panose="02020603050405020304" pitchFamily="18" charset="0"/>
                      </a:rPr>
                      <m:t>j</m:t>
                    </m:r>
                    <m:r>
                      <a:rPr lang="en-US" sz="1600" smtClean="0">
                        <a:effectLst/>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16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sz="16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1600">
                            <a:effectLst/>
                            <a:latin typeface="Cambria Math" panose="02040503050406030204" pitchFamily="18" charset="0"/>
                            <a:ea typeface="Cambria Math" panose="02040503050406030204" pitchFamily="18" charset="0"/>
                            <a:cs typeface="Times New Roman" panose="02020603050405020304" pitchFamily="18" charset="0"/>
                          </a:rPr>
                          <m:t>1</m:t>
                        </m:r>
                      </m:e>
                    </m:rad>
                  </m:oMath>
                </a14:m>
                <a:endParaRPr lang="en-US" sz="1600" dirty="0">
                  <a:latin typeface="Cambria Math" panose="02040503050406030204" pitchFamily="18" charset="0"/>
                  <a:ea typeface="Cambria Math" panose="02040503050406030204" pitchFamily="18" charset="0"/>
                  <a:cs typeface="Calibri" panose="020F0502020204030204" pitchFamily="34" charset="0"/>
                </a:endParaRPr>
              </a:p>
              <a:p>
                <a:pPr marL="285750" indent="-285750">
                  <a:buClr>
                    <a:srgbClr val="336699"/>
                  </a:buClr>
                  <a:buSzPct val="80000"/>
                  <a:buFont typeface="Arial" panose="020B0604020202020204" pitchFamily="34" charset="0"/>
                  <a:buChar char="•"/>
                </a:pPr>
                <a:endParaRPr lang="en-US" sz="145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336699"/>
                  </a:buClr>
                  <a:buSzPct val="80000"/>
                  <a:buFont typeface="Arial" panose="020B0604020202020204" pitchFamily="34" charset="0"/>
                  <a:buChar char="•"/>
                </a:pPr>
                <a:endParaRPr lang="en-US" sz="145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336699"/>
                  </a:buClr>
                  <a:buSzPct val="80000"/>
                  <a:buFont typeface="Arial" panose="020B0604020202020204" pitchFamily="34" charset="0"/>
                  <a:buChar char="•"/>
                </a:pPr>
                <a:r>
                  <a:rPr lang="en-US" sz="1450" dirty="0">
                    <a:latin typeface="Calibri" panose="020F0502020204030204" pitchFamily="34" charset="0"/>
                    <a:ea typeface="Calibri" panose="020F0502020204030204" pitchFamily="34" charset="0"/>
                    <a:cs typeface="Calibri" panose="020F0502020204030204" pitchFamily="34" charset="0"/>
                  </a:rPr>
                  <a:t>For a time history with four points, </a:t>
                </a:r>
                <a:r>
                  <a:rPr lang="en-US" sz="1450" dirty="0">
                    <a:latin typeface="Cambria Math" panose="02040503050406030204" pitchFamily="18" charset="0"/>
                    <a:ea typeface="Cambria Math" panose="02040503050406030204" pitchFamily="18" charset="0"/>
                    <a:cs typeface="Calibri" panose="020F0502020204030204" pitchFamily="34" charset="0"/>
                  </a:rPr>
                  <a:t>N=4</a:t>
                </a:r>
              </a:p>
              <a:p>
                <a:endParaRPr lang="en-US" sz="1450" dirty="0">
                  <a:latin typeface="Calibri" panose="020F0502020204030204" pitchFamily="34" charset="0"/>
                  <a:ea typeface="Calibri" panose="020F0502020204030204" pitchFamily="34" charset="0"/>
                  <a:cs typeface="Calibri" panose="020F0502020204030204" pitchFamily="34" charset="0"/>
                </a:endParaRPr>
              </a:p>
              <a:p>
                <a:endParaRPr lang="en-US" sz="1450" dirty="0">
                  <a:latin typeface="Calibri" panose="020F0502020204030204" pitchFamily="34" charset="0"/>
                  <a:ea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d>
                        <m:dPr>
                          <m:begChr m:val="["/>
                          <m:endChr m:val="]"/>
                          <m:ctrlPr>
                            <a:rPr lang="en-US" sz="1450"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450" i="1" smtClean="0">
                                  <a:effectLst/>
                                  <a:latin typeface="Cambria Math" panose="02040503050406030204" pitchFamily="18" charset="0"/>
                                  <a:cs typeface="Times New Roman" panose="02020603050405020304" pitchFamily="18" charset="0"/>
                                </a:rPr>
                              </m:ctrlPr>
                            </m:mP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0</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1</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2</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3</m:t>
                                    </m:r>
                                  </m:sub>
                                </m:sSub>
                              </m:e>
                            </m:mr>
                          </m:m>
                        </m:e>
                      </m:d>
                      <m:r>
                        <a:rPr lang="en-US" sz="145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45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450">
                              <a:effectLst/>
                              <a:latin typeface="Cambria Math" panose="02040503050406030204" pitchFamily="18" charset="0"/>
                              <a:ea typeface="Times New Roman" panose="02020603050405020304" pitchFamily="18" charset="0"/>
                              <a:cs typeface="Times New Roman" panose="02020603050405020304" pitchFamily="18" charset="0"/>
                            </a:rPr>
                            <m:t>1</m:t>
                          </m:r>
                        </m:num>
                        <m:den>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N</m:t>
                          </m:r>
                        </m:den>
                      </m:f>
                      <m:d>
                        <m:dPr>
                          <m:begChr m:val="["/>
                          <m:endChr m:val="]"/>
                          <m:ctrlPr>
                            <a:rPr lang="en-US" sz="145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4"/>
                                    <m:mcJc m:val="center"/>
                                  </m:mcPr>
                                </m:mc>
                              </m:mcs>
                              <m:ctrlPr>
                                <a:rPr lang="en-US" sz="1450" i="1" smtClean="0">
                                  <a:effectLst/>
                                  <a:latin typeface="Cambria Math" panose="02040503050406030204" pitchFamily="18" charset="0"/>
                                  <a:cs typeface="Times New Roman" panose="02020603050405020304" pitchFamily="18" charset="0"/>
                                </a:rPr>
                              </m:ctrlPr>
                            </m:mPr>
                            <m:mr>
                              <m:e>
                                <m:r>
                                  <m:rPr>
                                    <m:brk m:alnAt="7"/>
                                  </m:rPr>
                                  <a:rPr lang="en-US" sz="1450" b="0" i="1" smtClean="0">
                                    <a:effectLst/>
                                    <a:latin typeface="Cambria Math" panose="02040503050406030204" pitchFamily="18" charset="0"/>
                                    <a:cs typeface="Times New Roman" panose="02020603050405020304" pitchFamily="18" charset="0"/>
                                  </a:rPr>
                                  <m:t>1</m:t>
                                </m:r>
                              </m:e>
                              <m:e>
                                <m:r>
                                  <a:rPr lang="en-US" sz="1450" b="0" i="1" smtClean="0">
                                    <a:effectLst/>
                                    <a:latin typeface="Cambria Math" panose="02040503050406030204" pitchFamily="18" charset="0"/>
                                    <a:cs typeface="Times New Roman" panose="02020603050405020304" pitchFamily="18" charset="0"/>
                                  </a:rPr>
                                  <m:t>1</m:t>
                                </m:r>
                              </m:e>
                              <m:e>
                                <m:r>
                                  <a:rPr lang="en-US" sz="1450" b="0" i="1" smtClean="0">
                                    <a:effectLst/>
                                    <a:latin typeface="Cambria Math" panose="02040503050406030204" pitchFamily="18" charset="0"/>
                                    <a:cs typeface="Times New Roman" panose="02020603050405020304" pitchFamily="18" charset="0"/>
                                  </a:rPr>
                                  <m:t>1</m:t>
                                </m:r>
                              </m:e>
                              <m:e>
                                <m:r>
                                  <a:rPr lang="en-US" sz="1450" b="0" i="1" smtClean="0">
                                    <a:effectLst/>
                                    <a:latin typeface="Cambria Math" panose="02040503050406030204" pitchFamily="18" charset="0"/>
                                    <a:cs typeface="Times New Roman" panose="02020603050405020304" pitchFamily="18" charset="0"/>
                                  </a:rPr>
                                  <m:t>1</m:t>
                                </m:r>
                              </m:e>
                            </m:mr>
                            <m:mr>
                              <m:e>
                                <m:r>
                                  <a:rPr lang="en-US" sz="1450" b="0" i="1" smtClean="0">
                                    <a:effectLst/>
                                    <a:latin typeface="Cambria Math" panose="02040503050406030204" pitchFamily="18" charset="0"/>
                                    <a:cs typeface="Times New Roman" panose="02020603050405020304" pitchFamily="18" charset="0"/>
                                  </a:rPr>
                                  <m:t>1</m:t>
                                </m:r>
                              </m:e>
                              <m:e>
                                <m:r>
                                  <m:rPr>
                                    <m:sty m:val="p"/>
                                  </m:rPr>
                                  <a:rPr lang="en-US" sz="1450" b="0" i="0" smtClean="0">
                                    <a:effectLst/>
                                    <a:latin typeface="Cambria Math" panose="02040503050406030204" pitchFamily="18" charset="0"/>
                                    <a:cs typeface="Times New Roman" panose="02020603050405020304" pitchFamily="18" charset="0"/>
                                  </a:rPr>
                                  <m:t>exp</m:t>
                                </m:r>
                                <m:d>
                                  <m:dPr>
                                    <m:ctrlPr>
                                      <a:rPr lang="en-US" sz="1450" b="0" i="1" smtClean="0">
                                        <a:effectLst/>
                                        <a:latin typeface="Cambria Math" panose="02040503050406030204" pitchFamily="18" charset="0"/>
                                        <a:cs typeface="Times New Roman" panose="02020603050405020304" pitchFamily="18" charset="0"/>
                                      </a:rPr>
                                    </m:ctrlPr>
                                  </m:dPr>
                                  <m:e>
                                    <m:r>
                                      <a:rPr lang="en-US" sz="1450" b="0" i="0" smtClean="0">
                                        <a:effectLst/>
                                        <a:latin typeface="Cambria Math" panose="02040503050406030204" pitchFamily="18" charset="0"/>
                                        <a:cs typeface="Times New Roman" panose="02020603050405020304" pitchFamily="18" charset="0"/>
                                      </a:rPr>
                                      <m:t>−</m:t>
                                    </m:r>
                                    <m:r>
                                      <m:rPr>
                                        <m:sty m:val="p"/>
                                      </m:rPr>
                                      <a:rPr lang="en-US" sz="1450" b="0" i="0" smtClean="0">
                                        <a:effectLst/>
                                        <a:latin typeface="Cambria Math" panose="02040503050406030204" pitchFamily="18" charset="0"/>
                                        <a:cs typeface="Times New Roman" panose="02020603050405020304" pitchFamily="18" charset="0"/>
                                      </a:rPr>
                                      <m:t>j</m:t>
                                    </m:r>
                                    <m:r>
                                      <a:rPr lang="en-US" sz="1450" b="0" i="0" smtClean="0">
                                        <a:effectLst/>
                                        <a:latin typeface="Cambria Math" panose="02040503050406030204" pitchFamily="18" charset="0"/>
                                        <a:cs typeface="Times New Roman" panose="02020603050405020304" pitchFamily="18" charset="0"/>
                                      </a:rPr>
                                      <m:t> </m:t>
                                    </m:r>
                                    <m:r>
                                      <m:rPr>
                                        <m:sty m:val="p"/>
                                      </m:rPr>
                                      <a:rPr lang="el-GR" sz="1450" b="0" i="1" smtClean="0">
                                        <a:effectLst/>
                                        <a:latin typeface="Cambria Math" panose="02040503050406030204" pitchFamily="18" charset="0"/>
                                        <a:cs typeface="Times New Roman" panose="02020603050405020304" pitchFamily="18" charset="0"/>
                                      </a:rPr>
                                      <m:t>π</m:t>
                                    </m:r>
                                    <m:r>
                                      <a:rPr lang="en-US" sz="1450" b="0" i="0" smtClean="0">
                                        <a:effectLst/>
                                        <a:latin typeface="Cambria Math" panose="02040503050406030204" pitchFamily="18" charset="0"/>
                                        <a:cs typeface="Times New Roman" panose="02020603050405020304" pitchFamily="18" charset="0"/>
                                      </a:rPr>
                                      <m:t>/2 </m:t>
                                    </m:r>
                                  </m:e>
                                </m:d>
                              </m:e>
                              <m:e>
                                <m:r>
                                  <m:rPr>
                                    <m:sty m:val="p"/>
                                  </m:rPr>
                                  <a:rPr lang="en-US" sz="1450" b="0" i="0" smtClean="0">
                                    <a:effectLst/>
                                    <a:latin typeface="Cambria Math" panose="02040503050406030204" pitchFamily="18" charset="0"/>
                                    <a:cs typeface="Times New Roman" panose="02020603050405020304" pitchFamily="18" charset="0"/>
                                  </a:rPr>
                                  <m:t>exp</m:t>
                                </m:r>
                                <m:d>
                                  <m:dPr>
                                    <m:ctrlPr>
                                      <a:rPr lang="en-US" sz="1450" b="0" i="1" smtClean="0">
                                        <a:effectLst/>
                                        <a:latin typeface="Cambria Math" panose="02040503050406030204" pitchFamily="18" charset="0"/>
                                        <a:cs typeface="Times New Roman" panose="02020603050405020304" pitchFamily="18" charset="0"/>
                                      </a:rPr>
                                    </m:ctrlPr>
                                  </m:dPr>
                                  <m:e>
                                    <m:r>
                                      <a:rPr lang="en-US" sz="1450" b="0" i="0" smtClean="0">
                                        <a:effectLst/>
                                        <a:latin typeface="Cambria Math" panose="02040503050406030204" pitchFamily="18" charset="0"/>
                                        <a:cs typeface="Times New Roman" panose="02020603050405020304" pitchFamily="18" charset="0"/>
                                      </a:rPr>
                                      <m:t>−</m:t>
                                    </m:r>
                                    <m:r>
                                      <m:rPr>
                                        <m:sty m:val="p"/>
                                      </m:rPr>
                                      <a:rPr lang="en-US" sz="1450" b="0" i="0" smtClean="0">
                                        <a:effectLst/>
                                        <a:latin typeface="Cambria Math" panose="02040503050406030204" pitchFamily="18" charset="0"/>
                                        <a:cs typeface="Times New Roman" panose="02020603050405020304" pitchFamily="18" charset="0"/>
                                      </a:rPr>
                                      <m:t>j</m:t>
                                    </m:r>
                                    <m:r>
                                      <a:rPr lang="en-US" sz="1450" b="0" i="0" smtClean="0">
                                        <a:effectLst/>
                                        <a:latin typeface="Cambria Math" panose="02040503050406030204" pitchFamily="18" charset="0"/>
                                        <a:cs typeface="Times New Roman" panose="02020603050405020304" pitchFamily="18" charset="0"/>
                                      </a:rPr>
                                      <m:t> </m:t>
                                    </m:r>
                                    <m:r>
                                      <m:rPr>
                                        <m:sty m:val="p"/>
                                      </m:rPr>
                                      <a:rPr lang="el-GR" sz="1450" b="0" i="0" smtClean="0">
                                        <a:effectLst/>
                                        <a:latin typeface="Cambria Math" panose="02040503050406030204" pitchFamily="18" charset="0"/>
                                        <a:cs typeface="Times New Roman" panose="02020603050405020304" pitchFamily="18" charset="0"/>
                                      </a:rPr>
                                      <m:t>π</m:t>
                                    </m:r>
                                  </m:e>
                                </m:d>
                              </m:e>
                              <m:e>
                                <m:r>
                                  <m:rPr>
                                    <m:sty m:val="p"/>
                                  </m:rPr>
                                  <a:rPr lang="en-US" sz="1450" b="0" i="0" smtClean="0">
                                    <a:effectLst/>
                                    <a:latin typeface="Cambria Math" panose="02040503050406030204" pitchFamily="18" charset="0"/>
                                    <a:cs typeface="Times New Roman" panose="02020603050405020304" pitchFamily="18" charset="0"/>
                                  </a:rPr>
                                  <m:t>exp</m:t>
                                </m:r>
                                <m:d>
                                  <m:dPr>
                                    <m:ctrlPr>
                                      <a:rPr lang="en-US" sz="1450" b="0" i="1" smtClean="0">
                                        <a:effectLst/>
                                        <a:latin typeface="Cambria Math" panose="02040503050406030204" pitchFamily="18" charset="0"/>
                                        <a:cs typeface="Times New Roman" panose="02020603050405020304" pitchFamily="18" charset="0"/>
                                      </a:rPr>
                                    </m:ctrlPr>
                                  </m:dPr>
                                  <m:e>
                                    <m:r>
                                      <a:rPr lang="en-US" sz="1450" b="0" i="0" smtClean="0">
                                        <a:effectLst/>
                                        <a:latin typeface="Cambria Math" panose="02040503050406030204" pitchFamily="18" charset="0"/>
                                        <a:cs typeface="Times New Roman" panose="02020603050405020304" pitchFamily="18" charset="0"/>
                                      </a:rPr>
                                      <m:t>−</m:t>
                                    </m:r>
                                    <m:r>
                                      <m:rPr>
                                        <m:sty m:val="p"/>
                                      </m:rPr>
                                      <a:rPr lang="en-US" sz="1450" b="0" i="0" smtClean="0">
                                        <a:effectLst/>
                                        <a:latin typeface="Cambria Math" panose="02040503050406030204" pitchFamily="18" charset="0"/>
                                        <a:cs typeface="Times New Roman" panose="02020603050405020304" pitchFamily="18" charset="0"/>
                                      </a:rPr>
                                      <m:t>j</m:t>
                                    </m:r>
                                    <m:r>
                                      <a:rPr lang="en-US" sz="1450" b="0" i="0" smtClean="0">
                                        <a:effectLst/>
                                        <a:latin typeface="Cambria Math" panose="02040503050406030204" pitchFamily="18" charset="0"/>
                                        <a:cs typeface="Times New Roman" panose="02020603050405020304" pitchFamily="18" charset="0"/>
                                      </a:rPr>
                                      <m:t> 3</m:t>
                                    </m:r>
                                    <m:r>
                                      <m:rPr>
                                        <m:sty m:val="p"/>
                                      </m:rPr>
                                      <a:rPr lang="el-GR" sz="1450" b="0" i="0" smtClean="0">
                                        <a:effectLst/>
                                        <a:latin typeface="Cambria Math" panose="02040503050406030204" pitchFamily="18" charset="0"/>
                                        <a:cs typeface="Times New Roman" panose="02020603050405020304" pitchFamily="18" charset="0"/>
                                      </a:rPr>
                                      <m:t>π</m:t>
                                    </m:r>
                                    <m:r>
                                      <a:rPr lang="en-US" sz="1450" b="0" i="1" smtClean="0">
                                        <a:effectLst/>
                                        <a:latin typeface="Cambria Math" panose="02040503050406030204" pitchFamily="18" charset="0"/>
                                        <a:cs typeface="Times New Roman" panose="02020603050405020304" pitchFamily="18" charset="0"/>
                                      </a:rPr>
                                      <m:t>/2</m:t>
                                    </m:r>
                                  </m:e>
                                </m:d>
                              </m:e>
                            </m:mr>
                            <m:mr>
                              <m:e>
                                <m:r>
                                  <a:rPr lang="en-US" sz="1450" b="0" i="1" smtClean="0">
                                    <a:effectLst/>
                                    <a:latin typeface="Cambria Math" panose="02040503050406030204" pitchFamily="18" charset="0"/>
                                    <a:cs typeface="Times New Roman" panose="02020603050405020304" pitchFamily="18" charset="0"/>
                                  </a:rPr>
                                  <m:t>1</m:t>
                                </m:r>
                              </m:e>
                              <m:e>
                                <m:r>
                                  <m:rPr>
                                    <m:sty m:val="p"/>
                                  </m:rPr>
                                  <a:rPr lang="en-US" sz="1450" b="0" i="0" smtClean="0">
                                    <a:effectLst/>
                                    <a:latin typeface="Cambria Math" panose="02040503050406030204" pitchFamily="18" charset="0"/>
                                    <a:cs typeface="Times New Roman" panose="02020603050405020304" pitchFamily="18" charset="0"/>
                                  </a:rPr>
                                  <m:t>exp</m:t>
                                </m:r>
                                <m:d>
                                  <m:dPr>
                                    <m:ctrlPr>
                                      <a:rPr lang="en-US" sz="1450" b="0" i="1" smtClean="0">
                                        <a:effectLst/>
                                        <a:latin typeface="Cambria Math" panose="02040503050406030204" pitchFamily="18" charset="0"/>
                                        <a:cs typeface="Times New Roman" panose="02020603050405020304" pitchFamily="18" charset="0"/>
                                      </a:rPr>
                                    </m:ctrlPr>
                                  </m:dPr>
                                  <m:e>
                                    <m:r>
                                      <a:rPr lang="en-US" sz="1450" b="0" i="0" smtClean="0">
                                        <a:effectLst/>
                                        <a:latin typeface="Cambria Math" panose="02040503050406030204" pitchFamily="18" charset="0"/>
                                        <a:cs typeface="Times New Roman" panose="02020603050405020304" pitchFamily="18" charset="0"/>
                                      </a:rPr>
                                      <m:t>−</m:t>
                                    </m:r>
                                    <m:r>
                                      <m:rPr>
                                        <m:sty m:val="p"/>
                                      </m:rPr>
                                      <a:rPr lang="en-US" sz="1450" b="0" i="0" smtClean="0">
                                        <a:effectLst/>
                                        <a:latin typeface="Cambria Math" panose="02040503050406030204" pitchFamily="18" charset="0"/>
                                        <a:cs typeface="Times New Roman" panose="02020603050405020304" pitchFamily="18" charset="0"/>
                                      </a:rPr>
                                      <m:t>j</m:t>
                                    </m:r>
                                    <m:r>
                                      <a:rPr lang="en-US" sz="1450" b="0" i="0" smtClean="0">
                                        <a:effectLst/>
                                        <a:latin typeface="Cambria Math" panose="02040503050406030204" pitchFamily="18" charset="0"/>
                                        <a:cs typeface="Times New Roman" panose="02020603050405020304" pitchFamily="18" charset="0"/>
                                      </a:rPr>
                                      <m:t> </m:t>
                                    </m:r>
                                    <m:r>
                                      <m:rPr>
                                        <m:sty m:val="p"/>
                                      </m:rPr>
                                      <a:rPr lang="en-US" sz="1450" b="0" i="0" smtClean="0">
                                        <a:effectLst/>
                                        <a:latin typeface="Cambria Math" panose="02040503050406030204" pitchFamily="18" charset="0"/>
                                        <a:cs typeface="Times New Roman" panose="02020603050405020304" pitchFamily="18" charset="0"/>
                                      </a:rPr>
                                      <m:t>π</m:t>
                                    </m:r>
                                  </m:e>
                                </m:d>
                              </m:e>
                              <m:e>
                                <m:r>
                                  <m:rPr>
                                    <m:sty m:val="p"/>
                                  </m:rPr>
                                  <a:rPr lang="en-US" sz="1450" b="0" i="0" smtClean="0">
                                    <a:effectLst/>
                                    <a:latin typeface="Cambria Math" panose="02040503050406030204" pitchFamily="18" charset="0"/>
                                    <a:cs typeface="Times New Roman" panose="02020603050405020304" pitchFamily="18" charset="0"/>
                                  </a:rPr>
                                  <m:t>exp</m:t>
                                </m:r>
                                <m:d>
                                  <m:dPr>
                                    <m:ctrlPr>
                                      <a:rPr lang="en-US" sz="1450" b="0" i="1" smtClean="0">
                                        <a:effectLst/>
                                        <a:latin typeface="Cambria Math" panose="02040503050406030204" pitchFamily="18" charset="0"/>
                                        <a:cs typeface="Times New Roman" panose="02020603050405020304" pitchFamily="18" charset="0"/>
                                      </a:rPr>
                                    </m:ctrlPr>
                                  </m:dPr>
                                  <m:e>
                                    <m:r>
                                      <a:rPr lang="en-US" sz="1450" b="0" i="0" smtClean="0">
                                        <a:effectLst/>
                                        <a:latin typeface="Cambria Math" panose="02040503050406030204" pitchFamily="18" charset="0"/>
                                        <a:cs typeface="Times New Roman" panose="02020603050405020304" pitchFamily="18" charset="0"/>
                                      </a:rPr>
                                      <m:t>−</m:t>
                                    </m:r>
                                    <m:r>
                                      <m:rPr>
                                        <m:sty m:val="p"/>
                                      </m:rPr>
                                      <a:rPr lang="en-US" sz="1450" b="0" i="0" smtClean="0">
                                        <a:effectLst/>
                                        <a:latin typeface="Cambria Math" panose="02040503050406030204" pitchFamily="18" charset="0"/>
                                        <a:cs typeface="Times New Roman" panose="02020603050405020304" pitchFamily="18" charset="0"/>
                                      </a:rPr>
                                      <m:t>j</m:t>
                                    </m:r>
                                    <m:r>
                                      <a:rPr lang="en-US" sz="1450" b="0" i="0" smtClean="0">
                                        <a:effectLst/>
                                        <a:latin typeface="Cambria Math" panose="02040503050406030204" pitchFamily="18" charset="0"/>
                                        <a:cs typeface="Times New Roman" panose="02020603050405020304" pitchFamily="18" charset="0"/>
                                      </a:rPr>
                                      <m:t> 2</m:t>
                                    </m:r>
                                    <m:r>
                                      <m:rPr>
                                        <m:sty m:val="p"/>
                                      </m:rPr>
                                      <a:rPr lang="en-US" sz="1450" b="0" i="0" smtClean="0">
                                        <a:effectLst/>
                                        <a:latin typeface="Cambria Math" panose="02040503050406030204" pitchFamily="18" charset="0"/>
                                        <a:cs typeface="Times New Roman" panose="02020603050405020304" pitchFamily="18" charset="0"/>
                                      </a:rPr>
                                      <m:t>π</m:t>
                                    </m:r>
                                  </m:e>
                                </m:d>
                              </m:e>
                              <m:e>
                                <m:r>
                                  <m:rPr>
                                    <m:sty m:val="p"/>
                                  </m:rPr>
                                  <a:rPr lang="en-US" sz="1450" b="0" i="0" smtClean="0">
                                    <a:effectLst/>
                                    <a:latin typeface="Cambria Math" panose="02040503050406030204" pitchFamily="18" charset="0"/>
                                    <a:cs typeface="Times New Roman" panose="02020603050405020304" pitchFamily="18" charset="0"/>
                                  </a:rPr>
                                  <m:t>exp</m:t>
                                </m:r>
                                <m:d>
                                  <m:dPr>
                                    <m:ctrlPr>
                                      <a:rPr lang="en-US" sz="1450" b="0" i="1" smtClean="0">
                                        <a:effectLst/>
                                        <a:latin typeface="Cambria Math" panose="02040503050406030204" pitchFamily="18" charset="0"/>
                                        <a:cs typeface="Times New Roman" panose="02020603050405020304" pitchFamily="18" charset="0"/>
                                      </a:rPr>
                                    </m:ctrlPr>
                                  </m:dPr>
                                  <m:e>
                                    <m:r>
                                      <a:rPr lang="en-US" sz="1450" b="0" i="0" smtClean="0">
                                        <a:effectLst/>
                                        <a:latin typeface="Cambria Math" panose="02040503050406030204" pitchFamily="18" charset="0"/>
                                        <a:cs typeface="Times New Roman" panose="02020603050405020304" pitchFamily="18" charset="0"/>
                                      </a:rPr>
                                      <m:t>−</m:t>
                                    </m:r>
                                    <m:r>
                                      <m:rPr>
                                        <m:sty m:val="p"/>
                                      </m:rPr>
                                      <a:rPr lang="en-US" sz="1450" b="0" i="0" smtClean="0">
                                        <a:effectLst/>
                                        <a:latin typeface="Cambria Math" panose="02040503050406030204" pitchFamily="18" charset="0"/>
                                        <a:cs typeface="Times New Roman" panose="02020603050405020304" pitchFamily="18" charset="0"/>
                                      </a:rPr>
                                      <m:t>j</m:t>
                                    </m:r>
                                    <m:r>
                                      <a:rPr lang="en-US" sz="1450" b="0" i="0" smtClean="0">
                                        <a:effectLst/>
                                        <a:latin typeface="Cambria Math" panose="02040503050406030204" pitchFamily="18" charset="0"/>
                                        <a:cs typeface="Times New Roman" panose="02020603050405020304" pitchFamily="18" charset="0"/>
                                      </a:rPr>
                                      <m:t> 3</m:t>
                                    </m:r>
                                    <m:r>
                                      <m:rPr>
                                        <m:sty m:val="p"/>
                                      </m:rPr>
                                      <a:rPr lang="en-US" sz="1450" b="0" i="0" smtClean="0">
                                        <a:effectLst/>
                                        <a:latin typeface="Cambria Math" panose="02040503050406030204" pitchFamily="18" charset="0"/>
                                        <a:cs typeface="Times New Roman" panose="02020603050405020304" pitchFamily="18" charset="0"/>
                                      </a:rPr>
                                      <m:t>π</m:t>
                                    </m:r>
                                  </m:e>
                                </m:d>
                              </m:e>
                            </m:mr>
                            <m:mr>
                              <m:e>
                                <m:r>
                                  <a:rPr lang="en-US" sz="1450" b="0" i="1" smtClean="0">
                                    <a:effectLst/>
                                    <a:latin typeface="Cambria Math" panose="02040503050406030204" pitchFamily="18" charset="0"/>
                                    <a:cs typeface="Times New Roman" panose="02020603050405020304" pitchFamily="18" charset="0"/>
                                  </a:rPr>
                                  <m:t>1</m:t>
                                </m:r>
                              </m:e>
                              <m:e>
                                <m:r>
                                  <m:rPr>
                                    <m:sty m:val="p"/>
                                  </m:rPr>
                                  <a:rPr lang="en-US" sz="1450" b="0" i="0" smtClean="0">
                                    <a:effectLst/>
                                    <a:latin typeface="Cambria Math" panose="02040503050406030204" pitchFamily="18" charset="0"/>
                                    <a:cs typeface="Times New Roman" panose="02020603050405020304" pitchFamily="18" charset="0"/>
                                  </a:rPr>
                                  <m:t>exp</m:t>
                                </m:r>
                                <m:d>
                                  <m:dPr>
                                    <m:ctrlPr>
                                      <a:rPr lang="en-US" sz="1450" b="0" i="1" smtClean="0">
                                        <a:effectLst/>
                                        <a:latin typeface="Cambria Math" panose="02040503050406030204" pitchFamily="18" charset="0"/>
                                        <a:cs typeface="Times New Roman" panose="02020603050405020304" pitchFamily="18" charset="0"/>
                                      </a:rPr>
                                    </m:ctrlPr>
                                  </m:dPr>
                                  <m:e>
                                    <m:r>
                                      <a:rPr lang="en-US" sz="1450" b="0" i="0" smtClean="0">
                                        <a:effectLst/>
                                        <a:latin typeface="Cambria Math" panose="02040503050406030204" pitchFamily="18" charset="0"/>
                                        <a:cs typeface="Times New Roman" panose="02020603050405020304" pitchFamily="18" charset="0"/>
                                      </a:rPr>
                                      <m:t>−</m:t>
                                    </m:r>
                                    <m:r>
                                      <m:rPr>
                                        <m:sty m:val="p"/>
                                      </m:rPr>
                                      <a:rPr lang="en-US" sz="1450" b="0" i="0" smtClean="0">
                                        <a:effectLst/>
                                        <a:latin typeface="Cambria Math" panose="02040503050406030204" pitchFamily="18" charset="0"/>
                                        <a:cs typeface="Times New Roman" panose="02020603050405020304" pitchFamily="18" charset="0"/>
                                      </a:rPr>
                                      <m:t>j</m:t>
                                    </m:r>
                                    <m:r>
                                      <a:rPr lang="en-US" sz="1450" b="0" i="0" smtClean="0">
                                        <a:effectLst/>
                                        <a:latin typeface="Cambria Math" panose="02040503050406030204" pitchFamily="18" charset="0"/>
                                        <a:cs typeface="Times New Roman" panose="02020603050405020304" pitchFamily="18" charset="0"/>
                                      </a:rPr>
                                      <m:t> 3</m:t>
                                    </m:r>
                                    <m:r>
                                      <m:rPr>
                                        <m:sty m:val="p"/>
                                      </m:rPr>
                                      <a:rPr lang="el-GR" sz="1450" b="0" i="0" smtClean="0">
                                        <a:effectLst/>
                                        <a:latin typeface="Cambria Math" panose="02040503050406030204" pitchFamily="18" charset="0"/>
                                        <a:cs typeface="Times New Roman" panose="02020603050405020304" pitchFamily="18" charset="0"/>
                                      </a:rPr>
                                      <m:t>π</m:t>
                                    </m:r>
                                    <m:r>
                                      <a:rPr lang="en-US" sz="1450" b="0" i="1" smtClean="0">
                                        <a:effectLst/>
                                        <a:latin typeface="Cambria Math" panose="02040503050406030204" pitchFamily="18" charset="0"/>
                                        <a:cs typeface="Times New Roman" panose="02020603050405020304" pitchFamily="18" charset="0"/>
                                      </a:rPr>
                                      <m:t>/2</m:t>
                                    </m:r>
                                  </m:e>
                                </m:d>
                              </m:e>
                              <m:e>
                                <m:r>
                                  <m:rPr>
                                    <m:sty m:val="p"/>
                                  </m:rPr>
                                  <a:rPr lang="en-US" sz="1450" b="0" i="0" smtClean="0">
                                    <a:effectLst/>
                                    <a:latin typeface="Cambria Math" panose="02040503050406030204" pitchFamily="18" charset="0"/>
                                    <a:cs typeface="Times New Roman" panose="02020603050405020304" pitchFamily="18" charset="0"/>
                                  </a:rPr>
                                  <m:t>exp</m:t>
                                </m:r>
                                <m:d>
                                  <m:dPr>
                                    <m:ctrlPr>
                                      <a:rPr lang="en-US" sz="1450" b="0" i="1" smtClean="0">
                                        <a:effectLst/>
                                        <a:latin typeface="Cambria Math" panose="02040503050406030204" pitchFamily="18" charset="0"/>
                                        <a:cs typeface="Times New Roman" panose="02020603050405020304" pitchFamily="18" charset="0"/>
                                      </a:rPr>
                                    </m:ctrlPr>
                                  </m:dPr>
                                  <m:e>
                                    <m:r>
                                      <a:rPr lang="en-US" sz="1450" b="0" i="0" smtClean="0">
                                        <a:effectLst/>
                                        <a:latin typeface="Cambria Math" panose="02040503050406030204" pitchFamily="18" charset="0"/>
                                        <a:cs typeface="Times New Roman" panose="02020603050405020304" pitchFamily="18" charset="0"/>
                                      </a:rPr>
                                      <m:t>−</m:t>
                                    </m:r>
                                    <m:r>
                                      <m:rPr>
                                        <m:sty m:val="p"/>
                                      </m:rPr>
                                      <a:rPr lang="en-US" sz="1450" b="0" i="0" smtClean="0">
                                        <a:effectLst/>
                                        <a:latin typeface="Cambria Math" panose="02040503050406030204" pitchFamily="18" charset="0"/>
                                        <a:cs typeface="Times New Roman" panose="02020603050405020304" pitchFamily="18" charset="0"/>
                                      </a:rPr>
                                      <m:t>j</m:t>
                                    </m:r>
                                    <m:r>
                                      <a:rPr lang="en-US" sz="1450" b="0" i="0" smtClean="0">
                                        <a:effectLst/>
                                        <a:latin typeface="Cambria Math" panose="02040503050406030204" pitchFamily="18" charset="0"/>
                                        <a:cs typeface="Times New Roman" panose="02020603050405020304" pitchFamily="18" charset="0"/>
                                      </a:rPr>
                                      <m:t> 3</m:t>
                                    </m:r>
                                    <m:r>
                                      <m:rPr>
                                        <m:sty m:val="p"/>
                                      </m:rPr>
                                      <a:rPr lang="en-US" sz="1450" b="0" i="0" smtClean="0">
                                        <a:effectLst/>
                                        <a:latin typeface="Cambria Math" panose="02040503050406030204" pitchFamily="18" charset="0"/>
                                        <a:cs typeface="Times New Roman" panose="02020603050405020304" pitchFamily="18" charset="0"/>
                                      </a:rPr>
                                      <m:t>π</m:t>
                                    </m:r>
                                  </m:e>
                                </m:d>
                              </m:e>
                              <m:e>
                                <m:r>
                                  <m:rPr>
                                    <m:sty m:val="p"/>
                                  </m:rPr>
                                  <a:rPr lang="en-US" sz="1450" b="0" i="0" smtClean="0">
                                    <a:effectLst/>
                                    <a:latin typeface="Cambria Math" panose="02040503050406030204" pitchFamily="18" charset="0"/>
                                    <a:cs typeface="Times New Roman" panose="02020603050405020304" pitchFamily="18" charset="0"/>
                                  </a:rPr>
                                  <m:t>exp</m:t>
                                </m:r>
                                <m:d>
                                  <m:dPr>
                                    <m:ctrlPr>
                                      <a:rPr lang="en-US" sz="1450" b="0" i="1" smtClean="0">
                                        <a:effectLst/>
                                        <a:latin typeface="Cambria Math" panose="02040503050406030204" pitchFamily="18" charset="0"/>
                                        <a:cs typeface="Times New Roman" panose="02020603050405020304" pitchFamily="18" charset="0"/>
                                      </a:rPr>
                                    </m:ctrlPr>
                                  </m:dPr>
                                  <m:e>
                                    <m:r>
                                      <a:rPr lang="en-US" sz="1450" b="0" i="0" smtClean="0">
                                        <a:effectLst/>
                                        <a:latin typeface="Cambria Math" panose="02040503050406030204" pitchFamily="18" charset="0"/>
                                        <a:cs typeface="Times New Roman" panose="02020603050405020304" pitchFamily="18" charset="0"/>
                                      </a:rPr>
                                      <m:t>−</m:t>
                                    </m:r>
                                    <m:r>
                                      <m:rPr>
                                        <m:sty m:val="p"/>
                                      </m:rPr>
                                      <a:rPr lang="en-US" sz="1450" b="0" i="0" smtClean="0">
                                        <a:effectLst/>
                                        <a:latin typeface="Cambria Math" panose="02040503050406030204" pitchFamily="18" charset="0"/>
                                        <a:cs typeface="Times New Roman" panose="02020603050405020304" pitchFamily="18" charset="0"/>
                                      </a:rPr>
                                      <m:t>j</m:t>
                                    </m:r>
                                    <m:r>
                                      <a:rPr lang="en-US" sz="1450" b="0" i="0" smtClean="0">
                                        <a:effectLst/>
                                        <a:latin typeface="Cambria Math" panose="02040503050406030204" pitchFamily="18" charset="0"/>
                                        <a:cs typeface="Times New Roman" panose="02020603050405020304" pitchFamily="18" charset="0"/>
                                      </a:rPr>
                                      <m:t> 9</m:t>
                                    </m:r>
                                    <m:r>
                                      <m:rPr>
                                        <m:sty m:val="p"/>
                                      </m:rPr>
                                      <a:rPr lang="el-GR" sz="1450" b="0" i="0" smtClean="0">
                                        <a:effectLst/>
                                        <a:latin typeface="Cambria Math" panose="02040503050406030204" pitchFamily="18" charset="0"/>
                                        <a:cs typeface="Times New Roman" panose="02020603050405020304" pitchFamily="18" charset="0"/>
                                      </a:rPr>
                                      <m:t>π</m:t>
                                    </m:r>
                                    <m:r>
                                      <a:rPr lang="en-US" sz="1450" b="0" i="1" smtClean="0">
                                        <a:effectLst/>
                                        <a:latin typeface="Cambria Math" panose="02040503050406030204" pitchFamily="18" charset="0"/>
                                        <a:cs typeface="Times New Roman" panose="02020603050405020304" pitchFamily="18" charset="0"/>
                                      </a:rPr>
                                      <m:t>/2</m:t>
                                    </m:r>
                                  </m:e>
                                </m:d>
                              </m:e>
                            </m:mr>
                          </m:m>
                        </m:e>
                      </m:d>
                      <m:d>
                        <m:dPr>
                          <m:begChr m:val="["/>
                          <m:endChr m:val="]"/>
                          <m:ctrlPr>
                            <a:rPr lang="en-US" sz="145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450" i="1" smtClean="0">
                                  <a:effectLst/>
                                  <a:latin typeface="Cambria Math" panose="02040503050406030204" pitchFamily="18" charset="0"/>
                                  <a:cs typeface="Times New Roman" panose="02020603050405020304" pitchFamily="18" charset="0"/>
                                </a:rPr>
                              </m:ctrlPr>
                            </m:mP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0</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1</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2</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3</m:t>
                                    </m:r>
                                  </m:sub>
                                </m:sSub>
                              </m:e>
                            </m:mr>
                          </m:m>
                        </m:e>
                      </m:d>
                    </m:oMath>
                  </m:oMathPara>
                </a14:m>
                <a:endParaRPr lang="en-US" sz="145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450" dirty="0">
                  <a:latin typeface="Calibri" panose="020F0502020204030204" pitchFamily="34" charset="0"/>
                  <a:ea typeface="Calibri" panose="020F0502020204030204" pitchFamily="34" charset="0"/>
                  <a:cs typeface="Calibri" panose="020F0502020204030204" pitchFamily="34" charset="0"/>
                </a:endParaRPr>
              </a:p>
              <a:p>
                <a:endParaRPr lang="en-US" sz="145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336699"/>
                  </a:buClr>
                  <a:buSzPct val="80000"/>
                  <a:buFont typeface="Arial" panose="020B0604020202020204" pitchFamily="34" charset="0"/>
                  <a:buChar char="•"/>
                </a:pPr>
                <a:r>
                  <a:rPr lang="en-US" sz="1450" dirty="0">
                    <a:latin typeface="Calibri" panose="020F0502020204030204" pitchFamily="34" charset="0"/>
                    <a:ea typeface="Calibri" panose="020F0502020204030204" pitchFamily="34" charset="0"/>
                    <a:cs typeface="Calibri" panose="020F0502020204030204" pitchFamily="34" charset="0"/>
                  </a:rPr>
                  <a:t>Note that the coefficient matrix is symmetric</a:t>
                </a:r>
              </a:p>
            </p:txBody>
          </p:sp>
        </mc:Choice>
        <mc:Fallback xmlns="">
          <p:sp>
            <p:nvSpPr>
              <p:cNvPr id="2" name="TextBox 1">
                <a:extLst>
                  <a:ext uri="{FF2B5EF4-FFF2-40B4-BE49-F238E27FC236}">
                    <a16:creationId xmlns:a16="http://schemas.microsoft.com/office/drawing/2014/main" id="{8C5C5FE4-1FBE-850A-0B2D-8B181B5C6FA7}"/>
                  </a:ext>
                </a:extLst>
              </p:cNvPr>
              <p:cNvSpPr txBox="1">
                <a:spLocks noRot="1" noChangeAspect="1" noMove="1" noResize="1" noEditPoints="1" noAdjustHandles="1" noChangeArrowheads="1" noChangeShapeType="1" noTextEdit="1"/>
              </p:cNvSpPr>
              <p:nvPr/>
            </p:nvSpPr>
            <p:spPr>
              <a:xfrm>
                <a:off x="660662" y="1371600"/>
                <a:ext cx="6629400" cy="4877104"/>
              </a:xfrm>
              <a:prstGeom prst="rect">
                <a:avLst/>
              </a:prstGeom>
              <a:blipFill>
                <a:blip r:embed="rId3"/>
                <a:stretch>
                  <a:fillRect t="-250"/>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22B2D9-809E-B5B6-E1C7-644FAC234A90}"/>
              </a:ext>
            </a:extLst>
          </p:cNvPr>
          <p:cNvSpPr txBox="1">
            <a:spLocks noChangeArrowheads="1"/>
          </p:cNvSpPr>
          <p:nvPr/>
        </p:nvSpPr>
        <p:spPr bwMode="auto">
          <a:xfrm>
            <a:off x="477461" y="429114"/>
            <a:ext cx="6546911" cy="60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ctr" anchorCtr="0" compatLnSpc="1">
            <a:prstTxWarp prst="textNoShape">
              <a:avLst/>
            </a:prstTxWarp>
          </a:bodyPr>
          <a:lstStyle>
            <a:lvl1pPr algn="l" rtl="0" eaLnBrk="0" fontAlgn="base" hangingPunct="0">
              <a:lnSpc>
                <a:spcPct val="70000"/>
              </a:lnSpc>
              <a:spcBef>
                <a:spcPct val="0"/>
              </a:spcBef>
              <a:spcAft>
                <a:spcPct val="0"/>
              </a:spcAft>
              <a:defRPr kumimoji="1" sz="2400" b="1">
                <a:solidFill>
                  <a:srgbClr val="009999"/>
                </a:solidFill>
                <a:latin typeface="+mj-lt"/>
                <a:ea typeface="+mj-ea"/>
                <a:cs typeface="+mj-cs"/>
              </a:defRPr>
            </a:lvl1pPr>
            <a:lvl2pPr algn="l" rtl="0" eaLnBrk="0" fontAlgn="base" hangingPunct="0">
              <a:lnSpc>
                <a:spcPct val="70000"/>
              </a:lnSpc>
              <a:spcBef>
                <a:spcPct val="0"/>
              </a:spcBef>
              <a:spcAft>
                <a:spcPct val="0"/>
              </a:spcAft>
              <a:defRPr kumimoji="1" sz="2400" b="1">
                <a:solidFill>
                  <a:srgbClr val="009999"/>
                </a:solidFill>
                <a:latin typeface="Arial" charset="0"/>
              </a:defRPr>
            </a:lvl2pPr>
            <a:lvl3pPr algn="l" rtl="0" eaLnBrk="0" fontAlgn="base" hangingPunct="0">
              <a:lnSpc>
                <a:spcPct val="70000"/>
              </a:lnSpc>
              <a:spcBef>
                <a:spcPct val="0"/>
              </a:spcBef>
              <a:spcAft>
                <a:spcPct val="0"/>
              </a:spcAft>
              <a:defRPr kumimoji="1" sz="2400" b="1">
                <a:solidFill>
                  <a:srgbClr val="009999"/>
                </a:solidFill>
                <a:latin typeface="Arial" charset="0"/>
              </a:defRPr>
            </a:lvl3pPr>
            <a:lvl4pPr algn="l" rtl="0" eaLnBrk="0" fontAlgn="base" hangingPunct="0">
              <a:lnSpc>
                <a:spcPct val="70000"/>
              </a:lnSpc>
              <a:spcBef>
                <a:spcPct val="0"/>
              </a:spcBef>
              <a:spcAft>
                <a:spcPct val="0"/>
              </a:spcAft>
              <a:defRPr kumimoji="1" sz="2400" b="1">
                <a:solidFill>
                  <a:srgbClr val="009999"/>
                </a:solidFill>
                <a:latin typeface="Arial" charset="0"/>
              </a:defRPr>
            </a:lvl4pPr>
            <a:lvl5pPr algn="l" rtl="0" eaLnBrk="0" fontAlgn="base" hangingPunct="0">
              <a:lnSpc>
                <a:spcPct val="70000"/>
              </a:lnSpc>
              <a:spcBef>
                <a:spcPct val="0"/>
              </a:spcBef>
              <a:spcAft>
                <a:spcPct val="0"/>
              </a:spcAft>
              <a:defRPr kumimoji="1" sz="2400" b="1">
                <a:solidFill>
                  <a:srgbClr val="009999"/>
                </a:solidFill>
                <a:latin typeface="Arial" charset="0"/>
              </a:defRPr>
            </a:lvl5pPr>
            <a:lvl6pPr marL="457200" algn="l" rtl="0" eaLnBrk="0" fontAlgn="base" hangingPunct="0">
              <a:lnSpc>
                <a:spcPct val="70000"/>
              </a:lnSpc>
              <a:spcBef>
                <a:spcPct val="0"/>
              </a:spcBef>
              <a:spcAft>
                <a:spcPct val="0"/>
              </a:spcAft>
              <a:defRPr kumimoji="1" sz="2400" b="1">
                <a:solidFill>
                  <a:srgbClr val="009999"/>
                </a:solidFill>
                <a:latin typeface="Arial" charset="0"/>
              </a:defRPr>
            </a:lvl6pPr>
            <a:lvl7pPr marL="914400" algn="l" rtl="0" eaLnBrk="0" fontAlgn="base" hangingPunct="0">
              <a:lnSpc>
                <a:spcPct val="70000"/>
              </a:lnSpc>
              <a:spcBef>
                <a:spcPct val="0"/>
              </a:spcBef>
              <a:spcAft>
                <a:spcPct val="0"/>
              </a:spcAft>
              <a:defRPr kumimoji="1" sz="2400" b="1">
                <a:solidFill>
                  <a:srgbClr val="009999"/>
                </a:solidFill>
                <a:latin typeface="Arial" charset="0"/>
              </a:defRPr>
            </a:lvl7pPr>
            <a:lvl8pPr marL="1371600" algn="l" rtl="0" eaLnBrk="0" fontAlgn="base" hangingPunct="0">
              <a:lnSpc>
                <a:spcPct val="70000"/>
              </a:lnSpc>
              <a:spcBef>
                <a:spcPct val="0"/>
              </a:spcBef>
              <a:spcAft>
                <a:spcPct val="0"/>
              </a:spcAft>
              <a:defRPr kumimoji="1" sz="2400" b="1">
                <a:solidFill>
                  <a:srgbClr val="009999"/>
                </a:solidFill>
                <a:latin typeface="Arial" charset="0"/>
              </a:defRPr>
            </a:lvl8pPr>
            <a:lvl9pPr marL="1828800" algn="l" rtl="0" eaLnBrk="0" fontAlgn="base" hangingPunct="0">
              <a:lnSpc>
                <a:spcPct val="70000"/>
              </a:lnSpc>
              <a:spcBef>
                <a:spcPct val="0"/>
              </a:spcBef>
              <a:spcAft>
                <a:spcPct val="0"/>
              </a:spcAft>
              <a:defRPr kumimoji="1" sz="2400" b="1">
                <a:solidFill>
                  <a:srgbClr val="009999"/>
                </a:solidFill>
                <a:latin typeface="Arial" charset="0"/>
              </a:defRPr>
            </a:lvl9pPr>
          </a:lstStyle>
          <a:p>
            <a:pPr defTabSz="685800">
              <a:defRPr/>
            </a:pPr>
            <a:r>
              <a:rPr lang="en-US" altLang="en-US" sz="1800" kern="0" dirty="0">
                <a:latin typeface="Arial"/>
              </a:rPr>
              <a:t>Apache Blade Maximum Tip Tangential Velocity</a:t>
            </a:r>
          </a:p>
        </p:txBody>
      </p:sp>
      <p:sp>
        <p:nvSpPr>
          <p:cNvPr id="4" name="TextBox 4">
            <a:extLst>
              <a:ext uri="{FF2B5EF4-FFF2-40B4-BE49-F238E27FC236}">
                <a16:creationId xmlns:a16="http://schemas.microsoft.com/office/drawing/2014/main" id="{C2D01850-82FB-DB66-37EE-68E5AD124039}"/>
              </a:ext>
            </a:extLst>
          </p:cNvPr>
          <p:cNvSpPr txBox="1">
            <a:spLocks noChangeArrowheads="1"/>
          </p:cNvSpPr>
          <p:nvPr/>
        </p:nvSpPr>
        <p:spPr bwMode="auto">
          <a:xfrm>
            <a:off x="477461" y="4057703"/>
            <a:ext cx="7371139"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214313" indent="-214313" defTabSz="685800">
              <a:spcBef>
                <a:spcPts val="300"/>
              </a:spcBef>
              <a:spcAft>
                <a:spcPts val="300"/>
              </a:spcAft>
              <a:buClr>
                <a:srgbClr val="336699"/>
              </a:buClr>
              <a:buSzPct val="80000"/>
              <a:buFont typeface="Arial" panose="020B0604020202020204" pitchFamily="34" charset="0"/>
              <a:buChar char="•"/>
            </a:pPr>
            <a:r>
              <a:rPr kumimoji="0" lang="en-US" altLang="en-US" sz="1300" b="0" dirty="0">
                <a:solidFill>
                  <a:srgbClr val="000000"/>
                </a:solidFill>
                <a:latin typeface="Calibri" panose="020F0502020204030204" pitchFamily="34" charset="0"/>
              </a:rPr>
              <a:t>The main rotor blade length is 24 ft    (from center of rotation to blade tip)</a:t>
            </a:r>
          </a:p>
          <a:p>
            <a:pPr marL="214313" indent="-214313" defTabSz="685800">
              <a:spcBef>
                <a:spcPts val="300"/>
              </a:spcBef>
              <a:spcAft>
                <a:spcPts val="300"/>
              </a:spcAft>
              <a:buClr>
                <a:srgbClr val="336699"/>
              </a:buClr>
              <a:buSzPct val="80000"/>
              <a:buFont typeface="Arial" panose="020B0604020202020204" pitchFamily="34" charset="0"/>
              <a:buChar char="•"/>
            </a:pPr>
            <a:r>
              <a:rPr kumimoji="0" lang="en-US" altLang="en-US" sz="1300" b="0" dirty="0">
                <a:solidFill>
                  <a:srgbClr val="000000"/>
                </a:solidFill>
                <a:latin typeface="Calibri" panose="020F0502020204030204" pitchFamily="34" charset="0"/>
              </a:rPr>
              <a:t>The motor rotor hub frequency is 4.86 Hz  (30.84 rad/sec)</a:t>
            </a:r>
          </a:p>
          <a:p>
            <a:pPr marL="214313" indent="-214313" defTabSz="685800">
              <a:spcBef>
                <a:spcPts val="300"/>
              </a:spcBef>
              <a:spcAft>
                <a:spcPts val="300"/>
              </a:spcAft>
              <a:buClr>
                <a:srgbClr val="336699"/>
              </a:buClr>
              <a:buSzPct val="80000"/>
              <a:buFont typeface="Arial" panose="020B0604020202020204" pitchFamily="34" charset="0"/>
              <a:buChar char="•"/>
            </a:pPr>
            <a:r>
              <a:rPr kumimoji="0" lang="en-US" altLang="en-US" sz="1300" b="0" dirty="0">
                <a:solidFill>
                  <a:srgbClr val="000000"/>
                </a:solidFill>
                <a:latin typeface="Calibri" panose="020F0502020204030204" pitchFamily="34" charset="0"/>
              </a:rPr>
              <a:t>The tangential blade tip velocity at hover is    (30.84 rad/sec) (24 ft) = 740 ft/sec</a:t>
            </a:r>
          </a:p>
          <a:p>
            <a:pPr marL="214313" indent="-214313" defTabSz="685800">
              <a:spcBef>
                <a:spcPts val="300"/>
              </a:spcBef>
              <a:spcAft>
                <a:spcPts val="300"/>
              </a:spcAft>
              <a:buClr>
                <a:srgbClr val="336699"/>
              </a:buClr>
              <a:buSzPct val="80000"/>
              <a:buFont typeface="Arial" panose="020B0604020202020204" pitchFamily="34" charset="0"/>
              <a:buChar char="•"/>
            </a:pPr>
            <a:r>
              <a:rPr kumimoji="0" lang="en-US" altLang="en-US" sz="1300" b="0" dirty="0">
                <a:solidFill>
                  <a:srgbClr val="000000"/>
                </a:solidFill>
                <a:latin typeface="Calibri" panose="020F0502020204030204" pitchFamily="34" charset="0"/>
              </a:rPr>
              <a:t>The maximum speed of the helicopter is 182 mph (267 ft/sec)     (Wikipedia)</a:t>
            </a:r>
          </a:p>
          <a:p>
            <a:pPr marL="214313" indent="-214313" defTabSz="685800">
              <a:spcBef>
                <a:spcPts val="300"/>
              </a:spcBef>
              <a:spcAft>
                <a:spcPts val="300"/>
              </a:spcAft>
              <a:buClr>
                <a:srgbClr val="336699"/>
              </a:buClr>
              <a:buSzPct val="80000"/>
              <a:buFont typeface="Arial" panose="020B0604020202020204" pitchFamily="34" charset="0"/>
              <a:buChar char="•"/>
            </a:pPr>
            <a:r>
              <a:rPr kumimoji="0" lang="en-US" altLang="en-US" sz="1300" b="0" dirty="0">
                <a:solidFill>
                  <a:srgbClr val="000000"/>
                </a:solidFill>
                <a:latin typeface="Calibri" panose="020F0502020204030204" pitchFamily="34" charset="0"/>
              </a:rPr>
              <a:t>The total blade tip maximum velocity for an advancing blade is  740 + 267 = 1007 ft/sec (Mach 0.90)</a:t>
            </a:r>
          </a:p>
          <a:p>
            <a:pPr marL="214313" indent="-214313" defTabSz="685800">
              <a:spcBef>
                <a:spcPts val="300"/>
              </a:spcBef>
              <a:spcAft>
                <a:spcPts val="300"/>
              </a:spcAft>
              <a:buClr>
                <a:srgbClr val="336699"/>
              </a:buClr>
              <a:buSzPct val="80000"/>
              <a:buFont typeface="Arial" panose="020B0604020202020204" pitchFamily="34" charset="0"/>
              <a:buChar char="•"/>
            </a:pPr>
            <a:r>
              <a:rPr kumimoji="0" lang="en-US" altLang="en-US" sz="1300" b="0" dirty="0">
                <a:solidFill>
                  <a:srgbClr val="000000"/>
                </a:solidFill>
                <a:latin typeface="Calibri" panose="020F0502020204030204" pitchFamily="34" charset="0"/>
              </a:rPr>
              <a:t>Transonic velocity is roughly Mach 0.8 to 1.2</a:t>
            </a:r>
          </a:p>
          <a:p>
            <a:pPr marL="214313" indent="-214313" defTabSz="685800">
              <a:spcBef>
                <a:spcPts val="300"/>
              </a:spcBef>
              <a:spcAft>
                <a:spcPts val="300"/>
              </a:spcAft>
              <a:buClr>
                <a:srgbClr val="336699"/>
              </a:buClr>
              <a:buSzPct val="80000"/>
              <a:buFont typeface="Arial" panose="020B0604020202020204" pitchFamily="34" charset="0"/>
              <a:buChar char="•"/>
            </a:pPr>
            <a:r>
              <a:rPr kumimoji="0" lang="en-US" altLang="en-US" sz="1300" b="0" dirty="0">
                <a:solidFill>
                  <a:srgbClr val="000000"/>
                </a:solidFill>
                <a:latin typeface="Calibri" panose="020F0502020204030204" pitchFamily="34" charset="0"/>
              </a:rPr>
              <a:t>Local air flow over the tops of the blades may exceed Mach 1 causing severe stress</a:t>
            </a:r>
          </a:p>
        </p:txBody>
      </p:sp>
      <p:pic>
        <p:nvPicPr>
          <p:cNvPr id="1026" name="Picture 2" descr="Blade cross section">
            <a:extLst>
              <a:ext uri="{FF2B5EF4-FFF2-40B4-BE49-F238E27FC236}">
                <a16:creationId xmlns:a16="http://schemas.microsoft.com/office/drawing/2014/main" id="{C9ADC6C0-2A03-A8EF-B1DB-6691D5F29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063" y="1600333"/>
            <a:ext cx="3821906" cy="21502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BE902F-1CE8-CAF5-FA05-DB37528FEEBB}"/>
              </a:ext>
            </a:extLst>
          </p:cNvPr>
          <p:cNvSpPr txBox="1"/>
          <p:nvPr/>
        </p:nvSpPr>
        <p:spPr>
          <a:xfrm>
            <a:off x="4743033" y="2093385"/>
            <a:ext cx="1422399" cy="265457"/>
          </a:xfrm>
          <a:prstGeom prst="rect">
            <a:avLst/>
          </a:prstGeom>
          <a:noFill/>
        </p:spPr>
        <p:txBody>
          <a:bodyPr wrap="square" rtlCol="0">
            <a:spAutoFit/>
          </a:bodyPr>
          <a:lstStyle/>
          <a:p>
            <a:pPr defTabSz="685800" eaLnBrk="1" fontAlgn="auto" hangingPunct="1">
              <a:spcBef>
                <a:spcPts val="0"/>
              </a:spcBef>
              <a:spcAft>
                <a:spcPts val="0"/>
              </a:spcAft>
            </a:pPr>
            <a:r>
              <a:rPr lang="en-US" sz="1125" i="1" dirty="0">
                <a:solidFill>
                  <a:prstClr val="black"/>
                </a:solidFill>
                <a:latin typeface="Calibri" panose="020F0502020204030204" pitchFamily="34" charset="0"/>
                <a:ea typeface="Calibri" panose="020F0502020204030204" pitchFamily="34" charset="0"/>
                <a:cs typeface="Calibri" panose="020F0502020204030204" pitchFamily="34" charset="0"/>
              </a:rPr>
              <a:t>Generic blade</a:t>
            </a:r>
          </a:p>
        </p:txBody>
      </p:sp>
    </p:spTree>
    <p:extLst>
      <p:ext uri="{BB962C8B-B14F-4D97-AF65-F5344CB8AC3E}">
        <p14:creationId xmlns:p14="http://schemas.microsoft.com/office/powerpoint/2010/main" val="3483768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2C456CA-3C2B-4DE3-BB7E-DA73422E042C}"/>
              </a:ext>
            </a:extLst>
          </p:cNvPr>
          <p:cNvSpPr>
            <a:spLocks noGrp="1" noChangeArrowheads="1"/>
          </p:cNvSpPr>
          <p:nvPr>
            <p:ph type="title"/>
          </p:nvPr>
        </p:nvSpPr>
        <p:spPr>
          <a:xfrm>
            <a:off x="609600" y="439160"/>
            <a:ext cx="4648200" cy="457200"/>
          </a:xfrm>
        </p:spPr>
        <p:txBody>
          <a:bodyPr/>
          <a:lstStyle/>
          <a:p>
            <a:pPr>
              <a:lnSpc>
                <a:spcPct val="120000"/>
              </a:lnSpc>
            </a:pPr>
            <a:r>
              <a:rPr lang="en-US" altLang="en-US" sz="2000" dirty="0"/>
              <a:t>Exercise 2  Transformer Hum</a:t>
            </a:r>
          </a:p>
        </p:txBody>
      </p:sp>
      <p:pic>
        <p:nvPicPr>
          <p:cNvPr id="43011" name="Picture 4" descr="transformer2">
            <a:extLst>
              <a:ext uri="{FF2B5EF4-FFF2-40B4-BE49-F238E27FC236}">
                <a16:creationId xmlns:a16="http://schemas.microsoft.com/office/drawing/2014/main" id="{28A8033B-ACE3-4CF8-5F4A-D59F93DCB1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839913"/>
            <a:ext cx="3289300" cy="2463800"/>
          </a:xfrm>
          <a:noFill/>
        </p:spPr>
      </p:pic>
      <p:sp>
        <p:nvSpPr>
          <p:cNvPr id="43012" name="Text Box 6">
            <a:extLst>
              <a:ext uri="{FF2B5EF4-FFF2-40B4-BE49-F238E27FC236}">
                <a16:creationId xmlns:a16="http://schemas.microsoft.com/office/drawing/2014/main" id="{C123970E-633C-EC81-65DC-5E022602D7AB}"/>
              </a:ext>
            </a:extLst>
          </p:cNvPr>
          <p:cNvSpPr txBox="1">
            <a:spLocks noChangeArrowheads="1"/>
          </p:cNvSpPr>
          <p:nvPr/>
        </p:nvSpPr>
        <p:spPr bwMode="auto">
          <a:xfrm>
            <a:off x="4648200" y="23622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50000"/>
              </a:spcBef>
              <a:buClrTx/>
              <a:buSzTx/>
              <a:buFontTx/>
              <a:buNone/>
            </a:pPr>
            <a:endParaRPr kumimoji="0" lang="en-US" altLang="en-US" sz="2400" b="0">
              <a:solidFill>
                <a:schemeClr val="tx1"/>
              </a:solidFill>
              <a:latin typeface="Times New Roman" panose="02020603050405020304" pitchFamily="18" charset="0"/>
            </a:endParaRPr>
          </a:p>
        </p:txBody>
      </p:sp>
      <p:sp>
        <p:nvSpPr>
          <p:cNvPr id="43013" name="Text Box 7">
            <a:extLst>
              <a:ext uri="{FF2B5EF4-FFF2-40B4-BE49-F238E27FC236}">
                <a16:creationId xmlns:a16="http://schemas.microsoft.com/office/drawing/2014/main" id="{D902F861-20A9-D36B-FFFB-9380AD1770AE}"/>
              </a:ext>
            </a:extLst>
          </p:cNvPr>
          <p:cNvSpPr txBox="1">
            <a:spLocks noChangeArrowheads="1"/>
          </p:cNvSpPr>
          <p:nvPr/>
        </p:nvSpPr>
        <p:spPr bwMode="auto">
          <a:xfrm>
            <a:off x="4114800" y="1839913"/>
            <a:ext cx="4343400"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285750" indent="-285750">
              <a:spcBef>
                <a:spcPts val="1200"/>
              </a:spcBef>
              <a:spcAft>
                <a:spcPts val="600"/>
              </a:spcAft>
              <a:buClr>
                <a:srgbClr val="336699"/>
              </a:buClr>
              <a:buSzPct val="80000"/>
              <a:buFont typeface="Arial" panose="020B0604020202020204" pitchFamily="34" charset="0"/>
              <a:buChar char="•"/>
            </a:pPr>
            <a:r>
              <a:rPr kumimoji="0" lang="en-US" altLang="en-US" sz="1400" b="0" dirty="0">
                <a:solidFill>
                  <a:schemeClr val="tx1"/>
                </a:solidFill>
                <a:latin typeface="Calibri" panose="020F0502020204030204" pitchFamily="34" charset="0"/>
              </a:rPr>
              <a:t>Calculate an FFT of:  transformer.txt</a:t>
            </a:r>
          </a:p>
          <a:p>
            <a:pPr marL="285750" indent="-285750">
              <a:spcBef>
                <a:spcPts val="1200"/>
              </a:spcBef>
              <a:spcAft>
                <a:spcPts val="600"/>
              </a:spcAft>
              <a:buClr>
                <a:srgbClr val="336699"/>
              </a:buClr>
              <a:buSzPct val="80000"/>
              <a:buFont typeface="Arial" panose="020B0604020202020204" pitchFamily="34" charset="0"/>
              <a:buChar char="•"/>
            </a:pPr>
            <a:r>
              <a:rPr kumimoji="0" lang="en-US" altLang="en-US" sz="1400" b="0" dirty="0">
                <a:solidFill>
                  <a:schemeClr val="tx1"/>
                </a:solidFill>
                <a:latin typeface="Calibri" panose="020F0502020204030204" pitchFamily="34" charset="0"/>
              </a:rPr>
              <a:t>Maximum plotting frequency = 1000 Hz</a:t>
            </a:r>
          </a:p>
          <a:p>
            <a:pPr marL="285750" indent="-285750">
              <a:spcBef>
                <a:spcPts val="1200"/>
              </a:spcBef>
              <a:spcAft>
                <a:spcPts val="600"/>
              </a:spcAft>
              <a:buClr>
                <a:srgbClr val="336699"/>
              </a:buClr>
              <a:buSzPct val="80000"/>
              <a:buFont typeface="Arial" panose="020B0604020202020204" pitchFamily="34" charset="0"/>
              <a:buChar char="•"/>
            </a:pPr>
            <a:r>
              <a:rPr kumimoji="0" lang="en-US" altLang="en-US" sz="1400" b="0" dirty="0">
                <a:solidFill>
                  <a:schemeClr val="tx1"/>
                </a:solidFill>
                <a:latin typeface="Calibri" panose="020F0502020204030204" pitchFamily="34" charset="0"/>
              </a:rPr>
              <a:t>This is unscaled acoustic pressure versus time from the transformer box buzzing.</a:t>
            </a:r>
          </a:p>
          <a:p>
            <a:pPr marL="285750" indent="-285750">
              <a:spcBef>
                <a:spcPts val="1200"/>
              </a:spcBef>
              <a:spcAft>
                <a:spcPts val="600"/>
              </a:spcAft>
              <a:buClr>
                <a:srgbClr val="336699"/>
              </a:buClr>
              <a:buSzPct val="80000"/>
              <a:buFont typeface="Arial" panose="020B0604020202020204" pitchFamily="34" charset="0"/>
              <a:buChar char="•"/>
            </a:pPr>
            <a:r>
              <a:rPr kumimoji="0" lang="en-US" altLang="en-US" sz="1400" b="0" dirty="0">
                <a:solidFill>
                  <a:schemeClr val="tx1"/>
                </a:solidFill>
                <a:latin typeface="Calibri" panose="020F0502020204030204" pitchFamily="34" charset="0"/>
              </a:rPr>
              <a:t>Is there a spectral component at 60 Hz with integer harmonics thereof?</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2C456CA-3C2B-4DE3-BB7E-DA73422E042C}"/>
              </a:ext>
            </a:extLst>
          </p:cNvPr>
          <p:cNvSpPr>
            <a:spLocks noGrp="1" noChangeArrowheads="1"/>
          </p:cNvSpPr>
          <p:nvPr>
            <p:ph type="title"/>
          </p:nvPr>
        </p:nvSpPr>
        <p:spPr>
          <a:xfrm>
            <a:off x="304407" y="457200"/>
            <a:ext cx="4648200" cy="457200"/>
          </a:xfrm>
        </p:spPr>
        <p:txBody>
          <a:bodyPr/>
          <a:lstStyle/>
          <a:p>
            <a:pPr>
              <a:lnSpc>
                <a:spcPct val="120000"/>
              </a:lnSpc>
            </a:pPr>
            <a:r>
              <a:rPr lang="en-US" altLang="en-US" sz="2000" dirty="0"/>
              <a:t>Listen to Transformer Hum</a:t>
            </a:r>
          </a:p>
        </p:txBody>
      </p:sp>
      <p:sp>
        <p:nvSpPr>
          <p:cNvPr id="43012" name="Text Box 6">
            <a:extLst>
              <a:ext uri="{FF2B5EF4-FFF2-40B4-BE49-F238E27FC236}">
                <a16:creationId xmlns:a16="http://schemas.microsoft.com/office/drawing/2014/main" id="{C123970E-633C-EC81-65DC-5E022602D7AB}"/>
              </a:ext>
            </a:extLst>
          </p:cNvPr>
          <p:cNvSpPr txBox="1">
            <a:spLocks noChangeArrowheads="1"/>
          </p:cNvSpPr>
          <p:nvPr/>
        </p:nvSpPr>
        <p:spPr bwMode="auto">
          <a:xfrm>
            <a:off x="4648200" y="23622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50000"/>
              </a:spcBef>
              <a:buClrTx/>
              <a:buSzTx/>
              <a:buFontTx/>
              <a:buNone/>
            </a:pPr>
            <a:endParaRPr kumimoji="0" lang="en-US" altLang="en-US" sz="2400" b="0">
              <a:solidFill>
                <a:schemeClr val="tx1"/>
              </a:solidFill>
              <a:latin typeface="Times New Roman" panose="02020603050405020304" pitchFamily="18" charset="0"/>
            </a:endParaRPr>
          </a:p>
        </p:txBody>
      </p:sp>
      <p:pic>
        <p:nvPicPr>
          <p:cNvPr id="3" name="Picture 2">
            <a:extLst>
              <a:ext uri="{FF2B5EF4-FFF2-40B4-BE49-F238E27FC236}">
                <a16:creationId xmlns:a16="http://schemas.microsoft.com/office/drawing/2014/main" id="{B5ED75AB-AA29-D8FC-A275-4B4459396CF0}"/>
              </a:ext>
            </a:extLst>
          </p:cNvPr>
          <p:cNvPicPr>
            <a:picLocks noChangeAspect="1"/>
          </p:cNvPicPr>
          <p:nvPr/>
        </p:nvPicPr>
        <p:blipFill>
          <a:blip r:embed="rId3"/>
          <a:stretch>
            <a:fillRect/>
          </a:stretch>
        </p:blipFill>
        <p:spPr>
          <a:xfrm>
            <a:off x="0" y="1676400"/>
            <a:ext cx="9144000" cy="4482470"/>
          </a:xfrm>
          <a:prstGeom prst="rect">
            <a:avLst/>
          </a:prstGeom>
        </p:spPr>
      </p:pic>
      <p:sp>
        <p:nvSpPr>
          <p:cNvPr id="4" name="Oval 3">
            <a:extLst>
              <a:ext uri="{FF2B5EF4-FFF2-40B4-BE49-F238E27FC236}">
                <a16:creationId xmlns:a16="http://schemas.microsoft.com/office/drawing/2014/main" id="{49E725B5-A3B2-3E27-053B-6BD69B8D2881}"/>
              </a:ext>
            </a:extLst>
          </p:cNvPr>
          <p:cNvSpPr/>
          <p:nvPr/>
        </p:nvSpPr>
        <p:spPr bwMode="auto">
          <a:xfrm>
            <a:off x="4648200" y="2271860"/>
            <a:ext cx="1025951"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7063D766-335A-0248-3E67-270BB91D02C5}"/>
              </a:ext>
            </a:extLst>
          </p:cNvPr>
          <p:cNvSpPr/>
          <p:nvPr/>
        </p:nvSpPr>
        <p:spPr bwMode="auto">
          <a:xfrm>
            <a:off x="266700" y="2652860"/>
            <a:ext cx="571500" cy="31894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 name="Oval 5">
            <a:extLst>
              <a:ext uri="{FF2B5EF4-FFF2-40B4-BE49-F238E27FC236}">
                <a16:creationId xmlns:a16="http://schemas.microsoft.com/office/drawing/2014/main" id="{F3989AB2-8A02-DF52-3759-333719997C57}"/>
              </a:ext>
            </a:extLst>
          </p:cNvPr>
          <p:cNvSpPr/>
          <p:nvPr/>
        </p:nvSpPr>
        <p:spPr bwMode="auto">
          <a:xfrm>
            <a:off x="685801" y="4329260"/>
            <a:ext cx="838200" cy="31894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Oval 6">
            <a:extLst>
              <a:ext uri="{FF2B5EF4-FFF2-40B4-BE49-F238E27FC236}">
                <a16:creationId xmlns:a16="http://schemas.microsoft.com/office/drawing/2014/main" id="{D48DA720-E972-AEE8-9BB6-8AA8D8E258EA}"/>
              </a:ext>
            </a:extLst>
          </p:cNvPr>
          <p:cNvSpPr/>
          <p:nvPr/>
        </p:nvSpPr>
        <p:spPr bwMode="auto">
          <a:xfrm>
            <a:off x="2420724" y="3352800"/>
            <a:ext cx="1025951"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98120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2C456CA-3C2B-4DE3-BB7E-DA73422E042C}"/>
              </a:ext>
            </a:extLst>
          </p:cNvPr>
          <p:cNvSpPr>
            <a:spLocks noGrp="1" noChangeArrowheads="1"/>
          </p:cNvSpPr>
          <p:nvPr>
            <p:ph type="title"/>
          </p:nvPr>
        </p:nvSpPr>
        <p:spPr>
          <a:xfrm>
            <a:off x="381000" y="457200"/>
            <a:ext cx="4648200" cy="457200"/>
          </a:xfrm>
        </p:spPr>
        <p:txBody>
          <a:bodyPr/>
          <a:lstStyle/>
          <a:p>
            <a:pPr>
              <a:lnSpc>
                <a:spcPct val="120000"/>
              </a:lnSpc>
            </a:pPr>
            <a:r>
              <a:rPr lang="en-US" altLang="en-US" sz="2000" dirty="0"/>
              <a:t>Transformer Hum Time History</a:t>
            </a:r>
          </a:p>
        </p:txBody>
      </p:sp>
      <p:sp>
        <p:nvSpPr>
          <p:cNvPr id="43012" name="Text Box 6">
            <a:extLst>
              <a:ext uri="{FF2B5EF4-FFF2-40B4-BE49-F238E27FC236}">
                <a16:creationId xmlns:a16="http://schemas.microsoft.com/office/drawing/2014/main" id="{C123970E-633C-EC81-65DC-5E022602D7AB}"/>
              </a:ext>
            </a:extLst>
          </p:cNvPr>
          <p:cNvSpPr txBox="1">
            <a:spLocks noChangeArrowheads="1"/>
          </p:cNvSpPr>
          <p:nvPr/>
        </p:nvSpPr>
        <p:spPr bwMode="auto">
          <a:xfrm>
            <a:off x="4648200" y="23622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50000"/>
              </a:spcBef>
              <a:buClrTx/>
              <a:buSzTx/>
              <a:buFontTx/>
              <a:buNone/>
            </a:pPr>
            <a:endParaRPr kumimoji="0" lang="en-US" altLang="en-US" sz="2400" b="0">
              <a:solidFill>
                <a:schemeClr val="tx1"/>
              </a:solidFill>
              <a:latin typeface="Times New Roman" panose="02020603050405020304" pitchFamily="18" charset="0"/>
            </a:endParaRPr>
          </a:p>
        </p:txBody>
      </p:sp>
      <p:pic>
        <p:nvPicPr>
          <p:cNvPr id="3" name="Picture 2">
            <a:extLst>
              <a:ext uri="{FF2B5EF4-FFF2-40B4-BE49-F238E27FC236}">
                <a16:creationId xmlns:a16="http://schemas.microsoft.com/office/drawing/2014/main" id="{20594117-2D91-689E-0D4D-2CB83A866A0C}"/>
              </a:ext>
            </a:extLst>
          </p:cNvPr>
          <p:cNvPicPr>
            <a:picLocks noChangeAspect="1"/>
          </p:cNvPicPr>
          <p:nvPr/>
        </p:nvPicPr>
        <p:blipFill>
          <a:blip r:embed="rId3"/>
          <a:stretch>
            <a:fillRect/>
          </a:stretch>
        </p:blipFill>
        <p:spPr>
          <a:xfrm>
            <a:off x="0" y="1177477"/>
            <a:ext cx="9144000" cy="4503045"/>
          </a:xfrm>
          <a:prstGeom prst="rect">
            <a:avLst/>
          </a:prstGeom>
        </p:spPr>
      </p:pic>
      <p:sp>
        <p:nvSpPr>
          <p:cNvPr id="4" name="Oval 3">
            <a:extLst>
              <a:ext uri="{FF2B5EF4-FFF2-40B4-BE49-F238E27FC236}">
                <a16:creationId xmlns:a16="http://schemas.microsoft.com/office/drawing/2014/main" id="{119BD666-513F-05E8-1223-B5409DF32355}"/>
              </a:ext>
            </a:extLst>
          </p:cNvPr>
          <p:cNvSpPr/>
          <p:nvPr/>
        </p:nvSpPr>
        <p:spPr bwMode="auto">
          <a:xfrm>
            <a:off x="4638773" y="1742476"/>
            <a:ext cx="1025951"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7E430E76-0C77-DA2C-293B-1E2CADAAEEC9}"/>
              </a:ext>
            </a:extLst>
          </p:cNvPr>
          <p:cNvSpPr/>
          <p:nvPr/>
        </p:nvSpPr>
        <p:spPr bwMode="auto">
          <a:xfrm>
            <a:off x="228601" y="2171700"/>
            <a:ext cx="762000" cy="3810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 name="Oval 5">
            <a:extLst>
              <a:ext uri="{FF2B5EF4-FFF2-40B4-BE49-F238E27FC236}">
                <a16:creationId xmlns:a16="http://schemas.microsoft.com/office/drawing/2014/main" id="{4E942DD9-170C-BE4B-0FD2-D5FA0074AAAD}"/>
              </a:ext>
            </a:extLst>
          </p:cNvPr>
          <p:cNvSpPr/>
          <p:nvPr/>
        </p:nvSpPr>
        <p:spPr bwMode="auto">
          <a:xfrm>
            <a:off x="609601" y="2971799"/>
            <a:ext cx="1295399" cy="255093"/>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Oval 6">
            <a:extLst>
              <a:ext uri="{FF2B5EF4-FFF2-40B4-BE49-F238E27FC236}">
                <a16:creationId xmlns:a16="http://schemas.microsoft.com/office/drawing/2014/main" id="{B02784E1-6381-E280-8151-A9CB4609B9F0}"/>
              </a:ext>
            </a:extLst>
          </p:cNvPr>
          <p:cNvSpPr/>
          <p:nvPr/>
        </p:nvSpPr>
        <p:spPr bwMode="auto">
          <a:xfrm>
            <a:off x="2362201" y="2757338"/>
            <a:ext cx="1600199" cy="290662"/>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68698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2C456CA-3C2B-4DE3-BB7E-DA73422E042C}"/>
              </a:ext>
            </a:extLst>
          </p:cNvPr>
          <p:cNvSpPr>
            <a:spLocks noGrp="1" noChangeArrowheads="1"/>
          </p:cNvSpPr>
          <p:nvPr>
            <p:ph type="title"/>
          </p:nvPr>
        </p:nvSpPr>
        <p:spPr>
          <a:xfrm>
            <a:off x="609600" y="439160"/>
            <a:ext cx="4648200" cy="457200"/>
          </a:xfrm>
        </p:spPr>
        <p:txBody>
          <a:bodyPr/>
          <a:lstStyle/>
          <a:p>
            <a:pPr>
              <a:lnSpc>
                <a:spcPct val="120000"/>
              </a:lnSpc>
            </a:pPr>
            <a:r>
              <a:rPr lang="en-US" altLang="en-US" sz="2000" dirty="0"/>
              <a:t>Transformer Hum Close-up View</a:t>
            </a:r>
          </a:p>
        </p:txBody>
      </p:sp>
      <p:sp>
        <p:nvSpPr>
          <p:cNvPr id="43012" name="Text Box 6">
            <a:extLst>
              <a:ext uri="{FF2B5EF4-FFF2-40B4-BE49-F238E27FC236}">
                <a16:creationId xmlns:a16="http://schemas.microsoft.com/office/drawing/2014/main" id="{C123970E-633C-EC81-65DC-5E022602D7AB}"/>
              </a:ext>
            </a:extLst>
          </p:cNvPr>
          <p:cNvSpPr txBox="1">
            <a:spLocks noChangeArrowheads="1"/>
          </p:cNvSpPr>
          <p:nvPr/>
        </p:nvSpPr>
        <p:spPr bwMode="auto">
          <a:xfrm>
            <a:off x="4648200" y="23622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50000"/>
              </a:spcBef>
              <a:buClrTx/>
              <a:buSzTx/>
              <a:buFontTx/>
              <a:buNone/>
            </a:pPr>
            <a:endParaRPr kumimoji="0" lang="en-US" altLang="en-US" sz="2400" b="0">
              <a:solidFill>
                <a:schemeClr val="tx1"/>
              </a:solidFill>
              <a:latin typeface="Times New Roman" panose="02020603050405020304" pitchFamily="18" charset="0"/>
            </a:endParaRPr>
          </a:p>
        </p:txBody>
      </p:sp>
      <p:pic>
        <p:nvPicPr>
          <p:cNvPr id="4" name="Picture 3">
            <a:extLst>
              <a:ext uri="{FF2B5EF4-FFF2-40B4-BE49-F238E27FC236}">
                <a16:creationId xmlns:a16="http://schemas.microsoft.com/office/drawing/2014/main" id="{3A77E62A-EB60-D78D-F6D5-C024FFF86C18}"/>
              </a:ext>
            </a:extLst>
          </p:cNvPr>
          <p:cNvPicPr>
            <a:picLocks noChangeAspect="1"/>
          </p:cNvPicPr>
          <p:nvPr/>
        </p:nvPicPr>
        <p:blipFill>
          <a:blip r:embed="rId3"/>
          <a:stretch>
            <a:fillRect/>
          </a:stretch>
        </p:blipFill>
        <p:spPr>
          <a:xfrm>
            <a:off x="1524000" y="1371600"/>
            <a:ext cx="5334000" cy="4000500"/>
          </a:xfrm>
          <a:prstGeom prst="rect">
            <a:avLst/>
          </a:prstGeom>
        </p:spPr>
      </p:pic>
    </p:spTree>
    <p:extLst>
      <p:ext uri="{BB962C8B-B14F-4D97-AF65-F5344CB8AC3E}">
        <p14:creationId xmlns:p14="http://schemas.microsoft.com/office/powerpoint/2010/main" val="1066785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2C456CA-3C2B-4DE3-BB7E-DA73422E042C}"/>
              </a:ext>
            </a:extLst>
          </p:cNvPr>
          <p:cNvSpPr>
            <a:spLocks noGrp="1" noChangeArrowheads="1"/>
          </p:cNvSpPr>
          <p:nvPr>
            <p:ph type="title"/>
          </p:nvPr>
        </p:nvSpPr>
        <p:spPr>
          <a:xfrm>
            <a:off x="533400" y="304800"/>
            <a:ext cx="4648200" cy="457200"/>
          </a:xfrm>
        </p:spPr>
        <p:txBody>
          <a:bodyPr/>
          <a:lstStyle/>
          <a:p>
            <a:pPr>
              <a:lnSpc>
                <a:spcPct val="120000"/>
              </a:lnSpc>
            </a:pPr>
            <a:r>
              <a:rPr lang="en-US" altLang="en-US" sz="2000" dirty="0"/>
              <a:t>Transformer Hum FFT</a:t>
            </a:r>
          </a:p>
        </p:txBody>
      </p:sp>
      <p:sp>
        <p:nvSpPr>
          <p:cNvPr id="43012" name="Text Box 6">
            <a:extLst>
              <a:ext uri="{FF2B5EF4-FFF2-40B4-BE49-F238E27FC236}">
                <a16:creationId xmlns:a16="http://schemas.microsoft.com/office/drawing/2014/main" id="{C123970E-633C-EC81-65DC-5E022602D7AB}"/>
              </a:ext>
            </a:extLst>
          </p:cNvPr>
          <p:cNvSpPr txBox="1">
            <a:spLocks noChangeArrowheads="1"/>
          </p:cNvSpPr>
          <p:nvPr/>
        </p:nvSpPr>
        <p:spPr bwMode="auto">
          <a:xfrm>
            <a:off x="4648200" y="23622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50000"/>
              </a:spcBef>
              <a:buClrTx/>
              <a:buSzTx/>
              <a:buFontTx/>
              <a:buNone/>
            </a:pPr>
            <a:endParaRPr kumimoji="0" lang="en-US" altLang="en-US" sz="2400" b="0">
              <a:solidFill>
                <a:schemeClr val="tx1"/>
              </a:solidFill>
              <a:latin typeface="Times New Roman" panose="02020603050405020304" pitchFamily="18" charset="0"/>
            </a:endParaRPr>
          </a:p>
        </p:txBody>
      </p:sp>
      <p:pic>
        <p:nvPicPr>
          <p:cNvPr id="3" name="Picture 2">
            <a:extLst>
              <a:ext uri="{FF2B5EF4-FFF2-40B4-BE49-F238E27FC236}">
                <a16:creationId xmlns:a16="http://schemas.microsoft.com/office/drawing/2014/main" id="{0DFBE311-42E5-D17E-62FF-39F44F487A62}"/>
              </a:ext>
            </a:extLst>
          </p:cNvPr>
          <p:cNvPicPr>
            <a:picLocks noChangeAspect="1"/>
          </p:cNvPicPr>
          <p:nvPr/>
        </p:nvPicPr>
        <p:blipFill>
          <a:blip r:embed="rId3"/>
          <a:stretch>
            <a:fillRect/>
          </a:stretch>
        </p:blipFill>
        <p:spPr>
          <a:xfrm>
            <a:off x="533400" y="824060"/>
            <a:ext cx="7780694" cy="5867908"/>
          </a:xfrm>
          <a:prstGeom prst="rect">
            <a:avLst/>
          </a:prstGeom>
        </p:spPr>
      </p:pic>
    </p:spTree>
    <p:extLst>
      <p:ext uri="{BB962C8B-B14F-4D97-AF65-F5344CB8AC3E}">
        <p14:creationId xmlns:p14="http://schemas.microsoft.com/office/powerpoint/2010/main" val="2706993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6">
            <a:extLst>
              <a:ext uri="{FF2B5EF4-FFF2-40B4-BE49-F238E27FC236}">
                <a16:creationId xmlns:a16="http://schemas.microsoft.com/office/drawing/2014/main" id="{3BCD601A-D429-CCB6-F17F-57B37D0DF174}"/>
              </a:ext>
            </a:extLst>
          </p:cNvPr>
          <p:cNvSpPr txBox="1">
            <a:spLocks noChangeArrowheads="1"/>
          </p:cNvSpPr>
          <p:nvPr/>
        </p:nvSpPr>
        <p:spPr bwMode="auto">
          <a:xfrm>
            <a:off x="4648200" y="23622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50000"/>
              </a:spcBef>
              <a:buClrTx/>
              <a:buSzTx/>
              <a:buFontTx/>
              <a:buNone/>
            </a:pPr>
            <a:endParaRPr kumimoji="0" lang="en-US" altLang="en-US" sz="2400" b="0">
              <a:solidFill>
                <a:schemeClr val="tx1"/>
              </a:solidFill>
              <a:latin typeface="Times New Roman" panose="02020603050405020304" pitchFamily="18" charset="0"/>
            </a:endParaRPr>
          </a:p>
        </p:txBody>
      </p:sp>
      <p:sp>
        <p:nvSpPr>
          <p:cNvPr id="45059" name="Rectangle 8">
            <a:extLst>
              <a:ext uri="{FF2B5EF4-FFF2-40B4-BE49-F238E27FC236}">
                <a16:creationId xmlns:a16="http://schemas.microsoft.com/office/drawing/2014/main" id="{B68D80A1-FA07-1511-30C9-FE6E82AE0226}"/>
              </a:ext>
            </a:extLst>
          </p:cNvPr>
          <p:cNvSpPr>
            <a:spLocks noChangeArrowheads="1"/>
          </p:cNvSpPr>
          <p:nvPr/>
        </p:nvSpPr>
        <p:spPr bwMode="auto">
          <a:xfrm>
            <a:off x="381000" y="381000"/>
            <a:ext cx="8382000" cy="19812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sp>
        <p:nvSpPr>
          <p:cNvPr id="45060" name="TextBox 9">
            <a:extLst>
              <a:ext uri="{FF2B5EF4-FFF2-40B4-BE49-F238E27FC236}">
                <a16:creationId xmlns:a16="http://schemas.microsoft.com/office/drawing/2014/main" id="{3A6AFCFF-6F6C-305E-4FB0-B08B4B0FFC4B}"/>
              </a:ext>
            </a:extLst>
          </p:cNvPr>
          <p:cNvSpPr txBox="1">
            <a:spLocks noChangeArrowheads="1"/>
          </p:cNvSpPr>
          <p:nvPr/>
        </p:nvSpPr>
        <p:spPr bwMode="auto">
          <a:xfrm>
            <a:off x="7010400" y="838200"/>
            <a:ext cx="18288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r>
              <a:rPr kumimoji="0" lang="en-US" altLang="en-US" sz="2200" b="0">
                <a:solidFill>
                  <a:schemeClr val="tx1"/>
                </a:solidFill>
                <a:latin typeface="Calibri" panose="020F0502020204030204" pitchFamily="34" charset="0"/>
              </a:rPr>
              <a:t>Transformer Data</a:t>
            </a:r>
          </a:p>
          <a:p>
            <a:pPr>
              <a:spcBef>
                <a:spcPct val="0"/>
              </a:spcBef>
              <a:buClrTx/>
              <a:buSzTx/>
              <a:buFontTx/>
              <a:buNone/>
            </a:pPr>
            <a:endParaRPr kumimoji="0" lang="en-US" altLang="en-US" sz="2200" b="0">
              <a:solidFill>
                <a:schemeClr val="tx1"/>
              </a:solidFill>
              <a:latin typeface="Calibri" panose="020F0502020204030204" pitchFamily="34" charset="0"/>
            </a:endParaRPr>
          </a:p>
          <a:p>
            <a:pPr>
              <a:spcBef>
                <a:spcPct val="0"/>
              </a:spcBef>
              <a:buClrTx/>
              <a:buSzTx/>
              <a:buFontTx/>
              <a:buNone/>
            </a:pPr>
            <a:r>
              <a:rPr kumimoji="0" lang="en-US" altLang="en-US" sz="1800" b="0">
                <a:solidFill>
                  <a:schemeClr val="tx1"/>
                </a:solidFill>
                <a:latin typeface="Calibri" panose="020F0502020204030204" pitchFamily="34" charset="0"/>
              </a:rPr>
              <a:t>Spectral peaks at 120 Hz and integer multiples thereof (approx)</a:t>
            </a:r>
          </a:p>
        </p:txBody>
      </p:sp>
      <p:pic>
        <p:nvPicPr>
          <p:cNvPr id="45061" name="Picture 10" descr="transformer_txt.png">
            <a:extLst>
              <a:ext uri="{FF2B5EF4-FFF2-40B4-BE49-F238E27FC236}">
                <a16:creationId xmlns:a16="http://schemas.microsoft.com/office/drawing/2014/main" id="{DFA5B732-D413-3E4E-6829-A565F4B091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66294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E008643D-7472-B6CC-089A-9BDF9A0E1EE3}"/>
              </a:ext>
            </a:extLst>
          </p:cNvPr>
          <p:cNvSpPr>
            <a:spLocks noGrp="1" noChangeArrowheads="1"/>
          </p:cNvSpPr>
          <p:nvPr>
            <p:ph type="title"/>
          </p:nvPr>
        </p:nvSpPr>
        <p:spPr>
          <a:xfrm>
            <a:off x="685655" y="457200"/>
            <a:ext cx="3124200" cy="533400"/>
          </a:xfrm>
        </p:spPr>
        <p:txBody>
          <a:bodyPr/>
          <a:lstStyle/>
          <a:p>
            <a:r>
              <a:rPr lang="en-US" altLang="en-US" sz="2000"/>
              <a:t>Transformer Core</a:t>
            </a:r>
          </a:p>
        </p:txBody>
      </p:sp>
      <p:pic>
        <p:nvPicPr>
          <p:cNvPr id="47107" name="Picture 4" descr="A4trsfmr">
            <a:extLst>
              <a:ext uri="{FF2B5EF4-FFF2-40B4-BE49-F238E27FC236}">
                <a16:creationId xmlns:a16="http://schemas.microsoft.com/office/drawing/2014/main" id="{EC96E55A-37FE-C205-E510-A43241D46EA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0" y="2057400"/>
            <a:ext cx="3546475" cy="4114800"/>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a:extLst>
              <a:ext uri="{FF2B5EF4-FFF2-40B4-BE49-F238E27FC236}">
                <a16:creationId xmlns:a16="http://schemas.microsoft.com/office/drawing/2014/main" id="{30855CF5-7938-D22F-4191-F300EBA506D8}"/>
              </a:ext>
            </a:extLst>
          </p:cNvPr>
          <p:cNvSpPr>
            <a:spLocks noGrp="1" noChangeArrowheads="1"/>
          </p:cNvSpPr>
          <p:nvPr>
            <p:ph type="title"/>
          </p:nvPr>
        </p:nvSpPr>
        <p:spPr>
          <a:xfrm>
            <a:off x="723900" y="394998"/>
            <a:ext cx="4648200" cy="609600"/>
          </a:xfrm>
        </p:spPr>
        <p:txBody>
          <a:bodyPr/>
          <a:lstStyle/>
          <a:p>
            <a:r>
              <a:rPr lang="en-US" altLang="en-US" sz="2000"/>
              <a:t>Magnetostriction</a:t>
            </a:r>
          </a:p>
        </p:txBody>
      </p:sp>
      <p:pic>
        <p:nvPicPr>
          <p:cNvPr id="49155" name="Picture 4">
            <a:extLst>
              <a:ext uri="{FF2B5EF4-FFF2-40B4-BE49-F238E27FC236}">
                <a16:creationId xmlns:a16="http://schemas.microsoft.com/office/drawing/2014/main" id="{14460F4E-12C3-3061-9853-B607FBAB8A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5300" y="1453428"/>
            <a:ext cx="8153400" cy="3862388"/>
          </a:xfrm>
          <a:noFill/>
        </p:spPr>
      </p:pic>
      <p:sp>
        <p:nvSpPr>
          <p:cNvPr id="49156" name="TextBox 5">
            <a:extLst>
              <a:ext uri="{FF2B5EF4-FFF2-40B4-BE49-F238E27FC236}">
                <a16:creationId xmlns:a16="http://schemas.microsoft.com/office/drawing/2014/main" id="{604C10E4-8B2E-699E-B29E-89E6FC475B43}"/>
              </a:ext>
            </a:extLst>
          </p:cNvPr>
          <p:cNvSpPr txBox="1">
            <a:spLocks noChangeArrowheads="1"/>
          </p:cNvSpPr>
          <p:nvPr/>
        </p:nvSpPr>
        <p:spPr bwMode="auto">
          <a:xfrm>
            <a:off x="558800" y="1453428"/>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r>
              <a:rPr kumimoji="0" lang="en-US" altLang="en-US" sz="2000" b="0" dirty="0">
                <a:solidFill>
                  <a:schemeClr val="tx1"/>
                </a:solidFill>
                <a:latin typeface="Calibri" panose="020F0502020204030204" pitchFamily="34" charset="0"/>
              </a:rPr>
              <a:t>N</a:t>
            </a:r>
          </a:p>
        </p:txBody>
      </p:sp>
      <p:sp>
        <p:nvSpPr>
          <p:cNvPr id="49157" name="TextBox 6">
            <a:extLst>
              <a:ext uri="{FF2B5EF4-FFF2-40B4-BE49-F238E27FC236}">
                <a16:creationId xmlns:a16="http://schemas.microsoft.com/office/drawing/2014/main" id="{A7D7ACD6-B6CD-A2D5-BD51-726F63C9697E}"/>
              </a:ext>
            </a:extLst>
          </p:cNvPr>
          <p:cNvSpPr txBox="1">
            <a:spLocks noChangeArrowheads="1"/>
          </p:cNvSpPr>
          <p:nvPr/>
        </p:nvSpPr>
        <p:spPr bwMode="auto">
          <a:xfrm>
            <a:off x="495300" y="4648200"/>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r>
              <a:rPr kumimoji="0" lang="en-US" altLang="en-US" sz="2000" b="0" dirty="0">
                <a:solidFill>
                  <a:schemeClr val="tx1"/>
                </a:solidFill>
                <a:latin typeface="Calibri" panose="020F0502020204030204" pitchFamily="34" charset="0"/>
              </a:rPr>
              <a:t>S</a:t>
            </a:r>
          </a:p>
        </p:txBody>
      </p:sp>
      <p:sp>
        <p:nvSpPr>
          <p:cNvPr id="49158" name="TextBox 5">
            <a:extLst>
              <a:ext uri="{FF2B5EF4-FFF2-40B4-BE49-F238E27FC236}">
                <a16:creationId xmlns:a16="http://schemas.microsoft.com/office/drawing/2014/main" id="{9DA62452-779D-E425-288D-32C17934B25D}"/>
              </a:ext>
            </a:extLst>
          </p:cNvPr>
          <p:cNvSpPr txBox="1">
            <a:spLocks noChangeArrowheads="1"/>
          </p:cNvSpPr>
          <p:nvPr/>
        </p:nvSpPr>
        <p:spPr bwMode="auto">
          <a:xfrm>
            <a:off x="1333500" y="5441481"/>
            <a:ext cx="64770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285750" indent="-285750">
              <a:spcBef>
                <a:spcPts val="600"/>
              </a:spcBef>
              <a:spcAft>
                <a:spcPts val="600"/>
              </a:spcAft>
              <a:buClr>
                <a:srgbClr val="336699"/>
              </a:buClr>
              <a:buSzPct val="80000"/>
              <a:buFont typeface="Arial" panose="020B0604020202020204" pitchFamily="34" charset="0"/>
              <a:buChar char="•"/>
            </a:pPr>
            <a:r>
              <a:rPr kumimoji="0" lang="en-US" altLang="en-US" sz="1450" b="0" dirty="0">
                <a:solidFill>
                  <a:schemeClr val="tx1"/>
                </a:solidFill>
                <a:latin typeface="Calibri" panose="020F0502020204030204" pitchFamily="34" charset="0"/>
              </a:rPr>
              <a:t>There are two mechanical cycles per every electromagnetic cycle</a:t>
            </a:r>
          </a:p>
          <a:p>
            <a:pPr marL="285750" indent="-285750">
              <a:spcBef>
                <a:spcPts val="600"/>
              </a:spcBef>
              <a:spcAft>
                <a:spcPts val="600"/>
              </a:spcAft>
              <a:buClr>
                <a:srgbClr val="336699"/>
              </a:buClr>
              <a:buSzPct val="80000"/>
              <a:buFont typeface="Arial" panose="020B0604020202020204" pitchFamily="34" charset="0"/>
              <a:buChar char="•"/>
            </a:pPr>
            <a:r>
              <a:rPr kumimoji="0" lang="en-US" altLang="en-US" sz="1450" b="0" dirty="0">
                <a:solidFill>
                  <a:schemeClr val="tx1"/>
                </a:solidFill>
                <a:latin typeface="Calibri" panose="020F0502020204030204" pitchFamily="34" charset="0"/>
              </a:rPr>
              <a:t>Better explanation is that the mechanical cycle is a rectified sine function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512AC7-637F-00C8-C089-E367BB3169DF}"/>
              </a:ext>
            </a:extLst>
          </p:cNvPr>
          <p:cNvPicPr>
            <a:picLocks noChangeAspect="1"/>
          </p:cNvPicPr>
          <p:nvPr/>
        </p:nvPicPr>
        <p:blipFill>
          <a:blip r:embed="rId3"/>
          <a:stretch>
            <a:fillRect/>
          </a:stretch>
        </p:blipFill>
        <p:spPr>
          <a:xfrm>
            <a:off x="0" y="1066800"/>
            <a:ext cx="9144000" cy="5461249"/>
          </a:xfrm>
          <a:prstGeom prst="rect">
            <a:avLst/>
          </a:prstGeom>
        </p:spPr>
      </p:pic>
      <p:sp>
        <p:nvSpPr>
          <p:cNvPr id="47106" name="Rectangle 5">
            <a:extLst>
              <a:ext uri="{FF2B5EF4-FFF2-40B4-BE49-F238E27FC236}">
                <a16:creationId xmlns:a16="http://schemas.microsoft.com/office/drawing/2014/main" id="{E008643D-7472-B6CC-089A-9BDF9A0E1EE3}"/>
              </a:ext>
            </a:extLst>
          </p:cNvPr>
          <p:cNvSpPr>
            <a:spLocks noGrp="1" noChangeArrowheads="1"/>
          </p:cNvSpPr>
          <p:nvPr>
            <p:ph type="title"/>
          </p:nvPr>
        </p:nvSpPr>
        <p:spPr>
          <a:xfrm>
            <a:off x="304800" y="453487"/>
            <a:ext cx="5105545" cy="533400"/>
          </a:xfrm>
        </p:spPr>
        <p:txBody>
          <a:bodyPr/>
          <a:lstStyle/>
          <a:p>
            <a:r>
              <a:rPr lang="en-US" altLang="en-US" sz="2000" dirty="0"/>
              <a:t>Generate 60 Hz Rectified Sine Function</a:t>
            </a:r>
          </a:p>
        </p:txBody>
      </p:sp>
      <p:sp>
        <p:nvSpPr>
          <p:cNvPr id="4" name="Oval 3">
            <a:extLst>
              <a:ext uri="{FF2B5EF4-FFF2-40B4-BE49-F238E27FC236}">
                <a16:creationId xmlns:a16="http://schemas.microsoft.com/office/drawing/2014/main" id="{E3060C99-97AB-5508-0C89-BDFC614B6F51}"/>
              </a:ext>
            </a:extLst>
          </p:cNvPr>
          <p:cNvSpPr/>
          <p:nvPr/>
        </p:nvSpPr>
        <p:spPr bwMode="auto">
          <a:xfrm>
            <a:off x="990600" y="1752600"/>
            <a:ext cx="609600" cy="3048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723B9A91-6BAD-3897-B707-FBF507C572C5}"/>
              </a:ext>
            </a:extLst>
          </p:cNvPr>
          <p:cNvSpPr/>
          <p:nvPr/>
        </p:nvSpPr>
        <p:spPr bwMode="auto">
          <a:xfrm>
            <a:off x="4533900" y="4267200"/>
            <a:ext cx="609600" cy="3048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 name="Oval 5">
            <a:extLst>
              <a:ext uri="{FF2B5EF4-FFF2-40B4-BE49-F238E27FC236}">
                <a16:creationId xmlns:a16="http://schemas.microsoft.com/office/drawing/2014/main" id="{EF43AFD5-DA08-E4AE-811F-01E7CDFCF9BC}"/>
              </a:ext>
            </a:extLst>
          </p:cNvPr>
          <p:cNvSpPr/>
          <p:nvPr/>
        </p:nvSpPr>
        <p:spPr bwMode="auto">
          <a:xfrm>
            <a:off x="931682" y="2091787"/>
            <a:ext cx="609600" cy="3048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Oval 6">
            <a:extLst>
              <a:ext uri="{FF2B5EF4-FFF2-40B4-BE49-F238E27FC236}">
                <a16:creationId xmlns:a16="http://schemas.microsoft.com/office/drawing/2014/main" id="{67059E7A-4EF1-5178-5C32-A99E7038709F}"/>
              </a:ext>
            </a:extLst>
          </p:cNvPr>
          <p:cNvSpPr/>
          <p:nvPr/>
        </p:nvSpPr>
        <p:spPr bwMode="auto">
          <a:xfrm>
            <a:off x="2514600" y="4572000"/>
            <a:ext cx="1371600" cy="3048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9" name="Oval 8">
            <a:extLst>
              <a:ext uri="{FF2B5EF4-FFF2-40B4-BE49-F238E27FC236}">
                <a16:creationId xmlns:a16="http://schemas.microsoft.com/office/drawing/2014/main" id="{94CFEF27-BD86-099A-FC0F-6AA834E57603}"/>
              </a:ext>
            </a:extLst>
          </p:cNvPr>
          <p:cNvSpPr/>
          <p:nvPr/>
        </p:nvSpPr>
        <p:spPr bwMode="auto">
          <a:xfrm>
            <a:off x="5753100" y="4419600"/>
            <a:ext cx="1371600" cy="3048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0" name="Oval 9">
            <a:extLst>
              <a:ext uri="{FF2B5EF4-FFF2-40B4-BE49-F238E27FC236}">
                <a16:creationId xmlns:a16="http://schemas.microsoft.com/office/drawing/2014/main" id="{8093FEAA-B62D-EDB7-2719-2FA282FDA538}"/>
              </a:ext>
            </a:extLst>
          </p:cNvPr>
          <p:cNvSpPr/>
          <p:nvPr/>
        </p:nvSpPr>
        <p:spPr bwMode="auto">
          <a:xfrm>
            <a:off x="7620000" y="4114800"/>
            <a:ext cx="1371600" cy="3048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2527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CBFED2E-8FEA-DB67-9217-DB7A52814A74}"/>
              </a:ext>
            </a:extLst>
          </p:cNvPr>
          <p:cNvSpPr>
            <a:spLocks noGrp="1" noChangeArrowheads="1"/>
          </p:cNvSpPr>
          <p:nvPr>
            <p:ph type="title"/>
          </p:nvPr>
        </p:nvSpPr>
        <p:spPr>
          <a:xfrm>
            <a:off x="685800" y="533400"/>
            <a:ext cx="6096000" cy="304800"/>
          </a:xfrm>
        </p:spPr>
        <p:txBody>
          <a:bodyPr/>
          <a:lstStyle/>
          <a:p>
            <a:r>
              <a:rPr lang="en-US" altLang="en-US" dirty="0"/>
              <a:t>Introduction (cont)</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0B434B0-B809-EF5F-26D6-3B9D395452A2}"/>
                  </a:ext>
                </a:extLst>
              </p:cNvPr>
              <p:cNvSpPr txBox="1"/>
              <p:nvPr/>
            </p:nvSpPr>
            <p:spPr>
              <a:xfrm>
                <a:off x="914400" y="1524000"/>
                <a:ext cx="6248400" cy="4144981"/>
              </a:xfrm>
              <a:prstGeom prst="rect">
                <a:avLst/>
              </a:prstGeom>
              <a:noFill/>
            </p:spPr>
            <p:txBody>
              <a:bodyPr wrap="square" rtlCol="0">
                <a:spAutoFit/>
              </a:bodyPr>
              <a:lstStyle/>
              <a:p>
                <a:pPr marL="285750" indent="-285750">
                  <a:buClr>
                    <a:srgbClr val="336699"/>
                  </a:buClr>
                  <a:buSzPct val="80000"/>
                  <a:buFont typeface="Arial" panose="020B0604020202020204" pitchFamily="34" charset="0"/>
                  <a:buChar char="•"/>
                </a:pPr>
                <a:r>
                  <a:rPr lang="en-US" sz="1450" dirty="0">
                    <a:latin typeface="Calibri" panose="020F0502020204030204" pitchFamily="34" charset="0"/>
                    <a:ea typeface="Calibri" panose="020F0502020204030204" pitchFamily="34" charset="0"/>
                    <a:cs typeface="Calibri" panose="020F0502020204030204" pitchFamily="34" charset="0"/>
                  </a:rPr>
                  <a:t>Let      </a:t>
                </a:r>
                <a14:m>
                  <m:oMath xmlns:m="http://schemas.openxmlformats.org/officeDocument/2006/math">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n</m:t>
                        </m:r>
                      </m:sup>
                    </m:sSup>
                    <m:r>
                      <a:rPr lang="en-US" sz="145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exp</m:t>
                    </m:r>
                    <m:d>
                      <m:dPr>
                        <m:ctrlPr>
                          <a:rPr lang="en-US" sz="1450" i="1">
                            <a:effectLst/>
                            <a:latin typeface="Cambria Math" panose="02040503050406030204" pitchFamily="18" charset="0"/>
                          </a:rPr>
                        </m:ctrlPr>
                      </m:dPr>
                      <m:e>
                        <m:r>
                          <a:rPr lang="en-US" sz="145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j</m:t>
                        </m:r>
                        <m:f>
                          <m:fPr>
                            <m:ctrlPr>
                              <a:rPr lang="en-US" sz="1450" i="1">
                                <a:effectLst/>
                                <a:latin typeface="Cambria Math" panose="02040503050406030204" pitchFamily="18" charset="0"/>
                              </a:rPr>
                            </m:ctrlPr>
                          </m:fPr>
                          <m:num>
                            <m:r>
                              <a:rPr lang="en-US" sz="1450" b="0" i="1" smtClean="0">
                                <a:effectLst/>
                                <a:latin typeface="Cambria Math" panose="02040503050406030204" pitchFamily="18" charset="0"/>
                              </a:rPr>
                              <m:t>2</m:t>
                            </m:r>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πn</m:t>
                            </m:r>
                          </m:num>
                          <m:den>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N</m:t>
                            </m:r>
                          </m:den>
                        </m:f>
                      </m:e>
                    </m:d>
                  </m:oMath>
                </a14:m>
                <a:r>
                  <a:rPr lang="en-US" sz="1450" dirty="0">
                    <a:latin typeface="Calibri" panose="020F0502020204030204" pitchFamily="34" charset="0"/>
                    <a:ea typeface="Calibri" panose="020F0502020204030204" pitchFamily="34" charset="0"/>
                    <a:cs typeface="Calibri" panose="020F0502020204030204" pitchFamily="34" charset="0"/>
                  </a:rPr>
                  <a:t>             </a:t>
                </a:r>
                <a:r>
                  <a:rPr lang="en-US" sz="1400" i="1" dirty="0">
                    <a:latin typeface="Calibri" panose="020F0502020204030204" pitchFamily="34" charset="0"/>
                    <a:ea typeface="Calibri" panose="020F0502020204030204" pitchFamily="34" charset="0"/>
                    <a:cs typeface="Calibri" panose="020F0502020204030204" pitchFamily="34" charset="0"/>
                  </a:rPr>
                  <a:t>twiddle factor</a:t>
                </a:r>
                <a:br>
                  <a:rPr lang="en-US" sz="1450" dirty="0">
                    <a:latin typeface="Calibri" panose="020F0502020204030204" pitchFamily="34" charset="0"/>
                    <a:ea typeface="Calibri" panose="020F0502020204030204" pitchFamily="34" charset="0"/>
                    <a:cs typeface="Calibri" panose="020F0502020204030204" pitchFamily="34" charset="0"/>
                  </a:rPr>
                </a:br>
                <a:endParaRPr lang="en-US" sz="145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336699"/>
                  </a:buClr>
                  <a:buSzPct val="80000"/>
                  <a:buFont typeface="Arial" panose="020B0604020202020204" pitchFamily="34" charset="0"/>
                  <a:buChar char="•"/>
                </a:pPr>
                <a:endParaRPr lang="en-US" sz="145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336699"/>
                  </a:buClr>
                  <a:buSzPct val="80000"/>
                  <a:buFont typeface="Arial" panose="020B0604020202020204" pitchFamily="34" charset="0"/>
                  <a:buChar char="•"/>
                </a:pPr>
                <a:r>
                  <a:rPr lang="en-US" sz="1450" dirty="0">
                    <a:latin typeface="Calibri" panose="020F0502020204030204" pitchFamily="34" charset="0"/>
                    <a:ea typeface="Calibri" panose="020F0502020204030204" pitchFamily="34" charset="0"/>
                    <a:cs typeface="Calibri" panose="020F0502020204030204" pitchFamily="34" charset="0"/>
                  </a:rPr>
                  <a:t>For a time history with four points, N=4</a:t>
                </a:r>
              </a:p>
              <a:p>
                <a:pPr marL="285750" indent="-285750">
                  <a:buClr>
                    <a:srgbClr val="336699"/>
                  </a:buClr>
                  <a:buSzPct val="80000"/>
                  <a:buFont typeface="Arial" panose="020B0604020202020204" pitchFamily="34" charset="0"/>
                  <a:buChar char="•"/>
                </a:pPr>
                <a:endParaRPr lang="en-US" sz="145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336699"/>
                  </a:buClr>
                  <a:buSzPct val="80000"/>
                  <a:buFont typeface="Arial" panose="020B0604020202020204" pitchFamily="34" charset="0"/>
                  <a:buChar char="•"/>
                </a:pPr>
                <a:endParaRPr lang="en-US" sz="1450" dirty="0">
                  <a:latin typeface="Calibri" panose="020F0502020204030204" pitchFamily="34" charset="0"/>
                  <a:ea typeface="Calibri" panose="020F0502020204030204" pitchFamily="34" charset="0"/>
                  <a:cs typeface="Calibri" panose="020F0502020204030204" pitchFamily="34" charset="0"/>
                </a:endParaRPr>
              </a:p>
              <a:p>
                <a:pPr>
                  <a:buClr>
                    <a:srgbClr val="336699"/>
                  </a:buClr>
                  <a:buSzPct val="80000"/>
                </a:pPr>
                <a14:m>
                  <m:oMathPara xmlns:m="http://schemas.openxmlformats.org/officeDocument/2006/math">
                    <m:oMathParaPr>
                      <m:jc m:val="centerGroup"/>
                    </m:oMathParaPr>
                    <m:oMath xmlns:m="http://schemas.openxmlformats.org/officeDocument/2006/math">
                      <m:d>
                        <m:dPr>
                          <m:begChr m:val="["/>
                          <m:endChr m:val="]"/>
                          <m:ctrlPr>
                            <a:rPr lang="en-US" sz="1450"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450" i="1" smtClean="0">
                                  <a:effectLst/>
                                  <a:latin typeface="Cambria Math" panose="02040503050406030204" pitchFamily="18" charset="0"/>
                                  <a:cs typeface="Times New Roman" panose="02020603050405020304" pitchFamily="18" charset="0"/>
                                </a:rPr>
                              </m:ctrlPr>
                            </m:mP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0</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1</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2</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3</m:t>
                                    </m:r>
                                  </m:sub>
                                </m:sSub>
                              </m:e>
                            </m:mr>
                          </m:m>
                        </m:e>
                      </m:d>
                      <m:r>
                        <a:rPr lang="en-US" sz="145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45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450">
                              <a:effectLst/>
                              <a:latin typeface="Cambria Math" panose="02040503050406030204" pitchFamily="18" charset="0"/>
                              <a:ea typeface="Times New Roman" panose="02020603050405020304" pitchFamily="18" charset="0"/>
                              <a:cs typeface="Times New Roman" panose="02020603050405020304" pitchFamily="18" charset="0"/>
                            </a:rPr>
                            <m:t>1</m:t>
                          </m:r>
                        </m:num>
                        <m:den>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N</m:t>
                          </m:r>
                        </m:den>
                      </m:f>
                      <m:d>
                        <m:dPr>
                          <m:begChr m:val="["/>
                          <m:endChr m:val="]"/>
                          <m:ctrlPr>
                            <a:rPr lang="en-US" sz="145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4"/>
                                    <m:mcJc m:val="center"/>
                                  </m:mcPr>
                                </m:mc>
                              </m:mcs>
                              <m:ctrlPr>
                                <a:rPr lang="en-US" sz="1450" i="1" smtClean="0">
                                  <a:effectLst/>
                                  <a:latin typeface="Cambria Math" panose="02040503050406030204" pitchFamily="18" charset="0"/>
                                  <a:cs typeface="Times New Roman" panose="02020603050405020304" pitchFamily="18" charset="0"/>
                                </a:rPr>
                              </m:ctrlPr>
                            </m:mPr>
                            <m:mr>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0</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0</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0</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0</m:t>
                                    </m:r>
                                  </m:sup>
                                </m:sSup>
                              </m:e>
                            </m:mr>
                            <m:mr>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0</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1</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3</m:t>
                                    </m:r>
                                  </m:sup>
                                </m:sSup>
                              </m:e>
                            </m:mr>
                            <m:mr>
                              <m:e>
                                <m:sSup>
                                  <m:sSupPr>
                                    <m:ctrlPr>
                                      <a:rPr lang="en-US" sz="1450" i="1" smtClean="0">
                                        <a:effectLst/>
                                        <a:latin typeface="Cambria Math" panose="02040503050406030204" pitchFamily="18" charset="0"/>
                                      </a:rPr>
                                    </m:ctrlPr>
                                  </m:sSupPr>
                                  <m:e>
                                    <m:r>
                                      <m:rPr>
                                        <m:sty m:val="p"/>
                                      </m:rPr>
                                      <a:rPr lang="en-US" sz="1450" smtClean="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0</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4</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6</m:t>
                                    </m:r>
                                  </m:sup>
                                </m:sSup>
                              </m:e>
                            </m:mr>
                            <m:mr>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0</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3</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6</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9</m:t>
                                    </m:r>
                                  </m:sup>
                                </m:sSup>
                              </m:e>
                            </m:mr>
                          </m:m>
                        </m:e>
                      </m:d>
                      <m:d>
                        <m:dPr>
                          <m:begChr m:val="["/>
                          <m:endChr m:val="]"/>
                          <m:ctrlPr>
                            <a:rPr lang="en-US" sz="145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450" i="1" smtClean="0">
                                  <a:effectLst/>
                                  <a:latin typeface="Cambria Math" panose="02040503050406030204" pitchFamily="18" charset="0"/>
                                  <a:cs typeface="Times New Roman" panose="02020603050405020304" pitchFamily="18" charset="0"/>
                                </a:rPr>
                              </m:ctrlPr>
                            </m:mP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0</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1</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2</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3</m:t>
                                    </m:r>
                                  </m:sub>
                                </m:sSub>
                              </m:e>
                            </m:mr>
                          </m:m>
                        </m:e>
                      </m:d>
                    </m:oMath>
                  </m:oMathPara>
                </a14:m>
                <a:endParaRPr lang="en-US" sz="1450" dirty="0">
                  <a:latin typeface="Calibri" panose="020F0502020204030204" pitchFamily="34" charset="0"/>
                  <a:ea typeface="Calibri" panose="020F0502020204030204" pitchFamily="34" charset="0"/>
                  <a:cs typeface="Calibri" panose="020F0502020204030204" pitchFamily="34" charset="0"/>
                </a:endParaRPr>
              </a:p>
              <a:p>
                <a:pPr>
                  <a:buClr>
                    <a:srgbClr val="336699"/>
                  </a:buClr>
                  <a:buSzPct val="80000"/>
                </a:pPr>
                <a:endParaRPr lang="en-US" sz="1450" dirty="0">
                  <a:latin typeface="Calibri" panose="020F0502020204030204" pitchFamily="34" charset="0"/>
                  <a:ea typeface="Calibri" panose="020F0502020204030204" pitchFamily="34" charset="0"/>
                  <a:cs typeface="Calibri" panose="020F0502020204030204" pitchFamily="34" charset="0"/>
                </a:endParaRPr>
              </a:p>
              <a:p>
                <a:pPr>
                  <a:buClr>
                    <a:srgbClr val="336699"/>
                  </a:buClr>
                  <a:buSzPct val="80000"/>
                </a:pPr>
                <a14:m>
                  <m:oMathPara xmlns:m="http://schemas.openxmlformats.org/officeDocument/2006/math">
                    <m:oMathParaPr>
                      <m:jc m:val="centerGroup"/>
                    </m:oMathParaPr>
                    <m:oMath xmlns:m="http://schemas.openxmlformats.org/officeDocument/2006/math">
                      <m:d>
                        <m:dPr>
                          <m:begChr m:val="["/>
                          <m:endChr m:val="]"/>
                          <m:ctrlPr>
                            <a:rPr lang="en-US" sz="1450"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450" i="1" smtClean="0">
                                  <a:effectLst/>
                                  <a:latin typeface="Cambria Math" panose="02040503050406030204" pitchFamily="18" charset="0"/>
                                  <a:cs typeface="Times New Roman" panose="02020603050405020304" pitchFamily="18" charset="0"/>
                                </a:rPr>
                              </m:ctrlPr>
                            </m:mP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0</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1</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2</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3</m:t>
                                    </m:r>
                                  </m:sub>
                                </m:sSub>
                              </m:e>
                            </m:mr>
                          </m:m>
                        </m:e>
                      </m:d>
                      <m:r>
                        <a:rPr lang="en-US" sz="145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45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450">
                              <a:effectLst/>
                              <a:latin typeface="Cambria Math" panose="02040503050406030204" pitchFamily="18" charset="0"/>
                              <a:ea typeface="Times New Roman" panose="02020603050405020304" pitchFamily="18" charset="0"/>
                              <a:cs typeface="Times New Roman" panose="02020603050405020304" pitchFamily="18" charset="0"/>
                            </a:rPr>
                            <m:t>1</m:t>
                          </m:r>
                        </m:num>
                        <m:den>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N</m:t>
                          </m:r>
                        </m:den>
                      </m:f>
                      <m:d>
                        <m:dPr>
                          <m:begChr m:val="["/>
                          <m:endChr m:val="]"/>
                          <m:ctrlPr>
                            <a:rPr lang="en-US" sz="145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4"/>
                                    <m:mcJc m:val="center"/>
                                  </m:mcPr>
                                </m:mc>
                              </m:mcs>
                              <m:ctrlPr>
                                <a:rPr lang="en-US" sz="1450" i="1" smtClean="0">
                                  <a:effectLst/>
                                  <a:latin typeface="Cambria Math" panose="02040503050406030204" pitchFamily="18" charset="0"/>
                                  <a:cs typeface="Times New Roman" panose="02020603050405020304" pitchFamily="18" charset="0"/>
                                </a:rPr>
                              </m:ctrlPr>
                            </m:mPr>
                            <m:mr>
                              <m:e>
                                <m:r>
                                  <m:rPr>
                                    <m:brk m:alnAt="7"/>
                                  </m:rPr>
                                  <a:rPr lang="en-US" sz="1450" b="0" i="1" smtClean="0">
                                    <a:effectLst/>
                                    <a:latin typeface="Cambria Math" panose="02040503050406030204" pitchFamily="18" charset="0"/>
                                    <a:cs typeface="Times New Roman" panose="02020603050405020304" pitchFamily="18" charset="0"/>
                                  </a:rPr>
                                  <m:t>1</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1</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3</m:t>
                                    </m:r>
                                  </m:sup>
                                </m:sSup>
                              </m:e>
                            </m:mr>
                            <m:mr>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4</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6</m:t>
                                    </m:r>
                                  </m:sup>
                                </m:sSup>
                              </m:e>
                            </m:mr>
                            <m:mr>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3</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6</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9</m:t>
                                    </m:r>
                                  </m:sup>
                                </m:sSup>
                              </m:e>
                            </m:mr>
                          </m:m>
                        </m:e>
                      </m:d>
                      <m:d>
                        <m:dPr>
                          <m:begChr m:val="["/>
                          <m:endChr m:val="]"/>
                          <m:ctrlPr>
                            <a:rPr lang="en-US" sz="145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450" i="1" smtClean="0">
                                  <a:effectLst/>
                                  <a:latin typeface="Cambria Math" panose="02040503050406030204" pitchFamily="18" charset="0"/>
                                  <a:cs typeface="Times New Roman" panose="02020603050405020304" pitchFamily="18" charset="0"/>
                                </a:rPr>
                              </m:ctrlPr>
                            </m:mP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0</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1</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2</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3</m:t>
                                    </m:r>
                                  </m:sub>
                                </m:sSub>
                              </m:e>
                            </m:mr>
                          </m:m>
                        </m:e>
                      </m:d>
                    </m:oMath>
                  </m:oMathPara>
                </a14:m>
                <a:endParaRPr lang="en-US" sz="145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336699"/>
                  </a:buClr>
                  <a:buSzPct val="80000"/>
                  <a:buFont typeface="Arial" panose="020B0604020202020204" pitchFamily="34" charset="0"/>
                  <a:buChar char="•"/>
                </a:pPr>
                <a:endParaRPr lang="en-US" sz="1450" dirty="0">
                  <a:latin typeface="Calibri" panose="020F0502020204030204" pitchFamily="34" charset="0"/>
                  <a:ea typeface="Calibri" panose="020F0502020204030204" pitchFamily="34" charset="0"/>
                  <a:cs typeface="Calibri" panose="020F0502020204030204" pitchFamily="34" charset="0"/>
                </a:endParaRPr>
              </a:p>
              <a:p>
                <a:pPr>
                  <a:buClr>
                    <a:srgbClr val="336699"/>
                  </a:buClr>
                  <a:buSzPct val="80000"/>
                </a:pPr>
                <a:endParaRPr lang="en-US" sz="145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336699"/>
                  </a:buClr>
                  <a:buSzPct val="80000"/>
                  <a:buFont typeface="Arial" panose="020B0604020202020204" pitchFamily="34" charset="0"/>
                  <a:buChar char="•"/>
                </a:pPr>
                <a:r>
                  <a:rPr lang="en-US" sz="1450" dirty="0">
                    <a:latin typeface="Calibri" panose="020F0502020204030204" pitchFamily="34" charset="0"/>
                    <a:ea typeface="Calibri" panose="020F0502020204030204" pitchFamily="34" charset="0"/>
                    <a:cs typeface="Calibri" panose="020F0502020204030204" pitchFamily="34" charset="0"/>
                  </a:rPr>
                  <a:t>Note that     </a:t>
                </a:r>
                <a14:m>
                  <m:oMath xmlns:m="http://schemas.openxmlformats.org/officeDocument/2006/math">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0</m:t>
                        </m:r>
                      </m:sup>
                    </m:sSup>
                    <m:r>
                      <a:rPr lang="en-US" sz="145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1450" dirty="0">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3" name="TextBox 2">
                <a:extLst>
                  <a:ext uri="{FF2B5EF4-FFF2-40B4-BE49-F238E27FC236}">
                    <a16:creationId xmlns:a16="http://schemas.microsoft.com/office/drawing/2014/main" id="{70B434B0-B809-EF5F-26D6-3B9D395452A2}"/>
                  </a:ext>
                </a:extLst>
              </p:cNvPr>
              <p:cNvSpPr txBox="1">
                <a:spLocks noRot="1" noChangeAspect="1" noMove="1" noResize="1" noEditPoints="1" noAdjustHandles="1" noChangeArrowheads="1" noChangeShapeType="1" noTextEdit="1"/>
              </p:cNvSpPr>
              <p:nvPr/>
            </p:nvSpPr>
            <p:spPr>
              <a:xfrm>
                <a:off x="914400" y="1524000"/>
                <a:ext cx="6248400" cy="4144981"/>
              </a:xfrm>
              <a:prstGeom prst="rect">
                <a:avLst/>
              </a:prstGeom>
              <a:blipFill>
                <a:blip r:embed="rId3"/>
                <a:stretch>
                  <a:fillRect b="-735"/>
                </a:stretch>
              </a:blipFill>
            </p:spPr>
            <p:txBody>
              <a:bodyPr/>
              <a:lstStyle/>
              <a:p>
                <a:r>
                  <a:rPr lang="en-US">
                    <a:noFill/>
                  </a:rPr>
                  <a:t> </a:t>
                </a:r>
              </a:p>
            </p:txBody>
          </p:sp>
        </mc:Fallback>
      </mc:AlternateContent>
    </p:spTree>
    <p:extLst>
      <p:ext uri="{BB962C8B-B14F-4D97-AF65-F5344CB8AC3E}">
        <p14:creationId xmlns:p14="http://schemas.microsoft.com/office/powerpoint/2010/main" val="1293745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E008643D-7472-B6CC-089A-9BDF9A0E1EE3}"/>
              </a:ext>
            </a:extLst>
          </p:cNvPr>
          <p:cNvSpPr>
            <a:spLocks noGrp="1" noChangeArrowheads="1"/>
          </p:cNvSpPr>
          <p:nvPr>
            <p:ph type="title"/>
          </p:nvPr>
        </p:nvSpPr>
        <p:spPr>
          <a:xfrm>
            <a:off x="685654" y="457200"/>
            <a:ext cx="4572145" cy="533400"/>
          </a:xfrm>
        </p:spPr>
        <p:txBody>
          <a:bodyPr/>
          <a:lstStyle/>
          <a:p>
            <a:r>
              <a:rPr lang="en-US" altLang="en-US" sz="2000" dirty="0"/>
              <a:t>Rectified Sine 60 Hz Function </a:t>
            </a:r>
          </a:p>
        </p:txBody>
      </p:sp>
      <p:pic>
        <p:nvPicPr>
          <p:cNvPr id="5" name="Picture 4">
            <a:extLst>
              <a:ext uri="{FF2B5EF4-FFF2-40B4-BE49-F238E27FC236}">
                <a16:creationId xmlns:a16="http://schemas.microsoft.com/office/drawing/2014/main" id="{0B884AA0-A3DA-3649-2BFF-1F9E09C918E6}"/>
              </a:ext>
            </a:extLst>
          </p:cNvPr>
          <p:cNvPicPr>
            <a:picLocks noChangeAspect="1"/>
          </p:cNvPicPr>
          <p:nvPr/>
        </p:nvPicPr>
        <p:blipFill>
          <a:blip r:embed="rId3"/>
          <a:stretch>
            <a:fillRect/>
          </a:stretch>
        </p:blipFill>
        <p:spPr>
          <a:xfrm>
            <a:off x="0" y="1716024"/>
            <a:ext cx="9144000" cy="3425952"/>
          </a:xfrm>
          <a:prstGeom prst="rect">
            <a:avLst/>
          </a:prstGeom>
        </p:spPr>
      </p:pic>
    </p:spTree>
    <p:extLst>
      <p:ext uri="{BB962C8B-B14F-4D97-AF65-F5344CB8AC3E}">
        <p14:creationId xmlns:p14="http://schemas.microsoft.com/office/powerpoint/2010/main" val="3768575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E008643D-7472-B6CC-089A-9BDF9A0E1EE3}"/>
              </a:ext>
            </a:extLst>
          </p:cNvPr>
          <p:cNvSpPr>
            <a:spLocks noGrp="1" noChangeArrowheads="1"/>
          </p:cNvSpPr>
          <p:nvPr>
            <p:ph type="title"/>
          </p:nvPr>
        </p:nvSpPr>
        <p:spPr>
          <a:xfrm>
            <a:off x="657080" y="384297"/>
            <a:ext cx="4524520" cy="533400"/>
          </a:xfrm>
        </p:spPr>
        <p:txBody>
          <a:bodyPr/>
          <a:lstStyle/>
          <a:p>
            <a:r>
              <a:rPr lang="en-US" altLang="en-US" sz="2000" dirty="0"/>
              <a:t>Rectified Sine Function FFT</a:t>
            </a:r>
          </a:p>
        </p:txBody>
      </p:sp>
      <p:pic>
        <p:nvPicPr>
          <p:cNvPr id="4" name="Picture 3">
            <a:extLst>
              <a:ext uri="{FF2B5EF4-FFF2-40B4-BE49-F238E27FC236}">
                <a16:creationId xmlns:a16="http://schemas.microsoft.com/office/drawing/2014/main" id="{8088FAA7-BBEA-A6F7-2B08-47E079014F97}"/>
              </a:ext>
            </a:extLst>
          </p:cNvPr>
          <p:cNvPicPr>
            <a:picLocks noChangeAspect="1"/>
          </p:cNvPicPr>
          <p:nvPr/>
        </p:nvPicPr>
        <p:blipFill>
          <a:blip r:embed="rId3"/>
          <a:stretch>
            <a:fillRect/>
          </a:stretch>
        </p:blipFill>
        <p:spPr>
          <a:xfrm>
            <a:off x="657080" y="936747"/>
            <a:ext cx="7742591" cy="5921253"/>
          </a:xfrm>
          <a:prstGeom prst="rect">
            <a:avLst/>
          </a:prstGeom>
        </p:spPr>
      </p:pic>
    </p:spTree>
    <p:extLst>
      <p:ext uri="{BB962C8B-B14F-4D97-AF65-F5344CB8AC3E}">
        <p14:creationId xmlns:p14="http://schemas.microsoft.com/office/powerpoint/2010/main" val="1531386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E008643D-7472-B6CC-089A-9BDF9A0E1EE3}"/>
              </a:ext>
            </a:extLst>
          </p:cNvPr>
          <p:cNvSpPr>
            <a:spLocks noGrp="1" noChangeArrowheads="1"/>
          </p:cNvSpPr>
          <p:nvPr>
            <p:ph type="title"/>
          </p:nvPr>
        </p:nvSpPr>
        <p:spPr>
          <a:xfrm>
            <a:off x="685654" y="457200"/>
            <a:ext cx="4495945" cy="533400"/>
          </a:xfrm>
        </p:spPr>
        <p:txBody>
          <a:bodyPr/>
          <a:lstStyle/>
          <a:p>
            <a:r>
              <a:rPr lang="en-US" altLang="en-US" sz="2000" dirty="0"/>
              <a:t>Rectified Sine 60 Hz Function FFT</a:t>
            </a:r>
          </a:p>
        </p:txBody>
      </p:sp>
      <p:pic>
        <p:nvPicPr>
          <p:cNvPr id="3" name="Picture 2">
            <a:extLst>
              <a:ext uri="{FF2B5EF4-FFF2-40B4-BE49-F238E27FC236}">
                <a16:creationId xmlns:a16="http://schemas.microsoft.com/office/drawing/2014/main" id="{A4001DFC-A1D2-1FB2-E002-BF5E9DEE2D30}"/>
              </a:ext>
            </a:extLst>
          </p:cNvPr>
          <p:cNvPicPr>
            <a:picLocks noChangeAspect="1"/>
          </p:cNvPicPr>
          <p:nvPr/>
        </p:nvPicPr>
        <p:blipFill>
          <a:blip r:embed="rId3"/>
          <a:stretch>
            <a:fillRect/>
          </a:stretch>
        </p:blipFill>
        <p:spPr>
          <a:xfrm>
            <a:off x="609601" y="1331277"/>
            <a:ext cx="5334000" cy="4000500"/>
          </a:xfrm>
          <a:prstGeom prst="rect">
            <a:avLst/>
          </a:prstGeom>
        </p:spPr>
      </p:pic>
      <p:sp>
        <p:nvSpPr>
          <p:cNvPr id="4" name="TextBox 4">
            <a:extLst>
              <a:ext uri="{FF2B5EF4-FFF2-40B4-BE49-F238E27FC236}">
                <a16:creationId xmlns:a16="http://schemas.microsoft.com/office/drawing/2014/main" id="{DA7188CC-6531-6B41-8EC1-A426D7D60E0F}"/>
              </a:ext>
            </a:extLst>
          </p:cNvPr>
          <p:cNvSpPr txBox="1">
            <a:spLocks noChangeArrowheads="1"/>
          </p:cNvSpPr>
          <p:nvPr/>
        </p:nvSpPr>
        <p:spPr bwMode="auto">
          <a:xfrm>
            <a:off x="5867400" y="1854200"/>
            <a:ext cx="28147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285750" indent="-285750">
              <a:spcBef>
                <a:spcPct val="0"/>
              </a:spcBef>
              <a:buClr>
                <a:srgbClr val="336699"/>
              </a:buClr>
              <a:buSzPct val="80000"/>
              <a:buFont typeface="Arial" panose="020B0604020202020204" pitchFamily="34" charset="0"/>
              <a:buChar char="•"/>
            </a:pPr>
            <a:r>
              <a:rPr kumimoji="0" lang="en-US" altLang="en-US" sz="1500" b="0" dirty="0">
                <a:solidFill>
                  <a:schemeClr val="tx1"/>
                </a:solidFill>
                <a:latin typeface="Calibri" panose="020F0502020204030204" pitchFamily="34" charset="0"/>
              </a:rPr>
              <a:t>Spectral peaks at 120 Hz and integer multiples</a:t>
            </a:r>
            <a:endParaRPr kumimoji="0" lang="en-US" altLang="en-US" sz="1800" b="0" dirty="0">
              <a:solidFill>
                <a:schemeClr val="tx1"/>
              </a:solidFill>
              <a:latin typeface="Calibri" panose="020F0502020204030204" pitchFamily="34" charset="0"/>
            </a:endParaRPr>
          </a:p>
          <a:p>
            <a:pPr>
              <a:spcBef>
                <a:spcPct val="0"/>
              </a:spcBef>
              <a:buClrTx/>
              <a:buSzTx/>
              <a:buFontTx/>
              <a:buNone/>
            </a:pPr>
            <a:endParaRPr kumimoji="0" lang="en-US" altLang="en-US"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891712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013C77E8-7D0E-28FD-7112-8BB8BF8FF801}"/>
              </a:ext>
            </a:extLst>
          </p:cNvPr>
          <p:cNvSpPr>
            <a:spLocks noGrp="1"/>
          </p:cNvSpPr>
          <p:nvPr>
            <p:ph type="title"/>
          </p:nvPr>
        </p:nvSpPr>
        <p:spPr>
          <a:xfrm>
            <a:off x="685800" y="304800"/>
            <a:ext cx="3276600" cy="914400"/>
          </a:xfrm>
        </p:spPr>
        <p:txBody>
          <a:bodyPr/>
          <a:lstStyle/>
          <a:p>
            <a:r>
              <a:rPr lang="en-US" altLang="en-US" sz="2200" dirty="0"/>
              <a:t>Tuning Fork</a:t>
            </a:r>
          </a:p>
        </p:txBody>
      </p:sp>
      <p:pic>
        <p:nvPicPr>
          <p:cNvPr id="51203" name="Picture 3" descr="tuning_fork_m.png">
            <a:extLst>
              <a:ext uri="{FF2B5EF4-FFF2-40B4-BE49-F238E27FC236}">
                <a16:creationId xmlns:a16="http://schemas.microsoft.com/office/drawing/2014/main" id="{49D3282A-44A5-CFF4-E31D-F652F10174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28956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Box 4">
            <a:extLst>
              <a:ext uri="{FF2B5EF4-FFF2-40B4-BE49-F238E27FC236}">
                <a16:creationId xmlns:a16="http://schemas.microsoft.com/office/drawing/2014/main" id="{B27D53AD-A92F-9D31-B887-388635B78A0B}"/>
              </a:ext>
            </a:extLst>
          </p:cNvPr>
          <p:cNvSpPr txBox="1">
            <a:spLocks noChangeArrowheads="1"/>
          </p:cNvSpPr>
          <p:nvPr/>
        </p:nvSpPr>
        <p:spPr bwMode="auto">
          <a:xfrm>
            <a:off x="3957782" y="1854200"/>
            <a:ext cx="4724400"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285750" indent="-285750">
              <a:spcBef>
                <a:spcPct val="0"/>
              </a:spcBef>
              <a:buClr>
                <a:srgbClr val="336699"/>
              </a:buClr>
              <a:buSzPct val="80000"/>
              <a:buFont typeface="Arial" panose="020B0604020202020204" pitchFamily="34" charset="0"/>
              <a:buChar char="•"/>
            </a:pPr>
            <a:r>
              <a:rPr kumimoji="0" lang="en-US" altLang="en-US" sz="1500" b="0" dirty="0">
                <a:solidFill>
                  <a:schemeClr val="tx1"/>
                </a:solidFill>
                <a:latin typeface="Calibri" panose="020F0502020204030204" pitchFamily="34" charset="0"/>
              </a:rPr>
              <a:t>Drive a tuning fork into steady-state resonance using magnetostriction.</a:t>
            </a:r>
          </a:p>
          <a:p>
            <a:pPr marL="285750" indent="-285750">
              <a:spcBef>
                <a:spcPct val="0"/>
              </a:spcBef>
              <a:buClr>
                <a:srgbClr val="336699"/>
              </a:buClr>
              <a:buSzPct val="80000"/>
              <a:buFont typeface="Arial" panose="020B0604020202020204" pitchFamily="34" charset="0"/>
              <a:buChar char="•"/>
            </a:pPr>
            <a:endParaRPr kumimoji="0" lang="en-US" altLang="en-US" sz="1500" b="0" dirty="0">
              <a:solidFill>
                <a:schemeClr val="tx1"/>
              </a:solidFill>
              <a:latin typeface="Calibri" panose="020F0502020204030204" pitchFamily="34" charset="0"/>
            </a:endParaRPr>
          </a:p>
          <a:p>
            <a:pPr marL="285750" indent="-285750">
              <a:spcBef>
                <a:spcPct val="0"/>
              </a:spcBef>
              <a:buClr>
                <a:srgbClr val="336699"/>
              </a:buClr>
              <a:buSzPct val="80000"/>
              <a:buFont typeface="Arial" panose="020B0604020202020204" pitchFamily="34" charset="0"/>
              <a:buChar char="•"/>
            </a:pPr>
            <a:r>
              <a:rPr kumimoji="0" lang="en-US" altLang="en-US" sz="1500" b="0" dirty="0">
                <a:solidFill>
                  <a:schemeClr val="tx1"/>
                </a:solidFill>
                <a:latin typeface="Calibri" panose="020F0502020204030204" pitchFamily="34" charset="0"/>
              </a:rPr>
              <a:t>Tuning fork mechanical natural frequency = 442.4 Hz       (approximately A note)</a:t>
            </a:r>
          </a:p>
          <a:p>
            <a:pPr marL="285750" indent="-285750">
              <a:spcBef>
                <a:spcPct val="0"/>
              </a:spcBef>
              <a:buClr>
                <a:srgbClr val="336699"/>
              </a:buClr>
              <a:buSzPct val="80000"/>
              <a:buFont typeface="Arial" panose="020B0604020202020204" pitchFamily="34" charset="0"/>
              <a:buChar char="•"/>
            </a:pPr>
            <a:endParaRPr kumimoji="0" lang="en-US" altLang="en-US" sz="1500" b="0" dirty="0">
              <a:solidFill>
                <a:schemeClr val="tx1"/>
              </a:solidFill>
              <a:latin typeface="Calibri" panose="020F0502020204030204" pitchFamily="34" charset="0"/>
            </a:endParaRPr>
          </a:p>
          <a:p>
            <a:pPr marL="285750" indent="-285750">
              <a:spcBef>
                <a:spcPct val="0"/>
              </a:spcBef>
              <a:buClr>
                <a:srgbClr val="336699"/>
              </a:buClr>
              <a:buSzPct val="80000"/>
              <a:buFont typeface="Arial" panose="020B0604020202020204" pitchFamily="34" charset="0"/>
              <a:buChar char="•"/>
            </a:pPr>
            <a:r>
              <a:rPr kumimoji="0" lang="en-US" altLang="en-US" sz="1500" b="0" dirty="0">
                <a:solidFill>
                  <a:schemeClr val="tx1"/>
                </a:solidFill>
                <a:latin typeface="Calibri" panose="020F0502020204030204" pitchFamily="34" charset="0"/>
              </a:rPr>
              <a:t>Electrical current frequency = 221.2 Hz</a:t>
            </a:r>
          </a:p>
          <a:p>
            <a:pPr>
              <a:spcBef>
                <a:spcPct val="0"/>
              </a:spcBef>
              <a:buClrTx/>
              <a:buSzTx/>
              <a:buFontTx/>
              <a:buNone/>
            </a:pPr>
            <a:endParaRPr kumimoji="0" lang="en-US" altLang="en-US" sz="1800" b="0" dirty="0">
              <a:solidFill>
                <a:schemeClr val="tx1"/>
              </a:solidFill>
              <a:latin typeface="Calibri" panose="020F0502020204030204" pitchFamily="34" charset="0"/>
            </a:endParaRPr>
          </a:p>
          <a:p>
            <a:pPr>
              <a:spcBef>
                <a:spcPct val="0"/>
              </a:spcBef>
              <a:buClrTx/>
              <a:buSzTx/>
              <a:buFontTx/>
              <a:buNone/>
            </a:pPr>
            <a:endParaRPr kumimoji="0" lang="en-US" altLang="en-US" sz="1800" b="0" dirty="0">
              <a:solidFill>
                <a:schemeClr val="tx1"/>
              </a:solidFill>
              <a:latin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a:extLst>
              <a:ext uri="{FF2B5EF4-FFF2-40B4-BE49-F238E27FC236}">
                <a16:creationId xmlns:a16="http://schemas.microsoft.com/office/drawing/2014/main" id="{D95B182B-542A-BD21-C9DD-915DA025E85A}"/>
              </a:ext>
            </a:extLst>
          </p:cNvPr>
          <p:cNvSpPr>
            <a:spLocks noGrp="1" noChangeArrowheads="1"/>
          </p:cNvSpPr>
          <p:nvPr>
            <p:ph type="title"/>
          </p:nvPr>
        </p:nvSpPr>
        <p:spPr>
          <a:xfrm>
            <a:off x="667327" y="460375"/>
            <a:ext cx="4648200" cy="609600"/>
          </a:xfrm>
        </p:spPr>
        <p:txBody>
          <a:bodyPr/>
          <a:lstStyle/>
          <a:p>
            <a:r>
              <a:rPr lang="en-US" altLang="en-US" sz="2000" dirty="0"/>
              <a:t>Exercise 3</a:t>
            </a:r>
          </a:p>
        </p:txBody>
      </p:sp>
      <p:sp>
        <p:nvSpPr>
          <p:cNvPr id="52227" name="Text Box 7">
            <a:extLst>
              <a:ext uri="{FF2B5EF4-FFF2-40B4-BE49-F238E27FC236}">
                <a16:creationId xmlns:a16="http://schemas.microsoft.com/office/drawing/2014/main" id="{BB168934-3038-3E56-697C-681AE8C167C0}"/>
              </a:ext>
            </a:extLst>
          </p:cNvPr>
          <p:cNvSpPr txBox="1">
            <a:spLocks noChangeArrowheads="1"/>
          </p:cNvSpPr>
          <p:nvPr/>
        </p:nvSpPr>
        <p:spPr bwMode="auto">
          <a:xfrm>
            <a:off x="4043218" y="1755775"/>
            <a:ext cx="43434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285750" indent="-285750">
              <a:spcBef>
                <a:spcPts val="1200"/>
              </a:spcBef>
              <a:spcAft>
                <a:spcPts val="600"/>
              </a:spcAft>
              <a:buClr>
                <a:srgbClr val="336699"/>
              </a:buClr>
              <a:buSzPct val="80000"/>
              <a:buFont typeface="Arial" panose="020B0604020202020204" pitchFamily="34" charset="0"/>
              <a:buChar char="•"/>
            </a:pPr>
            <a:r>
              <a:rPr kumimoji="0" lang="en-US" altLang="en-US" sz="1450" b="0" dirty="0">
                <a:solidFill>
                  <a:schemeClr val="tx1"/>
                </a:solidFill>
                <a:latin typeface="Calibri" panose="020F0502020204030204" pitchFamily="34" charset="0"/>
              </a:rPr>
              <a:t>Bombardier Q400 Turboprop Acoustics</a:t>
            </a:r>
          </a:p>
          <a:p>
            <a:pPr marL="285750" indent="-285750">
              <a:spcBef>
                <a:spcPts val="1200"/>
              </a:spcBef>
              <a:spcAft>
                <a:spcPts val="600"/>
              </a:spcAft>
              <a:buClr>
                <a:srgbClr val="336699"/>
              </a:buClr>
              <a:buSzPct val="80000"/>
              <a:buFont typeface="Arial" panose="020B0604020202020204" pitchFamily="34" charset="0"/>
              <a:buChar char="•"/>
            </a:pPr>
            <a:r>
              <a:rPr kumimoji="0" lang="en-US" altLang="en-US" sz="1450" b="0" dirty="0">
                <a:solidFill>
                  <a:schemeClr val="tx1"/>
                </a:solidFill>
                <a:latin typeface="Calibri" panose="020F0502020204030204" pitchFamily="34" charset="0"/>
              </a:rPr>
              <a:t>Calculate an FFT of sound array</a:t>
            </a:r>
          </a:p>
          <a:p>
            <a:pPr marL="285750" indent="-285750">
              <a:spcBef>
                <a:spcPts val="1200"/>
              </a:spcBef>
              <a:spcAft>
                <a:spcPts val="600"/>
              </a:spcAft>
              <a:buClr>
                <a:srgbClr val="336699"/>
              </a:buClr>
              <a:buSzPct val="80000"/>
              <a:buFont typeface="Arial" panose="020B0604020202020204" pitchFamily="34" charset="0"/>
              <a:buChar char="•"/>
            </a:pPr>
            <a:r>
              <a:rPr kumimoji="0" lang="en-US" altLang="en-US" sz="1450" b="0" dirty="0">
                <a:solidFill>
                  <a:schemeClr val="tx1"/>
                </a:solidFill>
                <a:latin typeface="Calibri" panose="020F0502020204030204" pitchFamily="34" charset="0"/>
              </a:rPr>
              <a:t>Maximum plotting frequency = 1000 Hz</a:t>
            </a:r>
          </a:p>
          <a:p>
            <a:pPr marL="285750" indent="-285750">
              <a:spcBef>
                <a:spcPts val="1200"/>
              </a:spcBef>
              <a:spcAft>
                <a:spcPts val="600"/>
              </a:spcAft>
              <a:buClr>
                <a:srgbClr val="336699"/>
              </a:buClr>
              <a:buSzPct val="80000"/>
              <a:buFont typeface="Arial" panose="020B0604020202020204" pitchFamily="34" charset="0"/>
              <a:buChar char="•"/>
            </a:pPr>
            <a:r>
              <a:rPr kumimoji="0" lang="en-US" altLang="en-US" sz="1450" b="0" dirty="0">
                <a:solidFill>
                  <a:schemeClr val="tx1"/>
                </a:solidFill>
                <a:latin typeface="Calibri" panose="020F0502020204030204" pitchFamily="34" charset="0"/>
              </a:rPr>
              <a:t>This is unscaled acoustic pressure versus time</a:t>
            </a:r>
          </a:p>
        </p:txBody>
      </p:sp>
      <p:pic>
        <p:nvPicPr>
          <p:cNvPr id="52228" name="Picture 2" descr="http://vibrationdata.files.wordpress.com/2013/02/bombardier_q400.jpeg">
            <a:extLst>
              <a:ext uri="{FF2B5EF4-FFF2-40B4-BE49-F238E27FC236}">
                <a16:creationId xmlns:a16="http://schemas.microsoft.com/office/drawing/2014/main" id="{A2C3064E-CBB7-FAD2-BB45-CA1BB4263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172085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8">
            <a:extLst>
              <a:ext uri="{FF2B5EF4-FFF2-40B4-BE49-F238E27FC236}">
                <a16:creationId xmlns:a16="http://schemas.microsoft.com/office/drawing/2014/main" id="{CBBA7151-E65D-6CBF-6AEB-8A9637A685D2}"/>
              </a:ext>
            </a:extLst>
          </p:cNvPr>
          <p:cNvSpPr txBox="1">
            <a:spLocks noChangeArrowheads="1"/>
          </p:cNvSpPr>
          <p:nvPr/>
        </p:nvSpPr>
        <p:spPr bwMode="auto">
          <a:xfrm>
            <a:off x="695036" y="4590185"/>
            <a:ext cx="7543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285750" indent="-285750">
              <a:spcBef>
                <a:spcPts val="600"/>
              </a:spcBef>
              <a:buClr>
                <a:srgbClr val="336699"/>
              </a:buClr>
              <a:buSzPct val="80000"/>
              <a:buFont typeface="Arial" panose="020B0604020202020204" pitchFamily="34" charset="0"/>
              <a:buChar char="•"/>
            </a:pPr>
            <a:r>
              <a:rPr kumimoji="0" lang="en-US" altLang="en-US" sz="1450" b="0" dirty="0">
                <a:solidFill>
                  <a:schemeClr val="tx1"/>
                </a:solidFill>
                <a:latin typeface="Calibri" panose="020F0502020204030204" pitchFamily="34" charset="0"/>
              </a:rPr>
              <a:t>This model aircraft has two Pratt &amp; Whitney Canada PW150A turboprop engines </a:t>
            </a:r>
          </a:p>
          <a:p>
            <a:pPr marL="285750" indent="-285750">
              <a:spcBef>
                <a:spcPts val="600"/>
              </a:spcBef>
              <a:buClr>
                <a:srgbClr val="336699"/>
              </a:buClr>
              <a:buSzPct val="80000"/>
              <a:buFont typeface="Arial" panose="020B0604020202020204" pitchFamily="34" charset="0"/>
              <a:buChar char="•"/>
            </a:pPr>
            <a:r>
              <a:rPr kumimoji="0" lang="en-US" altLang="en-US" sz="1450" b="0" dirty="0">
                <a:solidFill>
                  <a:schemeClr val="tx1"/>
                </a:solidFill>
                <a:latin typeface="Calibri" panose="020F0502020204030204" pitchFamily="34" charset="0"/>
              </a:rPr>
              <a:t>The engine/propeller rotation rate during takeoff and climb is 1020 RPM, but is throttled back at cruise altitude to 850 RPM, or 14.17 Hz</a:t>
            </a:r>
          </a:p>
          <a:p>
            <a:pPr marL="285750" indent="-285750">
              <a:spcBef>
                <a:spcPts val="600"/>
              </a:spcBef>
              <a:buClr>
                <a:srgbClr val="336699"/>
              </a:buClr>
              <a:buSzPct val="80000"/>
              <a:buFont typeface="Arial" panose="020B0604020202020204" pitchFamily="34" charset="0"/>
              <a:buChar char="•"/>
            </a:pPr>
            <a:r>
              <a:rPr kumimoji="0" lang="en-US" altLang="en-US" sz="1450" b="0" dirty="0">
                <a:solidFill>
                  <a:schemeClr val="tx1"/>
                </a:solidFill>
                <a:latin typeface="Calibri" panose="020F0502020204030204" pitchFamily="34" charset="0"/>
              </a:rPr>
              <a:t>There are six blades on each engine, so the blade passing frequency is 85 Hz</a:t>
            </a:r>
          </a:p>
        </p:txBody>
      </p:sp>
      <p:sp>
        <p:nvSpPr>
          <p:cNvPr id="52230" name="Line 11">
            <a:extLst>
              <a:ext uri="{FF2B5EF4-FFF2-40B4-BE49-F238E27FC236}">
                <a16:creationId xmlns:a16="http://schemas.microsoft.com/office/drawing/2014/main" id="{3924ADAD-EC78-1791-F0B1-1C01086351F8}"/>
              </a:ext>
            </a:extLst>
          </p:cNvPr>
          <p:cNvSpPr>
            <a:spLocks noChangeShapeType="1"/>
          </p:cNvSpPr>
          <p:nvPr/>
        </p:nvSpPr>
        <p:spPr bwMode="auto">
          <a:xfrm>
            <a:off x="838200" y="4038600"/>
            <a:ext cx="723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E008643D-7472-B6CC-089A-9BDF9A0E1EE3}"/>
              </a:ext>
            </a:extLst>
          </p:cNvPr>
          <p:cNvSpPr>
            <a:spLocks noGrp="1" noChangeArrowheads="1"/>
          </p:cNvSpPr>
          <p:nvPr>
            <p:ph type="title"/>
          </p:nvPr>
        </p:nvSpPr>
        <p:spPr>
          <a:xfrm>
            <a:off x="502618" y="571500"/>
            <a:ext cx="4038745" cy="533400"/>
          </a:xfrm>
        </p:spPr>
        <p:txBody>
          <a:bodyPr/>
          <a:lstStyle/>
          <a:p>
            <a:r>
              <a:rPr lang="en-US" altLang="en-US" sz="2000" dirty="0"/>
              <a:t>Q400 Turboprop Sound File</a:t>
            </a:r>
          </a:p>
        </p:txBody>
      </p:sp>
      <p:pic>
        <p:nvPicPr>
          <p:cNvPr id="3" name="Picture 2">
            <a:extLst>
              <a:ext uri="{FF2B5EF4-FFF2-40B4-BE49-F238E27FC236}">
                <a16:creationId xmlns:a16="http://schemas.microsoft.com/office/drawing/2014/main" id="{9EEDDD4E-9D15-CAA7-93CD-7DA9AAD9779A}"/>
              </a:ext>
            </a:extLst>
          </p:cNvPr>
          <p:cNvPicPr>
            <a:picLocks noChangeAspect="1"/>
          </p:cNvPicPr>
          <p:nvPr/>
        </p:nvPicPr>
        <p:blipFill>
          <a:blip r:embed="rId3"/>
          <a:stretch>
            <a:fillRect/>
          </a:stretch>
        </p:blipFill>
        <p:spPr>
          <a:xfrm>
            <a:off x="0" y="1524000"/>
            <a:ext cx="9144000" cy="4527030"/>
          </a:xfrm>
          <a:prstGeom prst="rect">
            <a:avLst/>
          </a:prstGeom>
        </p:spPr>
      </p:pic>
      <p:sp>
        <p:nvSpPr>
          <p:cNvPr id="4" name="Oval 3">
            <a:extLst>
              <a:ext uri="{FF2B5EF4-FFF2-40B4-BE49-F238E27FC236}">
                <a16:creationId xmlns:a16="http://schemas.microsoft.com/office/drawing/2014/main" id="{7D8CB61E-FD16-D241-C0C3-23117FA46C10}"/>
              </a:ext>
            </a:extLst>
          </p:cNvPr>
          <p:cNvSpPr/>
          <p:nvPr/>
        </p:nvSpPr>
        <p:spPr bwMode="auto">
          <a:xfrm>
            <a:off x="4800600" y="2187315"/>
            <a:ext cx="762000" cy="3048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 name="Oval 5">
            <a:extLst>
              <a:ext uri="{FF2B5EF4-FFF2-40B4-BE49-F238E27FC236}">
                <a16:creationId xmlns:a16="http://schemas.microsoft.com/office/drawing/2014/main" id="{FA5B55A4-F9A5-2C35-456F-D4F9C3E434D7}"/>
              </a:ext>
            </a:extLst>
          </p:cNvPr>
          <p:cNvSpPr/>
          <p:nvPr/>
        </p:nvSpPr>
        <p:spPr bwMode="auto">
          <a:xfrm>
            <a:off x="228600" y="2492115"/>
            <a:ext cx="685800" cy="3048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Oval 6">
            <a:extLst>
              <a:ext uri="{FF2B5EF4-FFF2-40B4-BE49-F238E27FC236}">
                <a16:creationId xmlns:a16="http://schemas.microsoft.com/office/drawing/2014/main" id="{9C58451F-D5D4-82CE-1211-EFC2AD23C339}"/>
              </a:ext>
            </a:extLst>
          </p:cNvPr>
          <p:cNvSpPr/>
          <p:nvPr/>
        </p:nvSpPr>
        <p:spPr bwMode="auto">
          <a:xfrm>
            <a:off x="581712" y="3276600"/>
            <a:ext cx="1247088" cy="3048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8" name="Oval 7">
            <a:extLst>
              <a:ext uri="{FF2B5EF4-FFF2-40B4-BE49-F238E27FC236}">
                <a16:creationId xmlns:a16="http://schemas.microsoft.com/office/drawing/2014/main" id="{8C4D5AEC-67F5-3769-C050-2FB5EA0BFDE5}"/>
              </a:ext>
            </a:extLst>
          </p:cNvPr>
          <p:cNvSpPr/>
          <p:nvPr/>
        </p:nvSpPr>
        <p:spPr bwMode="auto">
          <a:xfrm>
            <a:off x="2410512" y="3276600"/>
            <a:ext cx="1247088" cy="304800"/>
          </a:xfrm>
          <a:prstGeom prst="ellipse">
            <a:avLst/>
          </a:prstGeom>
          <a:noFill/>
          <a:ln w="19050" cap="flat" cmpd="sng" algn="ctr">
            <a:solidFill>
              <a:srgbClr val="33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48955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E008643D-7472-B6CC-089A-9BDF9A0E1EE3}"/>
              </a:ext>
            </a:extLst>
          </p:cNvPr>
          <p:cNvSpPr>
            <a:spLocks noGrp="1" noChangeArrowheads="1"/>
          </p:cNvSpPr>
          <p:nvPr>
            <p:ph type="title"/>
          </p:nvPr>
        </p:nvSpPr>
        <p:spPr>
          <a:xfrm>
            <a:off x="685654" y="457200"/>
            <a:ext cx="4038745" cy="533400"/>
          </a:xfrm>
        </p:spPr>
        <p:txBody>
          <a:bodyPr/>
          <a:lstStyle/>
          <a:p>
            <a:r>
              <a:rPr lang="en-US" altLang="en-US" sz="2000" dirty="0"/>
              <a:t>Q400 Sound Time History</a:t>
            </a:r>
          </a:p>
        </p:txBody>
      </p:sp>
      <p:pic>
        <p:nvPicPr>
          <p:cNvPr id="5" name="Picture 4">
            <a:extLst>
              <a:ext uri="{FF2B5EF4-FFF2-40B4-BE49-F238E27FC236}">
                <a16:creationId xmlns:a16="http://schemas.microsoft.com/office/drawing/2014/main" id="{B3551082-FAB9-C15B-42FA-77AC5105FDBF}"/>
              </a:ext>
            </a:extLst>
          </p:cNvPr>
          <p:cNvPicPr>
            <a:picLocks noChangeAspect="1"/>
          </p:cNvPicPr>
          <p:nvPr/>
        </p:nvPicPr>
        <p:blipFill>
          <a:blip r:embed="rId3"/>
          <a:stretch>
            <a:fillRect/>
          </a:stretch>
        </p:blipFill>
        <p:spPr>
          <a:xfrm>
            <a:off x="1752600" y="1676400"/>
            <a:ext cx="5334000" cy="4000500"/>
          </a:xfrm>
          <a:prstGeom prst="rect">
            <a:avLst/>
          </a:prstGeom>
        </p:spPr>
      </p:pic>
    </p:spTree>
    <p:extLst>
      <p:ext uri="{BB962C8B-B14F-4D97-AF65-F5344CB8AC3E}">
        <p14:creationId xmlns:p14="http://schemas.microsoft.com/office/powerpoint/2010/main" val="1726518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E008643D-7472-B6CC-089A-9BDF9A0E1EE3}"/>
              </a:ext>
            </a:extLst>
          </p:cNvPr>
          <p:cNvSpPr>
            <a:spLocks noGrp="1" noChangeArrowheads="1"/>
          </p:cNvSpPr>
          <p:nvPr>
            <p:ph type="title"/>
          </p:nvPr>
        </p:nvSpPr>
        <p:spPr>
          <a:xfrm>
            <a:off x="685655" y="457200"/>
            <a:ext cx="3124200" cy="533400"/>
          </a:xfrm>
        </p:spPr>
        <p:txBody>
          <a:bodyPr/>
          <a:lstStyle/>
          <a:p>
            <a:r>
              <a:rPr lang="en-US" altLang="en-US" sz="2000" dirty="0"/>
              <a:t>Q400 FFT</a:t>
            </a:r>
          </a:p>
        </p:txBody>
      </p:sp>
      <p:pic>
        <p:nvPicPr>
          <p:cNvPr id="3" name="Picture 2">
            <a:extLst>
              <a:ext uri="{FF2B5EF4-FFF2-40B4-BE49-F238E27FC236}">
                <a16:creationId xmlns:a16="http://schemas.microsoft.com/office/drawing/2014/main" id="{87CAF1B6-39A0-C52B-4224-8B05D96DA52B}"/>
              </a:ext>
            </a:extLst>
          </p:cNvPr>
          <p:cNvPicPr>
            <a:picLocks noChangeAspect="1"/>
          </p:cNvPicPr>
          <p:nvPr/>
        </p:nvPicPr>
        <p:blipFill>
          <a:blip r:embed="rId3"/>
          <a:stretch>
            <a:fillRect/>
          </a:stretch>
        </p:blipFill>
        <p:spPr>
          <a:xfrm>
            <a:off x="609600" y="974850"/>
            <a:ext cx="7780694" cy="5883150"/>
          </a:xfrm>
          <a:prstGeom prst="rect">
            <a:avLst/>
          </a:prstGeom>
        </p:spPr>
      </p:pic>
    </p:spTree>
    <p:extLst>
      <p:ext uri="{BB962C8B-B14F-4D97-AF65-F5344CB8AC3E}">
        <p14:creationId xmlns:p14="http://schemas.microsoft.com/office/powerpoint/2010/main" val="3373443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a:extLst>
              <a:ext uri="{FF2B5EF4-FFF2-40B4-BE49-F238E27FC236}">
                <a16:creationId xmlns:a16="http://schemas.microsoft.com/office/drawing/2014/main" id="{E8879F94-4FCF-A810-2C0D-E135568C4957}"/>
              </a:ext>
            </a:extLst>
          </p:cNvPr>
          <p:cNvSpPr>
            <a:spLocks noChangeArrowheads="1"/>
          </p:cNvSpPr>
          <p:nvPr/>
        </p:nvSpPr>
        <p:spPr bwMode="auto">
          <a:xfrm>
            <a:off x="228600" y="228600"/>
            <a:ext cx="8686800" cy="2971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pic>
        <p:nvPicPr>
          <p:cNvPr id="54275" name="Picture 3">
            <a:extLst>
              <a:ext uri="{FF2B5EF4-FFF2-40B4-BE49-F238E27FC236}">
                <a16:creationId xmlns:a16="http://schemas.microsoft.com/office/drawing/2014/main" id="{9FED5C62-2351-6784-F480-E89636097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680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Box 6">
            <a:extLst>
              <a:ext uri="{FF2B5EF4-FFF2-40B4-BE49-F238E27FC236}">
                <a16:creationId xmlns:a16="http://schemas.microsoft.com/office/drawing/2014/main" id="{33DAE668-A5D1-CDAD-170D-7B20A9E89A6A}"/>
              </a:ext>
            </a:extLst>
          </p:cNvPr>
          <p:cNvSpPr txBox="1">
            <a:spLocks noChangeArrowheads="1"/>
          </p:cNvSpPr>
          <p:nvPr/>
        </p:nvSpPr>
        <p:spPr bwMode="auto">
          <a:xfrm>
            <a:off x="2133600" y="5943600"/>
            <a:ext cx="381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r>
              <a:rPr kumimoji="0" lang="en-US" altLang="en-US" b="0">
                <a:solidFill>
                  <a:schemeClr val="tx1"/>
                </a:solidFill>
                <a:latin typeface="Calibri" panose="020F0502020204030204" pitchFamily="34" charset="0"/>
              </a:rPr>
              <a:t>Bombardier Q400 Turboprop Acoustics</a:t>
            </a:r>
          </a:p>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oover Dam">
            <a:extLst>
              <a:ext uri="{FF2B5EF4-FFF2-40B4-BE49-F238E27FC236}">
                <a16:creationId xmlns:a16="http://schemas.microsoft.com/office/drawing/2014/main" id="{D65DA3A7-FBD9-D219-565A-E29094BA7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84350"/>
            <a:ext cx="27051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4">
            <a:extLst>
              <a:ext uri="{FF2B5EF4-FFF2-40B4-BE49-F238E27FC236}">
                <a16:creationId xmlns:a16="http://schemas.microsoft.com/office/drawing/2014/main" id="{97A69CA4-2E9E-0C91-635A-0E4D2E910AB5}"/>
              </a:ext>
            </a:extLst>
          </p:cNvPr>
          <p:cNvSpPr txBox="1">
            <a:spLocks noChangeArrowheads="1"/>
          </p:cNvSpPr>
          <p:nvPr/>
        </p:nvSpPr>
        <p:spPr bwMode="auto">
          <a:xfrm>
            <a:off x="3810000" y="1784350"/>
            <a:ext cx="426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lnSpc>
                <a:spcPct val="150000"/>
              </a:lnSpc>
              <a:spcBef>
                <a:spcPct val="0"/>
              </a:spcBef>
              <a:buClrTx/>
              <a:buSzTx/>
              <a:buFontTx/>
              <a:buNone/>
            </a:pPr>
            <a:r>
              <a:rPr kumimoji="0" lang="en-US" altLang="en-US" b="0" i="1" dirty="0">
                <a:solidFill>
                  <a:schemeClr val="tx1"/>
                </a:solidFill>
                <a:latin typeface="Times New Roman" panose="02020603050405020304" pitchFamily="18" charset="0"/>
              </a:rPr>
              <a:t>You know that you are an engineer when your favorite part of your Las Vegas trip was the Hoover Dam tour!</a:t>
            </a:r>
            <a:endParaRPr kumimoji="0" lang="en-US" altLang="en-US" b="0" dirty="0">
              <a:solidFill>
                <a:schemeClr val="tx1"/>
              </a:solidFill>
              <a:latin typeface="Times New Roman" panose="02020603050405020304" pitchFamily="18" charset="0"/>
            </a:endParaRPr>
          </a:p>
          <a:p>
            <a:pPr>
              <a:spcBef>
                <a:spcPct val="0"/>
              </a:spcBef>
              <a:buClrTx/>
              <a:buSzTx/>
              <a:buFontTx/>
              <a:buNone/>
            </a:pPr>
            <a:endParaRPr kumimoji="0" lang="en-US" altLang="en-US" sz="2400" b="0" dirty="0">
              <a:solidFill>
                <a:schemeClr val="tx1"/>
              </a:solidFill>
              <a:latin typeface="Times New Roman" panose="02020603050405020304" pitchFamily="18" charset="0"/>
            </a:endParaRPr>
          </a:p>
        </p:txBody>
      </p:sp>
      <p:sp>
        <p:nvSpPr>
          <p:cNvPr id="55300" name="Rectangle 5">
            <a:extLst>
              <a:ext uri="{FF2B5EF4-FFF2-40B4-BE49-F238E27FC236}">
                <a16:creationId xmlns:a16="http://schemas.microsoft.com/office/drawing/2014/main" id="{AAA697AC-8DBC-1009-D041-236FFF7B9354}"/>
              </a:ext>
            </a:extLst>
          </p:cNvPr>
          <p:cNvSpPr>
            <a:spLocks noGrp="1" noChangeArrowheads="1"/>
          </p:cNvSpPr>
          <p:nvPr>
            <p:ph type="title"/>
          </p:nvPr>
        </p:nvSpPr>
        <p:spPr>
          <a:xfrm>
            <a:off x="609600" y="457200"/>
            <a:ext cx="4648200" cy="609600"/>
          </a:xfrm>
        </p:spPr>
        <p:txBody>
          <a:bodyPr/>
          <a:lstStyle/>
          <a:p>
            <a:r>
              <a:rPr lang="en-US" altLang="en-US" sz="2000" dirty="0"/>
              <a:t>Hoover Dam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880B7D7-625D-FBF7-9AC1-3AD0727FA584}"/>
              </a:ext>
            </a:extLst>
          </p:cNvPr>
          <p:cNvSpPr>
            <a:spLocks noGrp="1" noChangeArrowheads="1"/>
          </p:cNvSpPr>
          <p:nvPr>
            <p:ph type="title"/>
          </p:nvPr>
        </p:nvSpPr>
        <p:spPr>
          <a:xfrm>
            <a:off x="685800" y="533400"/>
            <a:ext cx="6096000" cy="304800"/>
          </a:xfrm>
        </p:spPr>
        <p:txBody>
          <a:bodyPr/>
          <a:lstStyle/>
          <a:p>
            <a:r>
              <a:rPr lang="en-US" altLang="en-US" sz="2200" dirty="0"/>
              <a:t>Unit Circle, for N=4</a:t>
            </a:r>
          </a:p>
        </p:txBody>
      </p:sp>
      <p:grpSp>
        <p:nvGrpSpPr>
          <p:cNvPr id="13316" name="Group 2">
            <a:extLst>
              <a:ext uri="{FF2B5EF4-FFF2-40B4-BE49-F238E27FC236}">
                <a16:creationId xmlns:a16="http://schemas.microsoft.com/office/drawing/2014/main" id="{63570DD9-7943-15B7-1F43-C089981C72ED}"/>
              </a:ext>
            </a:extLst>
          </p:cNvPr>
          <p:cNvGrpSpPr>
            <a:grpSpLocks/>
          </p:cNvGrpSpPr>
          <p:nvPr/>
        </p:nvGrpSpPr>
        <p:grpSpPr bwMode="auto">
          <a:xfrm>
            <a:off x="914400" y="1752600"/>
            <a:ext cx="3624263" cy="3221038"/>
            <a:chOff x="4943164" y="1830280"/>
            <a:chExt cx="3623989" cy="3221753"/>
          </a:xfrm>
        </p:grpSpPr>
        <p:sp>
          <p:nvSpPr>
            <p:cNvPr id="13317" name="Oval 1">
              <a:extLst>
                <a:ext uri="{FF2B5EF4-FFF2-40B4-BE49-F238E27FC236}">
                  <a16:creationId xmlns:a16="http://schemas.microsoft.com/office/drawing/2014/main" id="{A6557AD0-BA30-9445-73FA-92C286CCC47C}"/>
                </a:ext>
              </a:extLst>
            </p:cNvPr>
            <p:cNvSpPr>
              <a:spLocks noChangeArrowheads="1"/>
            </p:cNvSpPr>
            <p:nvPr/>
          </p:nvSpPr>
          <p:spPr bwMode="auto">
            <a:xfrm>
              <a:off x="5486400" y="2133600"/>
              <a:ext cx="2667000" cy="2590800"/>
            </a:xfrm>
            <a:prstGeom prst="ellipse">
              <a:avLst/>
            </a:prstGeom>
            <a:noFill/>
            <a:ln w="9525" algn="ctr">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18" name="Oval 4">
              <a:extLst>
                <a:ext uri="{FF2B5EF4-FFF2-40B4-BE49-F238E27FC236}">
                  <a16:creationId xmlns:a16="http://schemas.microsoft.com/office/drawing/2014/main" id="{2AC3E049-AD87-C883-C09A-4500D2E34229}"/>
                </a:ext>
              </a:extLst>
            </p:cNvPr>
            <p:cNvSpPr>
              <a:spLocks noChangeArrowheads="1"/>
            </p:cNvSpPr>
            <p:nvPr/>
          </p:nvSpPr>
          <p:spPr bwMode="auto">
            <a:xfrm>
              <a:off x="5181600" y="1830280"/>
              <a:ext cx="3276600" cy="321398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cxnSp>
          <p:nvCxnSpPr>
            <p:cNvPr id="13319" name="Straight Connector 5">
              <a:extLst>
                <a:ext uri="{FF2B5EF4-FFF2-40B4-BE49-F238E27FC236}">
                  <a16:creationId xmlns:a16="http://schemas.microsoft.com/office/drawing/2014/main" id="{04CA69ED-8EC9-0866-8349-61F940D68C31}"/>
                </a:ext>
              </a:extLst>
            </p:cNvPr>
            <p:cNvCxnSpPr>
              <a:cxnSpLocks noChangeShapeType="1"/>
            </p:cNvCxnSpPr>
            <p:nvPr/>
          </p:nvCxnSpPr>
          <p:spPr bwMode="auto">
            <a:xfrm>
              <a:off x="6781800" y="1830280"/>
              <a:ext cx="0" cy="3212506"/>
            </a:xfrm>
            <a:prstGeom prst="line">
              <a:avLst/>
            </a:prstGeom>
            <a:noFill/>
            <a:ln w="9525" algn="ctr">
              <a:solidFill>
                <a:schemeClr val="tx1"/>
              </a:solidFill>
              <a:round/>
              <a:headEnd/>
              <a:tailEnd/>
            </a:ln>
          </p:spPr>
        </p:cxnSp>
        <p:cxnSp>
          <p:nvCxnSpPr>
            <p:cNvPr id="13320" name="Straight Connector 11">
              <a:extLst>
                <a:ext uri="{FF2B5EF4-FFF2-40B4-BE49-F238E27FC236}">
                  <a16:creationId xmlns:a16="http://schemas.microsoft.com/office/drawing/2014/main" id="{041A799B-6E8B-1D06-6CD5-65A2185FAE1B}"/>
                </a:ext>
              </a:extLst>
            </p:cNvPr>
            <p:cNvCxnSpPr>
              <a:cxnSpLocks noChangeShapeType="1"/>
              <a:stCxn id="13318" idx="2"/>
              <a:endCxn id="13318" idx="6"/>
            </p:cNvCxnSpPr>
            <p:nvPr/>
          </p:nvCxnSpPr>
          <p:spPr bwMode="auto">
            <a:xfrm>
              <a:off x="5181600" y="3437273"/>
              <a:ext cx="3276600" cy="0"/>
            </a:xfrm>
            <a:prstGeom prst="line">
              <a:avLst/>
            </a:prstGeom>
            <a:noFill/>
            <a:ln w="9525" algn="ctr">
              <a:solidFill>
                <a:schemeClr val="tx1"/>
              </a:solidFill>
              <a:round/>
              <a:headEnd/>
              <a:tailEnd/>
            </a:ln>
          </p:spPr>
        </p:cxnSp>
        <p:sp>
          <p:nvSpPr>
            <p:cNvPr id="13321" name="Oval 12">
              <a:extLst>
                <a:ext uri="{FF2B5EF4-FFF2-40B4-BE49-F238E27FC236}">
                  <a16:creationId xmlns:a16="http://schemas.microsoft.com/office/drawing/2014/main" id="{631BC644-C55B-251F-8BD7-D7D71B0C5EDE}"/>
                </a:ext>
              </a:extLst>
            </p:cNvPr>
            <p:cNvSpPr>
              <a:spLocks noChangeArrowheads="1"/>
            </p:cNvSpPr>
            <p:nvPr/>
          </p:nvSpPr>
          <p:spPr bwMode="auto">
            <a:xfrm>
              <a:off x="8115300" y="3398433"/>
              <a:ext cx="76200" cy="76200"/>
            </a:xfrm>
            <a:prstGeom prst="ellipse">
              <a:avLst/>
            </a:prstGeom>
            <a:solidFill>
              <a:schemeClr val="tx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22" name="Oval 15">
              <a:extLst>
                <a:ext uri="{FF2B5EF4-FFF2-40B4-BE49-F238E27FC236}">
                  <a16:creationId xmlns:a16="http://schemas.microsoft.com/office/drawing/2014/main" id="{B8C1B3A5-F702-3146-110D-B3FC9B0DB05A}"/>
                </a:ext>
              </a:extLst>
            </p:cNvPr>
            <p:cNvSpPr>
              <a:spLocks noChangeArrowheads="1"/>
            </p:cNvSpPr>
            <p:nvPr/>
          </p:nvSpPr>
          <p:spPr bwMode="auto">
            <a:xfrm>
              <a:off x="6743700" y="4687040"/>
              <a:ext cx="76200" cy="76200"/>
            </a:xfrm>
            <a:prstGeom prst="ellipse">
              <a:avLst/>
            </a:prstGeom>
            <a:solidFill>
              <a:schemeClr val="tx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23" name="Oval 16">
              <a:extLst>
                <a:ext uri="{FF2B5EF4-FFF2-40B4-BE49-F238E27FC236}">
                  <a16:creationId xmlns:a16="http://schemas.microsoft.com/office/drawing/2014/main" id="{F8E8535D-E0BF-A1BA-765D-E33384577382}"/>
                </a:ext>
              </a:extLst>
            </p:cNvPr>
            <p:cNvSpPr>
              <a:spLocks noChangeArrowheads="1"/>
            </p:cNvSpPr>
            <p:nvPr/>
          </p:nvSpPr>
          <p:spPr bwMode="auto">
            <a:xfrm>
              <a:off x="5448299" y="3409665"/>
              <a:ext cx="76200" cy="76200"/>
            </a:xfrm>
            <a:prstGeom prst="ellipse">
              <a:avLst/>
            </a:prstGeom>
            <a:solidFill>
              <a:schemeClr val="tx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24" name="Oval 17">
              <a:extLst>
                <a:ext uri="{FF2B5EF4-FFF2-40B4-BE49-F238E27FC236}">
                  <a16:creationId xmlns:a16="http://schemas.microsoft.com/office/drawing/2014/main" id="{B8D89C9F-5DB6-6925-5FB1-156E54B7207E}"/>
                </a:ext>
              </a:extLst>
            </p:cNvPr>
            <p:cNvSpPr>
              <a:spLocks noChangeArrowheads="1"/>
            </p:cNvSpPr>
            <p:nvPr/>
          </p:nvSpPr>
          <p:spPr bwMode="auto">
            <a:xfrm>
              <a:off x="6743700" y="2094760"/>
              <a:ext cx="76200" cy="76200"/>
            </a:xfrm>
            <a:prstGeom prst="ellipse">
              <a:avLst/>
            </a:prstGeom>
            <a:solidFill>
              <a:schemeClr val="tx1"/>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25" name="TextBox 13">
              <a:extLst>
                <a:ext uri="{FF2B5EF4-FFF2-40B4-BE49-F238E27FC236}">
                  <a16:creationId xmlns:a16="http://schemas.microsoft.com/office/drawing/2014/main" id="{19FD1C25-D7D6-35AB-2D2F-FF6E67F0FA88}"/>
                </a:ext>
              </a:extLst>
            </p:cNvPr>
            <p:cNvSpPr txBox="1">
              <a:spLocks noChangeArrowheads="1"/>
            </p:cNvSpPr>
            <p:nvPr/>
          </p:nvSpPr>
          <p:spPr bwMode="auto">
            <a:xfrm>
              <a:off x="6499563" y="3409665"/>
              <a:ext cx="3429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latin typeface="Calibri" panose="020F0502020204030204" pitchFamily="34" charset="0"/>
                  <a:cs typeface="Calibri" panose="020F0502020204030204" pitchFamily="34" charset="0"/>
                </a:rPr>
                <a:t>0</a:t>
              </a:r>
            </a:p>
          </p:txBody>
        </p:sp>
        <p:sp>
          <p:nvSpPr>
            <p:cNvPr id="13326" name="TextBox 20">
              <a:extLst>
                <a:ext uri="{FF2B5EF4-FFF2-40B4-BE49-F238E27FC236}">
                  <a16:creationId xmlns:a16="http://schemas.microsoft.com/office/drawing/2014/main" id="{A9444B0B-B768-605E-1A03-31FDF9CAD313}"/>
                </a:ext>
              </a:extLst>
            </p:cNvPr>
            <p:cNvSpPr txBox="1">
              <a:spLocks noChangeArrowheads="1"/>
            </p:cNvSpPr>
            <p:nvPr/>
          </p:nvSpPr>
          <p:spPr bwMode="auto">
            <a:xfrm>
              <a:off x="7867652" y="3412089"/>
              <a:ext cx="3429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500">
                  <a:latin typeface="Calibri" panose="020F0502020204030204" pitchFamily="34" charset="0"/>
                  <a:cs typeface="Calibri" panose="020F0502020204030204" pitchFamily="34" charset="0"/>
                </a:rPr>
                <a:t>1</a:t>
              </a:r>
            </a:p>
          </p:txBody>
        </p:sp>
        <p:sp>
          <p:nvSpPr>
            <p:cNvPr id="19" name="Rectangle 18">
              <a:extLst>
                <a:ext uri="{FF2B5EF4-FFF2-40B4-BE49-F238E27FC236}">
                  <a16:creationId xmlns:a16="http://schemas.microsoft.com/office/drawing/2014/main" id="{1D4D1701-6183-982A-2FFB-93B9668B8687}"/>
                </a:ext>
              </a:extLst>
            </p:cNvPr>
            <p:cNvSpPr>
              <a:spLocks noRot="1" noChangeAspect="1" noMove="1" noResize="1" noEditPoints="1" noAdjustHandles="1" noChangeArrowheads="1" noChangeShapeType="1" noTextEdit="1"/>
            </p:cNvSpPr>
            <p:nvPr/>
          </p:nvSpPr>
          <p:spPr>
            <a:xfrm>
              <a:off x="7897291" y="3460829"/>
              <a:ext cx="669862" cy="323165"/>
            </a:xfrm>
            <a:prstGeom prst="rect">
              <a:avLst/>
            </a:prstGeom>
            <a:blipFill>
              <a:blip r:embed="rId3"/>
              <a:stretch>
                <a:fillRect/>
              </a:stretch>
            </a:blipFill>
          </p:spPr>
          <p:txBody>
            <a:bodyPr/>
            <a:lstStyle/>
            <a:p>
              <a:r>
                <a:rPr lang="en-US">
                  <a:noFill/>
                </a:rPr>
                <a:t> </a:t>
              </a:r>
            </a:p>
          </p:txBody>
        </p:sp>
        <p:sp>
          <p:nvSpPr>
            <p:cNvPr id="24" name="Rectangle 23">
              <a:extLst>
                <a:ext uri="{FF2B5EF4-FFF2-40B4-BE49-F238E27FC236}">
                  <a16:creationId xmlns:a16="http://schemas.microsoft.com/office/drawing/2014/main" id="{852209D6-A62A-89DD-22A3-EE77F76EEEFC}"/>
                </a:ext>
              </a:extLst>
            </p:cNvPr>
            <p:cNvSpPr>
              <a:spLocks noRot="1" noChangeAspect="1" noMove="1" noResize="1" noEditPoints="1" noAdjustHandles="1" noChangeArrowheads="1" noChangeShapeType="1" noTextEdit="1"/>
            </p:cNvSpPr>
            <p:nvPr/>
          </p:nvSpPr>
          <p:spPr>
            <a:xfrm>
              <a:off x="6211406" y="4728868"/>
              <a:ext cx="665760" cy="323165"/>
            </a:xfrm>
            <a:prstGeom prst="rect">
              <a:avLst/>
            </a:prstGeom>
            <a:blipFill>
              <a:blip r:embed="rId4"/>
              <a:stretch>
                <a:fillRect/>
              </a:stretch>
            </a:blipFill>
          </p:spPr>
          <p:txBody>
            <a:bodyPr/>
            <a:lstStyle/>
            <a:p>
              <a:r>
                <a:rPr lang="en-US">
                  <a:noFill/>
                </a:rPr>
                <a:t> </a:t>
              </a:r>
            </a:p>
          </p:txBody>
        </p:sp>
        <p:sp>
          <p:nvSpPr>
            <p:cNvPr id="22" name="Rectangle 21">
              <a:extLst>
                <a:ext uri="{FF2B5EF4-FFF2-40B4-BE49-F238E27FC236}">
                  <a16:creationId xmlns:a16="http://schemas.microsoft.com/office/drawing/2014/main" id="{403476C0-6BE5-76FA-38A1-40D7F86B9D24}"/>
                </a:ext>
              </a:extLst>
            </p:cNvPr>
            <p:cNvSpPr>
              <a:spLocks noRot="1" noChangeAspect="1" noMove="1" noResize="1" noEditPoints="1" noAdjustHandles="1" noChangeArrowheads="1" noChangeShapeType="1" noTextEdit="1"/>
            </p:cNvSpPr>
            <p:nvPr/>
          </p:nvSpPr>
          <p:spPr>
            <a:xfrm>
              <a:off x="4943164" y="3137811"/>
              <a:ext cx="674672" cy="323165"/>
            </a:xfrm>
            <a:prstGeom prst="rect">
              <a:avLst/>
            </a:prstGeom>
            <a:blipFill>
              <a:blip r:embed="rId5"/>
              <a:stretch>
                <a:fillRect/>
              </a:stretch>
            </a:blipFill>
          </p:spPr>
          <p:txBody>
            <a:bodyPr/>
            <a:lstStyle/>
            <a:p>
              <a:r>
                <a:rPr lang="en-US">
                  <a:noFill/>
                </a:rPr>
                <a:t> </a:t>
              </a:r>
            </a:p>
          </p:txBody>
        </p:sp>
        <p:sp>
          <p:nvSpPr>
            <p:cNvPr id="26" name="Rectangle 25">
              <a:extLst>
                <a:ext uri="{FF2B5EF4-FFF2-40B4-BE49-F238E27FC236}">
                  <a16:creationId xmlns:a16="http://schemas.microsoft.com/office/drawing/2014/main" id="{8361E79A-44B4-B6A7-09B4-5375996E8551}"/>
                </a:ext>
              </a:extLst>
            </p:cNvPr>
            <p:cNvSpPr>
              <a:spLocks noRot="1" noChangeAspect="1" noMove="1" noResize="1" noEditPoints="1" noAdjustHandles="1" noChangeArrowheads="1" noChangeShapeType="1" noTextEdit="1"/>
            </p:cNvSpPr>
            <p:nvPr/>
          </p:nvSpPr>
          <p:spPr>
            <a:xfrm>
              <a:off x="6671013" y="1847795"/>
              <a:ext cx="674672" cy="323165"/>
            </a:xfrm>
            <a:prstGeom prst="rect">
              <a:avLst/>
            </a:prstGeom>
            <a:blipFill>
              <a:blip r:embed="rId6"/>
              <a:stretch>
                <a:fillRect/>
              </a:stretch>
            </a:blipFill>
          </p:spPr>
          <p:txBody>
            <a:bodyPr/>
            <a:lstStyle/>
            <a:p>
              <a:r>
                <a:rPr lang="en-US">
                  <a:noFill/>
                </a:rPr>
                <a:t> </a:t>
              </a: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6450E98-6D3D-A207-1CB5-C9B1F2E0F55E}"/>
                  </a:ext>
                </a:extLst>
              </p:cNvPr>
              <p:cNvSpPr txBox="1"/>
              <p:nvPr/>
            </p:nvSpPr>
            <p:spPr>
              <a:xfrm>
                <a:off x="6324600" y="2595879"/>
                <a:ext cx="2265944" cy="1449051"/>
              </a:xfrm>
              <a:prstGeom prst="rect">
                <a:avLst/>
              </a:prstGeom>
              <a:noFill/>
            </p:spPr>
            <p:txBody>
              <a:bodyPr wrap="square" rtlCol="0">
                <a:spAutoFit/>
              </a:bodyPr>
              <a:lstStyle/>
              <a:p>
                <a:pPr>
                  <a:spcBef>
                    <a:spcPts val="600"/>
                  </a:spcBef>
                  <a:spcAft>
                    <a:spcPts val="600"/>
                  </a:spcAft>
                </a:pPr>
                <a14:m>
                  <m:oMath xmlns:m="http://schemas.openxmlformats.org/officeDocument/2006/math">
                    <m:sSup>
                      <m:sSupPr>
                        <m:ctrlPr>
                          <a:rPr lang="en-US" sz="1450" i="1" smtClean="0">
                            <a:effectLst/>
                            <a:latin typeface="Cambria Math" panose="02040503050406030204" pitchFamily="18" charset="0"/>
                            <a:ea typeface="Cambria Math" panose="02040503050406030204" pitchFamily="18" charset="0"/>
                          </a:rPr>
                        </m:ctrlPr>
                      </m:sSupPr>
                      <m:e>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W</m:t>
                        </m:r>
                      </m:e>
                      <m:sup>
                        <m:r>
                          <a:rPr lang="en-US" sz="1450" b="0" i="0" smtClean="0">
                            <a:effectLst/>
                            <a:latin typeface="Cambria Math" panose="02040503050406030204" pitchFamily="18" charset="0"/>
                            <a:ea typeface="Cambria Math" panose="02040503050406030204" pitchFamily="18" charset="0"/>
                            <a:cs typeface="Times New Roman" panose="02020603050405020304" pitchFamily="18" charset="0"/>
                          </a:rPr>
                          <m:t>0</m:t>
                        </m:r>
                      </m:sup>
                    </m:sSup>
                  </m:oMath>
                </a14:m>
                <a:r>
                  <a:rPr lang="en-US" sz="1450" dirty="0">
                    <a:latin typeface="Cambria Math" panose="02040503050406030204" pitchFamily="18" charset="0"/>
                    <a:ea typeface="Cambria Math" panose="02040503050406030204" pitchFamily="18" charset="0"/>
                    <a:cs typeface="Calibri" panose="020F0502020204030204" pitchFamily="34" charset="0"/>
                  </a:rPr>
                  <a:t>= </a:t>
                </a:r>
                <a14:m>
                  <m:oMath xmlns:m="http://schemas.openxmlformats.org/officeDocument/2006/math">
                    <m:sSup>
                      <m:sSupPr>
                        <m:ctrlPr>
                          <a:rPr lang="en-US" sz="1450" i="1">
                            <a:latin typeface="Cambria Math" panose="02040503050406030204" pitchFamily="18" charset="0"/>
                            <a:ea typeface="Cambria Math" panose="02040503050406030204" pitchFamily="18" charset="0"/>
                          </a:rPr>
                        </m:ctrlPr>
                      </m:sSupPr>
                      <m:e>
                        <m:r>
                          <m:rPr>
                            <m:sty m:val="p"/>
                          </m:rPr>
                          <a:rPr lang="en-US" sz="1450">
                            <a:latin typeface="Cambria Math" panose="02040503050406030204" pitchFamily="18" charset="0"/>
                            <a:ea typeface="Cambria Math" panose="02040503050406030204" pitchFamily="18" charset="0"/>
                            <a:cs typeface="Times New Roman" panose="02020603050405020304" pitchFamily="18" charset="0"/>
                          </a:rPr>
                          <m:t>W</m:t>
                        </m:r>
                      </m:e>
                      <m:sup>
                        <m:r>
                          <a:rPr lang="en-US" sz="1450" b="0" i="0" smtClean="0">
                            <a:latin typeface="Cambria Math" panose="02040503050406030204" pitchFamily="18" charset="0"/>
                            <a:ea typeface="Cambria Math" panose="02040503050406030204" pitchFamily="18" charset="0"/>
                            <a:cs typeface="Times New Roman" panose="02020603050405020304" pitchFamily="18" charset="0"/>
                          </a:rPr>
                          <m:t>4</m:t>
                        </m:r>
                      </m:sup>
                    </m:sSup>
                    <m:r>
                      <a:rPr lang="en-US" sz="145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1450" i="1">
                            <a:latin typeface="Cambria Math" panose="02040503050406030204" pitchFamily="18" charset="0"/>
                            <a:ea typeface="Cambria Math" panose="02040503050406030204" pitchFamily="18" charset="0"/>
                          </a:rPr>
                        </m:ctrlPr>
                      </m:sSupPr>
                      <m:e>
                        <m:r>
                          <m:rPr>
                            <m:sty m:val="p"/>
                          </m:rPr>
                          <a:rPr lang="en-US" sz="1450">
                            <a:latin typeface="Cambria Math" panose="02040503050406030204" pitchFamily="18" charset="0"/>
                            <a:ea typeface="Cambria Math" panose="02040503050406030204" pitchFamily="18" charset="0"/>
                            <a:cs typeface="Times New Roman" panose="02020603050405020304" pitchFamily="18" charset="0"/>
                          </a:rPr>
                          <m:t>W</m:t>
                        </m:r>
                      </m:e>
                      <m:sup>
                        <m:r>
                          <a:rPr lang="en-US" sz="1450" b="0" i="0" smtClean="0">
                            <a:latin typeface="Cambria Math" panose="02040503050406030204" pitchFamily="18" charset="0"/>
                            <a:ea typeface="Cambria Math" panose="02040503050406030204" pitchFamily="18" charset="0"/>
                            <a:cs typeface="Times New Roman" panose="02020603050405020304" pitchFamily="18" charset="0"/>
                          </a:rPr>
                          <m:t>8</m:t>
                        </m:r>
                      </m:sup>
                    </m:sSup>
                    <m:r>
                      <a:rPr lang="en-US" sz="1450" b="0" i="1" smtClean="0">
                        <a:latin typeface="Cambria Math" panose="02040503050406030204" pitchFamily="18" charset="0"/>
                        <a:ea typeface="Cambria Math" panose="02040503050406030204" pitchFamily="18" charset="0"/>
                        <a:cs typeface="Times New Roman" panose="02020603050405020304" pitchFamily="18" charset="0"/>
                      </a:rPr>
                      <m:t>=1</m:t>
                    </m:r>
                  </m:oMath>
                </a14:m>
                <a:endParaRPr lang="en-US" sz="1450" b="0" dirty="0">
                  <a:latin typeface="Cambria Math" panose="02040503050406030204" pitchFamily="18" charset="0"/>
                  <a:ea typeface="Cambria Math" panose="02040503050406030204" pitchFamily="18" charset="0"/>
                  <a:cs typeface="Calibri" panose="020F0502020204030204" pitchFamily="34" charset="0"/>
                </a:endParaRPr>
              </a:p>
              <a:p>
                <a:pPr>
                  <a:spcBef>
                    <a:spcPts val="600"/>
                  </a:spcBef>
                  <a:spcAft>
                    <a:spcPts val="600"/>
                  </a:spcAft>
                </a:pPr>
                <a14:m>
                  <m:oMath xmlns:m="http://schemas.openxmlformats.org/officeDocument/2006/math">
                    <m:sSup>
                      <m:sSupPr>
                        <m:ctrlPr>
                          <a:rPr lang="en-US" sz="1450" i="1" smtClean="0">
                            <a:effectLst/>
                            <a:latin typeface="Cambria Math" panose="02040503050406030204" pitchFamily="18" charset="0"/>
                            <a:ea typeface="Cambria Math" panose="02040503050406030204" pitchFamily="18" charset="0"/>
                          </a:rPr>
                        </m:ctrlPr>
                      </m:sSupPr>
                      <m:e>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W</m:t>
                        </m:r>
                      </m:e>
                      <m:sup>
                        <m:r>
                          <a:rPr lang="en-US" sz="1450" b="0" i="0" smtClean="0">
                            <a:effectLst/>
                            <a:latin typeface="Cambria Math" panose="02040503050406030204" pitchFamily="18" charset="0"/>
                            <a:ea typeface="Cambria Math" panose="02040503050406030204" pitchFamily="18" charset="0"/>
                            <a:cs typeface="Times New Roman" panose="02020603050405020304" pitchFamily="18" charset="0"/>
                          </a:rPr>
                          <m:t>1</m:t>
                        </m:r>
                      </m:sup>
                    </m:sSup>
                  </m:oMath>
                </a14:m>
                <a:r>
                  <a:rPr lang="en-US" sz="1450" dirty="0">
                    <a:latin typeface="Cambria Math" panose="02040503050406030204" pitchFamily="18" charset="0"/>
                    <a:ea typeface="Cambria Math" panose="02040503050406030204" pitchFamily="18" charset="0"/>
                    <a:cs typeface="Calibri" panose="020F0502020204030204" pitchFamily="34" charset="0"/>
                  </a:rPr>
                  <a:t>= </a:t>
                </a:r>
                <a14:m>
                  <m:oMath xmlns:m="http://schemas.openxmlformats.org/officeDocument/2006/math">
                    <m:sSup>
                      <m:sSupPr>
                        <m:ctrlPr>
                          <a:rPr lang="en-US" sz="1450" i="1">
                            <a:latin typeface="Cambria Math" panose="02040503050406030204" pitchFamily="18" charset="0"/>
                            <a:ea typeface="Cambria Math" panose="02040503050406030204" pitchFamily="18" charset="0"/>
                          </a:rPr>
                        </m:ctrlPr>
                      </m:sSupPr>
                      <m:e>
                        <m:r>
                          <m:rPr>
                            <m:sty m:val="p"/>
                          </m:rPr>
                          <a:rPr lang="en-US" sz="1450">
                            <a:latin typeface="Cambria Math" panose="02040503050406030204" pitchFamily="18" charset="0"/>
                            <a:ea typeface="Cambria Math" panose="02040503050406030204" pitchFamily="18" charset="0"/>
                            <a:cs typeface="Times New Roman" panose="02020603050405020304" pitchFamily="18" charset="0"/>
                          </a:rPr>
                          <m:t>W</m:t>
                        </m:r>
                      </m:e>
                      <m:sup>
                        <m:r>
                          <a:rPr lang="en-US" sz="1450" b="0" i="0" smtClean="0">
                            <a:latin typeface="Cambria Math" panose="02040503050406030204" pitchFamily="18" charset="0"/>
                            <a:ea typeface="Cambria Math" panose="02040503050406030204" pitchFamily="18" charset="0"/>
                            <a:cs typeface="Times New Roman" panose="02020603050405020304" pitchFamily="18" charset="0"/>
                          </a:rPr>
                          <m:t>5</m:t>
                        </m:r>
                      </m:sup>
                    </m:sSup>
                    <m:r>
                      <a:rPr lang="en-US" sz="145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1450" i="1">
                            <a:latin typeface="Cambria Math" panose="02040503050406030204" pitchFamily="18" charset="0"/>
                            <a:ea typeface="Cambria Math" panose="02040503050406030204" pitchFamily="18" charset="0"/>
                          </a:rPr>
                        </m:ctrlPr>
                      </m:sSupPr>
                      <m:e>
                        <m:r>
                          <m:rPr>
                            <m:sty m:val="p"/>
                          </m:rPr>
                          <a:rPr lang="en-US" sz="1450">
                            <a:latin typeface="Cambria Math" panose="02040503050406030204" pitchFamily="18" charset="0"/>
                            <a:ea typeface="Cambria Math" panose="02040503050406030204" pitchFamily="18" charset="0"/>
                            <a:cs typeface="Times New Roman" panose="02020603050405020304" pitchFamily="18" charset="0"/>
                          </a:rPr>
                          <m:t>W</m:t>
                        </m:r>
                      </m:e>
                      <m:sup>
                        <m:r>
                          <a:rPr lang="en-US" sz="1450" b="0" i="0" smtClean="0">
                            <a:latin typeface="Cambria Math" panose="02040503050406030204" pitchFamily="18" charset="0"/>
                            <a:ea typeface="Cambria Math" panose="02040503050406030204" pitchFamily="18" charset="0"/>
                            <a:cs typeface="Times New Roman" panose="02020603050405020304" pitchFamily="18" charset="0"/>
                          </a:rPr>
                          <m:t>9</m:t>
                        </m:r>
                      </m:sup>
                    </m:sSup>
                    <m:r>
                      <a:rPr lang="en-US" sz="1450" b="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450" b="0" i="0" smtClean="0">
                        <a:latin typeface="Cambria Math" panose="02040503050406030204" pitchFamily="18" charset="0"/>
                        <a:ea typeface="Cambria Math" panose="02040503050406030204" pitchFamily="18" charset="0"/>
                        <a:cs typeface="Times New Roman" panose="02020603050405020304" pitchFamily="18" charset="0"/>
                      </a:rPr>
                      <m:t>j</m:t>
                    </m:r>
                  </m:oMath>
                </a14:m>
                <a:endParaRPr lang="en-US" sz="1450" dirty="0">
                  <a:latin typeface="Cambria Math" panose="02040503050406030204" pitchFamily="18" charset="0"/>
                  <a:ea typeface="Cambria Math" panose="02040503050406030204" pitchFamily="18" charset="0"/>
                  <a:cs typeface="Calibri" panose="020F0502020204030204" pitchFamily="34" charset="0"/>
                </a:endParaRPr>
              </a:p>
              <a:p>
                <a:pPr>
                  <a:spcBef>
                    <a:spcPts val="600"/>
                  </a:spcBef>
                  <a:spcAft>
                    <a:spcPts val="600"/>
                  </a:spcAft>
                </a:pPr>
                <a14:m>
                  <m:oMath xmlns:m="http://schemas.openxmlformats.org/officeDocument/2006/math">
                    <m:sSup>
                      <m:sSupPr>
                        <m:ctrlPr>
                          <a:rPr lang="en-US" sz="1450" i="1" smtClean="0">
                            <a:effectLst/>
                            <a:latin typeface="Cambria Math" panose="02040503050406030204" pitchFamily="18" charset="0"/>
                            <a:ea typeface="Cambria Math" panose="02040503050406030204" pitchFamily="18" charset="0"/>
                          </a:rPr>
                        </m:ctrlPr>
                      </m:sSupPr>
                      <m:e>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W</m:t>
                        </m:r>
                      </m:e>
                      <m:sup>
                        <m:r>
                          <a:rPr lang="en-US" sz="1450" b="0" i="0" smtClean="0">
                            <a:effectLst/>
                            <a:latin typeface="Cambria Math" panose="02040503050406030204" pitchFamily="18" charset="0"/>
                            <a:ea typeface="Cambria Math" panose="02040503050406030204" pitchFamily="18" charset="0"/>
                            <a:cs typeface="Times New Roman" panose="02020603050405020304" pitchFamily="18" charset="0"/>
                          </a:rPr>
                          <m:t>2</m:t>
                        </m:r>
                      </m:sup>
                    </m:sSup>
                  </m:oMath>
                </a14:m>
                <a:r>
                  <a:rPr lang="en-US" sz="1450" dirty="0">
                    <a:latin typeface="Cambria Math" panose="02040503050406030204" pitchFamily="18" charset="0"/>
                    <a:ea typeface="Cambria Math" panose="02040503050406030204" pitchFamily="18" charset="0"/>
                    <a:cs typeface="Calibri" panose="020F0502020204030204" pitchFamily="34" charset="0"/>
                  </a:rPr>
                  <a:t>= </a:t>
                </a:r>
                <a14:m>
                  <m:oMath xmlns:m="http://schemas.openxmlformats.org/officeDocument/2006/math">
                    <m:sSup>
                      <m:sSupPr>
                        <m:ctrlPr>
                          <a:rPr lang="en-US" sz="1450" i="1">
                            <a:latin typeface="Cambria Math" panose="02040503050406030204" pitchFamily="18" charset="0"/>
                            <a:ea typeface="Cambria Math" panose="02040503050406030204" pitchFamily="18" charset="0"/>
                          </a:rPr>
                        </m:ctrlPr>
                      </m:sSupPr>
                      <m:e>
                        <m:r>
                          <m:rPr>
                            <m:sty m:val="p"/>
                          </m:rPr>
                          <a:rPr lang="en-US" sz="1450">
                            <a:latin typeface="Cambria Math" panose="02040503050406030204" pitchFamily="18" charset="0"/>
                            <a:ea typeface="Cambria Math" panose="02040503050406030204" pitchFamily="18" charset="0"/>
                            <a:cs typeface="Times New Roman" panose="02020603050405020304" pitchFamily="18" charset="0"/>
                          </a:rPr>
                          <m:t>W</m:t>
                        </m:r>
                      </m:e>
                      <m:sup>
                        <m:r>
                          <a:rPr lang="en-US" sz="1450" b="0" i="0" smtClean="0">
                            <a:latin typeface="Cambria Math" panose="02040503050406030204" pitchFamily="18" charset="0"/>
                            <a:ea typeface="Cambria Math" panose="02040503050406030204" pitchFamily="18" charset="0"/>
                            <a:cs typeface="Times New Roman" panose="02020603050405020304" pitchFamily="18" charset="0"/>
                          </a:rPr>
                          <m:t>6</m:t>
                        </m:r>
                      </m:sup>
                    </m:sSup>
                    <m:r>
                      <a:rPr lang="en-US" sz="145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1450" i="1">
                            <a:latin typeface="Cambria Math" panose="02040503050406030204" pitchFamily="18" charset="0"/>
                            <a:ea typeface="Cambria Math" panose="02040503050406030204" pitchFamily="18" charset="0"/>
                          </a:rPr>
                        </m:ctrlPr>
                      </m:sSupPr>
                      <m:e>
                        <m:r>
                          <a:rPr lang="en-US" sz="1450" b="0" i="1" smtClean="0">
                            <a:latin typeface="Cambria Math" panose="02040503050406030204" pitchFamily="18" charset="0"/>
                            <a:ea typeface="Cambria Math" panose="02040503050406030204" pitchFamily="18" charset="0"/>
                          </a:rPr>
                          <m:t>−</m:t>
                        </m:r>
                        <m:r>
                          <m:rPr>
                            <m:sty m:val="p"/>
                          </m:rPr>
                          <a:rPr lang="en-US" sz="1450">
                            <a:latin typeface="Cambria Math" panose="02040503050406030204" pitchFamily="18" charset="0"/>
                            <a:ea typeface="Cambria Math" panose="02040503050406030204" pitchFamily="18" charset="0"/>
                            <a:cs typeface="Times New Roman" panose="02020603050405020304" pitchFamily="18" charset="0"/>
                          </a:rPr>
                          <m:t>W</m:t>
                        </m:r>
                      </m:e>
                      <m:sup>
                        <m:r>
                          <a:rPr lang="en-US" sz="1450" b="0" i="0" smtClean="0">
                            <a:latin typeface="Cambria Math" panose="02040503050406030204" pitchFamily="18" charset="0"/>
                            <a:ea typeface="Cambria Math" panose="02040503050406030204" pitchFamily="18" charset="0"/>
                            <a:cs typeface="Times New Roman" panose="02020603050405020304" pitchFamily="18" charset="0"/>
                          </a:rPr>
                          <m:t>0</m:t>
                        </m:r>
                      </m:sup>
                    </m:sSup>
                    <m:r>
                      <a:rPr lang="en-US" sz="1450" b="0" i="1" smtClean="0">
                        <a:latin typeface="Cambria Math" panose="02040503050406030204" pitchFamily="18" charset="0"/>
                        <a:ea typeface="Cambria Math" panose="02040503050406030204" pitchFamily="18" charset="0"/>
                        <a:cs typeface="Times New Roman" panose="02020603050405020304" pitchFamily="18" charset="0"/>
                      </a:rPr>
                      <m:t>=−1</m:t>
                    </m:r>
                  </m:oMath>
                </a14:m>
                <a:endParaRPr lang="en-US" sz="1450" b="1" dirty="0">
                  <a:latin typeface="Cambria Math" panose="02040503050406030204" pitchFamily="18" charset="0"/>
                  <a:ea typeface="Cambria Math" panose="02040503050406030204" pitchFamily="18" charset="0"/>
                  <a:cs typeface="Calibri" panose="020F0502020204030204" pitchFamily="34" charset="0"/>
                </a:endParaRPr>
              </a:p>
              <a:p>
                <a:pPr>
                  <a:spcBef>
                    <a:spcPts val="600"/>
                  </a:spcBef>
                  <a:spcAft>
                    <a:spcPts val="600"/>
                  </a:spcAft>
                </a:pPr>
                <a14:m>
                  <m:oMath xmlns:m="http://schemas.openxmlformats.org/officeDocument/2006/math">
                    <m:sSup>
                      <m:sSupPr>
                        <m:ctrlPr>
                          <a:rPr lang="en-US" sz="1450" i="1" smtClean="0">
                            <a:effectLst/>
                            <a:latin typeface="Cambria Math" panose="02040503050406030204" pitchFamily="18" charset="0"/>
                            <a:ea typeface="Cambria Math" panose="02040503050406030204" pitchFamily="18" charset="0"/>
                          </a:rPr>
                        </m:ctrlPr>
                      </m:sSupPr>
                      <m:e>
                        <m:r>
                          <m:rPr>
                            <m:sty m:val="p"/>
                          </m:rPr>
                          <a:rPr lang="en-US" sz="1450">
                            <a:effectLst/>
                            <a:latin typeface="Cambria Math" panose="02040503050406030204" pitchFamily="18" charset="0"/>
                            <a:ea typeface="Cambria Math" panose="02040503050406030204" pitchFamily="18" charset="0"/>
                            <a:cs typeface="Times New Roman" panose="02020603050405020304" pitchFamily="18" charset="0"/>
                          </a:rPr>
                          <m:t>W</m:t>
                        </m:r>
                      </m:e>
                      <m:sup>
                        <m:r>
                          <a:rPr lang="en-US" sz="1450" b="0" i="0" smtClean="0">
                            <a:effectLst/>
                            <a:latin typeface="Cambria Math" panose="02040503050406030204" pitchFamily="18" charset="0"/>
                            <a:ea typeface="Cambria Math" panose="02040503050406030204" pitchFamily="18" charset="0"/>
                            <a:cs typeface="Times New Roman" panose="02020603050405020304" pitchFamily="18" charset="0"/>
                          </a:rPr>
                          <m:t>3</m:t>
                        </m:r>
                      </m:sup>
                    </m:sSup>
                  </m:oMath>
                </a14:m>
                <a:r>
                  <a:rPr lang="en-US" sz="1450" dirty="0">
                    <a:latin typeface="Cambria Math" panose="02040503050406030204" pitchFamily="18" charset="0"/>
                    <a:ea typeface="Cambria Math" panose="02040503050406030204" pitchFamily="18" charset="0"/>
                    <a:cs typeface="Calibri" panose="020F0502020204030204" pitchFamily="34" charset="0"/>
                  </a:rPr>
                  <a:t>= </a:t>
                </a:r>
                <a14:m>
                  <m:oMath xmlns:m="http://schemas.openxmlformats.org/officeDocument/2006/math">
                    <m:sSup>
                      <m:sSupPr>
                        <m:ctrlPr>
                          <a:rPr lang="en-US" sz="1450" i="1">
                            <a:latin typeface="Cambria Math" panose="02040503050406030204" pitchFamily="18" charset="0"/>
                            <a:ea typeface="Cambria Math" panose="02040503050406030204" pitchFamily="18" charset="0"/>
                          </a:rPr>
                        </m:ctrlPr>
                      </m:sSupPr>
                      <m:e>
                        <m:r>
                          <m:rPr>
                            <m:sty m:val="p"/>
                          </m:rPr>
                          <a:rPr lang="en-US" sz="1450">
                            <a:latin typeface="Cambria Math" panose="02040503050406030204" pitchFamily="18" charset="0"/>
                            <a:ea typeface="Cambria Math" panose="02040503050406030204" pitchFamily="18" charset="0"/>
                            <a:cs typeface="Times New Roman" panose="02020603050405020304" pitchFamily="18" charset="0"/>
                          </a:rPr>
                          <m:t>W</m:t>
                        </m:r>
                      </m:e>
                      <m:sup>
                        <m:r>
                          <a:rPr lang="en-US" sz="1450" b="0" i="0" smtClean="0">
                            <a:latin typeface="Cambria Math" panose="02040503050406030204" pitchFamily="18" charset="0"/>
                            <a:ea typeface="Cambria Math" panose="02040503050406030204" pitchFamily="18" charset="0"/>
                            <a:cs typeface="Times New Roman" panose="02020603050405020304" pitchFamily="18" charset="0"/>
                          </a:rPr>
                          <m:t>7</m:t>
                        </m:r>
                      </m:sup>
                    </m:sSup>
                    <m:r>
                      <a:rPr lang="en-US" sz="145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1450" i="1">
                            <a:latin typeface="Cambria Math" panose="02040503050406030204" pitchFamily="18" charset="0"/>
                            <a:ea typeface="Cambria Math" panose="02040503050406030204" pitchFamily="18" charset="0"/>
                          </a:rPr>
                        </m:ctrlPr>
                      </m:sSupPr>
                      <m:e>
                        <m:r>
                          <a:rPr lang="en-US" sz="1450" b="0" i="1" smtClean="0">
                            <a:latin typeface="Cambria Math" panose="02040503050406030204" pitchFamily="18" charset="0"/>
                            <a:ea typeface="Cambria Math" panose="02040503050406030204" pitchFamily="18" charset="0"/>
                          </a:rPr>
                          <m:t>−</m:t>
                        </m:r>
                        <m:r>
                          <m:rPr>
                            <m:sty m:val="p"/>
                          </m:rPr>
                          <a:rPr lang="en-US" sz="1450">
                            <a:latin typeface="Cambria Math" panose="02040503050406030204" pitchFamily="18" charset="0"/>
                            <a:ea typeface="Cambria Math" panose="02040503050406030204" pitchFamily="18" charset="0"/>
                            <a:cs typeface="Times New Roman" panose="02020603050405020304" pitchFamily="18" charset="0"/>
                          </a:rPr>
                          <m:t>W</m:t>
                        </m:r>
                      </m:e>
                      <m:sup>
                        <m:r>
                          <a:rPr lang="en-US" sz="1450" b="0" i="0" smtClean="0">
                            <a:latin typeface="Cambria Math" panose="02040503050406030204" pitchFamily="18" charset="0"/>
                            <a:ea typeface="Cambria Math" panose="02040503050406030204" pitchFamily="18" charset="0"/>
                            <a:cs typeface="Times New Roman" panose="02020603050405020304" pitchFamily="18" charset="0"/>
                          </a:rPr>
                          <m:t>1</m:t>
                        </m:r>
                      </m:sup>
                    </m:sSup>
                    <m:r>
                      <a:rPr lang="en-US" sz="1450" b="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450" b="0" i="0" smtClean="0">
                        <a:latin typeface="Cambria Math" panose="02040503050406030204" pitchFamily="18" charset="0"/>
                        <a:ea typeface="Cambria Math" panose="02040503050406030204" pitchFamily="18" charset="0"/>
                        <a:cs typeface="Times New Roman" panose="02020603050405020304" pitchFamily="18" charset="0"/>
                      </a:rPr>
                      <m:t>j</m:t>
                    </m:r>
                  </m:oMath>
                </a14:m>
                <a:endParaRPr lang="en-US" sz="1450" dirty="0">
                  <a:latin typeface="Cambria Math" panose="02040503050406030204" pitchFamily="18" charset="0"/>
                  <a:ea typeface="Cambria Math" panose="02040503050406030204" pitchFamily="18" charset="0"/>
                  <a:cs typeface="Calibri" panose="020F0502020204030204" pitchFamily="34" charset="0"/>
                </a:endParaRPr>
              </a:p>
            </p:txBody>
          </p:sp>
        </mc:Choice>
        <mc:Fallback xmlns="">
          <p:sp>
            <p:nvSpPr>
              <p:cNvPr id="2" name="TextBox 1">
                <a:extLst>
                  <a:ext uri="{FF2B5EF4-FFF2-40B4-BE49-F238E27FC236}">
                    <a16:creationId xmlns:a16="http://schemas.microsoft.com/office/drawing/2014/main" id="{A6450E98-6D3D-A207-1CB5-C9B1F2E0F55E}"/>
                  </a:ext>
                </a:extLst>
              </p:cNvPr>
              <p:cNvSpPr txBox="1">
                <a:spLocks noRot="1" noChangeAspect="1" noMove="1" noResize="1" noEditPoints="1" noAdjustHandles="1" noChangeArrowheads="1" noChangeShapeType="1" noTextEdit="1"/>
              </p:cNvSpPr>
              <p:nvPr/>
            </p:nvSpPr>
            <p:spPr>
              <a:xfrm>
                <a:off x="6324600" y="2595879"/>
                <a:ext cx="2265944" cy="1449051"/>
              </a:xfrm>
              <a:prstGeom prst="rect">
                <a:avLst/>
              </a:prstGeom>
              <a:blipFill>
                <a:blip r:embed="rId7"/>
                <a:stretch>
                  <a:fillRect t="-840" b="-3782"/>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BC15AF7-5898-09A1-A2C8-B81BAB58ED97}"/>
              </a:ext>
            </a:extLst>
          </p:cNvPr>
          <p:cNvSpPr txBox="1"/>
          <p:nvPr/>
        </p:nvSpPr>
        <p:spPr>
          <a:xfrm>
            <a:off x="4647728" y="3208142"/>
            <a:ext cx="1006509" cy="323165"/>
          </a:xfrm>
          <a:prstGeom prst="rect">
            <a:avLst/>
          </a:prstGeom>
          <a:noFill/>
        </p:spPr>
        <p:txBody>
          <a:bodyPr wrap="square" rtlCol="0">
            <a:spAutoFit/>
          </a:bodyPr>
          <a:lstStyle/>
          <a:p>
            <a:r>
              <a:rPr lang="en-US" sz="1500" dirty="0">
                <a:latin typeface="Calibri" panose="020F0502020204030204" pitchFamily="34" charset="0"/>
                <a:ea typeface="Calibri" panose="020F0502020204030204" pitchFamily="34" charset="0"/>
                <a:cs typeface="Calibri" panose="020F0502020204030204" pitchFamily="34" charset="0"/>
              </a:rPr>
              <a:t>Real Axis</a:t>
            </a:r>
          </a:p>
        </p:txBody>
      </p:sp>
      <p:sp>
        <p:nvSpPr>
          <p:cNvPr id="8" name="TextBox 7">
            <a:extLst>
              <a:ext uri="{FF2B5EF4-FFF2-40B4-BE49-F238E27FC236}">
                <a16:creationId xmlns:a16="http://schemas.microsoft.com/office/drawing/2014/main" id="{EEA910C2-74A9-E481-6316-00F41D6E34E8}"/>
              </a:ext>
            </a:extLst>
          </p:cNvPr>
          <p:cNvSpPr txBox="1"/>
          <p:nvPr/>
        </p:nvSpPr>
        <p:spPr>
          <a:xfrm>
            <a:off x="2182738" y="1254873"/>
            <a:ext cx="1350233" cy="323165"/>
          </a:xfrm>
          <a:prstGeom prst="rect">
            <a:avLst/>
          </a:prstGeom>
          <a:noFill/>
        </p:spPr>
        <p:txBody>
          <a:bodyPr wrap="square" rtlCol="0">
            <a:spAutoFit/>
          </a:bodyPr>
          <a:lstStyle/>
          <a:p>
            <a:r>
              <a:rPr lang="en-US" sz="1500" dirty="0">
                <a:latin typeface="Calibri" panose="020F0502020204030204" pitchFamily="34" charset="0"/>
                <a:ea typeface="Calibri" panose="020F0502020204030204" pitchFamily="34" charset="0"/>
                <a:cs typeface="Calibri" panose="020F0502020204030204" pitchFamily="34" charset="0"/>
              </a:rPr>
              <a:t>Imaginary Axis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C152EC8-C1D3-2420-0610-3807A4C7D820}"/>
                  </a:ext>
                </a:extLst>
              </p:cNvPr>
              <p:cNvSpPr txBox="1"/>
              <p:nvPr/>
            </p:nvSpPr>
            <p:spPr>
              <a:xfrm>
                <a:off x="6266671" y="1578038"/>
                <a:ext cx="2191530" cy="461665"/>
              </a:xfrm>
              <a:prstGeom prst="rect">
                <a:avLst/>
              </a:prstGeom>
              <a:noFill/>
            </p:spPr>
            <p:txBody>
              <a:bodyPr wrap="square">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p>
                      <m:sSupPr>
                        <m:ctrlPr>
                          <a:rPr lang="en-US" sz="1600" i="1" smtClean="0">
                            <a:effectLst/>
                            <a:latin typeface="Cambria Math" panose="02040503050406030204" pitchFamily="18" charset="0"/>
                          </a:rPr>
                        </m:ctrlPr>
                      </m:sSupPr>
                      <m:e>
                        <m:r>
                          <m:rPr>
                            <m:sty m:val="p"/>
                          </m:rPr>
                          <a:rPr lang="en-US" sz="1600">
                            <a:effectLst/>
                            <a:latin typeface="Cambria Math" panose="02040503050406030204" pitchFamily="18" charset="0"/>
                            <a:ea typeface="Times New Roman" panose="02020603050405020304" pitchFamily="18" charset="0"/>
                            <a:cs typeface="Times New Roman" panose="02020603050405020304" pitchFamily="18" charset="0"/>
                          </a:rPr>
                          <m:t>W</m:t>
                        </m:r>
                      </m:e>
                      <m:sup>
                        <m:r>
                          <m:rPr>
                            <m:sty m:val="p"/>
                          </m:rPr>
                          <a:rPr lang="en-US" sz="1600">
                            <a:effectLst/>
                            <a:latin typeface="Cambria Math" panose="02040503050406030204" pitchFamily="18" charset="0"/>
                            <a:ea typeface="Times New Roman" panose="02020603050405020304" pitchFamily="18" charset="0"/>
                            <a:cs typeface="Times New Roman" panose="02020603050405020304" pitchFamily="18" charset="0"/>
                          </a:rPr>
                          <m:t>n</m:t>
                        </m:r>
                      </m:sup>
                    </m:sSup>
                    <m:r>
                      <a:rPr lang="en-US" sz="16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600">
                        <a:effectLst/>
                        <a:latin typeface="Cambria Math" panose="02040503050406030204" pitchFamily="18" charset="0"/>
                        <a:ea typeface="Times New Roman" panose="02020603050405020304" pitchFamily="18" charset="0"/>
                        <a:cs typeface="Times New Roman" panose="02020603050405020304" pitchFamily="18" charset="0"/>
                      </a:rPr>
                      <m:t>exp</m:t>
                    </m:r>
                    <m:d>
                      <m:dPr>
                        <m:ctrlPr>
                          <a:rPr lang="en-US" sz="1600" i="1">
                            <a:effectLst/>
                            <a:latin typeface="Cambria Math" panose="02040503050406030204" pitchFamily="18" charset="0"/>
                          </a:rPr>
                        </m:ctrlPr>
                      </m:dP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600">
                            <a:effectLst/>
                            <a:latin typeface="Cambria Math" panose="02040503050406030204" pitchFamily="18" charset="0"/>
                            <a:ea typeface="Times New Roman" panose="02020603050405020304" pitchFamily="18" charset="0"/>
                            <a:cs typeface="Times New Roman" panose="02020603050405020304" pitchFamily="18" charset="0"/>
                          </a:rPr>
                          <m:t>j</m:t>
                        </m:r>
                        <m:f>
                          <m:fPr>
                            <m:ctrlPr>
                              <a:rPr lang="en-US" sz="1600" i="1">
                                <a:effectLst/>
                                <a:latin typeface="Cambria Math" panose="02040503050406030204" pitchFamily="18" charset="0"/>
                              </a:rPr>
                            </m:ctrlPr>
                          </m:fPr>
                          <m:num>
                            <m:r>
                              <a:rPr lang="en-US" sz="1600" b="0" i="1" smtClean="0">
                                <a:effectLst/>
                                <a:latin typeface="Cambria Math" panose="02040503050406030204" pitchFamily="18" charset="0"/>
                              </a:rPr>
                              <m:t>2</m:t>
                            </m:r>
                            <m:r>
                              <m:rPr>
                                <m:sty m:val="p"/>
                              </m:rPr>
                              <a:rPr lang="en-US" sz="1600">
                                <a:effectLst/>
                                <a:latin typeface="Cambria Math" panose="02040503050406030204" pitchFamily="18" charset="0"/>
                                <a:ea typeface="Times New Roman" panose="02020603050405020304" pitchFamily="18" charset="0"/>
                                <a:cs typeface="Times New Roman" panose="02020603050405020304" pitchFamily="18" charset="0"/>
                              </a:rPr>
                              <m:t>πn</m:t>
                            </m:r>
                          </m:num>
                          <m:den>
                            <m:r>
                              <m:rPr>
                                <m:sty m:val="p"/>
                              </m:rPr>
                              <a:rPr lang="en-US" sz="1600">
                                <a:effectLst/>
                                <a:latin typeface="Cambria Math" panose="02040503050406030204" pitchFamily="18" charset="0"/>
                                <a:ea typeface="Times New Roman" panose="02020603050405020304" pitchFamily="18" charset="0"/>
                                <a:cs typeface="Times New Roman" panose="02020603050405020304" pitchFamily="18" charset="0"/>
                              </a:rPr>
                              <m:t>N</m:t>
                            </m:r>
                          </m:den>
                        </m:f>
                      </m:e>
                    </m:d>
                  </m:oMath>
                </a14:m>
                <a:endParaRPr lang="en-US" sz="1600" dirty="0"/>
              </a:p>
            </p:txBody>
          </p:sp>
        </mc:Choice>
        <mc:Fallback xmlns="">
          <p:sp>
            <p:nvSpPr>
              <p:cNvPr id="4" name="TextBox 3">
                <a:extLst>
                  <a:ext uri="{FF2B5EF4-FFF2-40B4-BE49-F238E27FC236}">
                    <a16:creationId xmlns:a16="http://schemas.microsoft.com/office/drawing/2014/main" id="{5C152EC8-C1D3-2420-0610-3807A4C7D820}"/>
                  </a:ext>
                </a:extLst>
              </p:cNvPr>
              <p:cNvSpPr txBox="1">
                <a:spLocks noRot="1" noChangeAspect="1" noMove="1" noResize="1" noEditPoints="1" noAdjustHandles="1" noChangeArrowheads="1" noChangeShapeType="1" noTextEdit="1"/>
              </p:cNvSpPr>
              <p:nvPr/>
            </p:nvSpPr>
            <p:spPr>
              <a:xfrm>
                <a:off x="6266671" y="1578038"/>
                <a:ext cx="2191530" cy="461665"/>
              </a:xfrm>
              <a:prstGeom prst="rect">
                <a:avLst/>
              </a:prstGeom>
              <a:blipFill>
                <a:blip r:embed="rId8"/>
                <a:stretch>
                  <a:fillRect/>
                </a:stretch>
              </a:blipFill>
            </p:spPr>
            <p:txBody>
              <a:bodyPr/>
              <a:lstStyle/>
              <a:p>
                <a:r>
                  <a:rPr lang="en-US">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7E96AF5A-C970-17D5-F956-105D02BF4B34}"/>
              </a:ext>
            </a:extLst>
          </p:cNvPr>
          <p:cNvSpPr>
            <a:spLocks noChangeArrowheads="1"/>
          </p:cNvSpPr>
          <p:nvPr/>
        </p:nvSpPr>
        <p:spPr bwMode="auto">
          <a:xfrm>
            <a:off x="0" y="0"/>
            <a:ext cx="9144000" cy="6858000"/>
          </a:xfrm>
          <a:prstGeom prst="rect">
            <a:avLst/>
          </a:prstGeom>
          <a:solidFill>
            <a:schemeClr val="bg1"/>
          </a:solidFill>
          <a:ln w="9525" algn="ctr">
            <a:solidFill>
              <a:schemeClr val="tx1"/>
            </a:solidFill>
            <a:round/>
            <a:headEnd/>
            <a:tailEnd/>
          </a:ln>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pic>
        <p:nvPicPr>
          <p:cNvPr id="56323" name="Picture 2">
            <a:extLst>
              <a:ext uri="{FF2B5EF4-FFF2-40B4-BE49-F238E27FC236}">
                <a16:creationId xmlns:a16="http://schemas.microsoft.com/office/drawing/2014/main" id="{C986F251-1AA0-9696-BB44-2C295521C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59436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5">
            <a:extLst>
              <a:ext uri="{FF2B5EF4-FFF2-40B4-BE49-F238E27FC236}">
                <a16:creationId xmlns:a16="http://schemas.microsoft.com/office/drawing/2014/main" id="{ACCE900C-8743-E9F2-F7AE-D5CC40EE886B}"/>
              </a:ext>
            </a:extLst>
          </p:cNvPr>
          <p:cNvSpPr>
            <a:spLocks noGrp="1" noChangeArrowheads="1"/>
          </p:cNvSpPr>
          <p:nvPr>
            <p:ph type="title"/>
          </p:nvPr>
        </p:nvSpPr>
        <p:spPr>
          <a:xfrm>
            <a:off x="838200" y="457200"/>
            <a:ext cx="4648200" cy="609600"/>
          </a:xfrm>
        </p:spPr>
        <p:txBody>
          <a:bodyPr/>
          <a:lstStyle/>
          <a:p>
            <a:r>
              <a:rPr lang="en-US" altLang="en-US" sz="2000"/>
              <a:t>Hoover Dam Turbine Generators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F121562E-AF77-7C97-1FBB-784F8553AC3A}"/>
              </a:ext>
            </a:extLst>
          </p:cNvPr>
          <p:cNvSpPr>
            <a:spLocks noChangeArrowheads="1"/>
          </p:cNvSpPr>
          <p:nvPr/>
        </p:nvSpPr>
        <p:spPr bwMode="auto">
          <a:xfrm>
            <a:off x="0" y="0"/>
            <a:ext cx="9144000" cy="6858000"/>
          </a:xfrm>
          <a:prstGeom prst="rect">
            <a:avLst/>
          </a:prstGeom>
          <a:solidFill>
            <a:schemeClr val="bg1"/>
          </a:solidFill>
          <a:ln w="9525" algn="ctr">
            <a:solidFill>
              <a:schemeClr val="tx1"/>
            </a:solidFill>
            <a:round/>
            <a:headEnd/>
            <a:tailEnd/>
          </a:ln>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sp>
        <p:nvSpPr>
          <p:cNvPr id="57347" name="Rectangle 5">
            <a:extLst>
              <a:ext uri="{FF2B5EF4-FFF2-40B4-BE49-F238E27FC236}">
                <a16:creationId xmlns:a16="http://schemas.microsoft.com/office/drawing/2014/main" id="{25FFE506-6CEF-8B3C-8414-D03265703E79}"/>
              </a:ext>
            </a:extLst>
          </p:cNvPr>
          <p:cNvSpPr>
            <a:spLocks noGrp="1" noChangeArrowheads="1"/>
          </p:cNvSpPr>
          <p:nvPr>
            <p:ph type="title"/>
          </p:nvPr>
        </p:nvSpPr>
        <p:spPr>
          <a:xfrm>
            <a:off x="5257800" y="1219200"/>
            <a:ext cx="3429000" cy="609600"/>
          </a:xfrm>
        </p:spPr>
        <p:txBody>
          <a:bodyPr/>
          <a:lstStyle/>
          <a:p>
            <a:pPr>
              <a:lnSpc>
                <a:spcPts val="2163"/>
              </a:lnSpc>
            </a:pPr>
            <a:r>
              <a:rPr lang="en-US" altLang="en-US" sz="1800" dirty="0">
                <a:latin typeface="Calibri" panose="020F0502020204030204" pitchFamily="34" charset="0"/>
              </a:rPr>
              <a:t>Turbine Shafts Underneath the Generators</a:t>
            </a:r>
            <a:br>
              <a:rPr lang="en-US" altLang="en-US" sz="1800" dirty="0">
                <a:latin typeface="Calibri" panose="020F0502020204030204" pitchFamily="34" charset="0"/>
              </a:rPr>
            </a:br>
            <a:br>
              <a:rPr lang="en-US" altLang="en-US" sz="1800" dirty="0">
                <a:latin typeface="Calibri" panose="020F0502020204030204" pitchFamily="34" charset="0"/>
              </a:rPr>
            </a:br>
            <a:br>
              <a:rPr lang="en-US" altLang="en-US" sz="1800" dirty="0">
                <a:latin typeface="Calibri" panose="020F0502020204030204" pitchFamily="34" charset="0"/>
              </a:rPr>
            </a:br>
            <a:endParaRPr lang="en-US" altLang="en-US" sz="1800" dirty="0">
              <a:latin typeface="Calibri" panose="020F0502020204030204" pitchFamily="34" charset="0"/>
            </a:endParaRPr>
          </a:p>
        </p:txBody>
      </p:sp>
      <p:pic>
        <p:nvPicPr>
          <p:cNvPr id="57348" name="Picture 2" descr="C45-300-021043">
            <a:extLst>
              <a:ext uri="{FF2B5EF4-FFF2-40B4-BE49-F238E27FC236}">
                <a16:creationId xmlns:a16="http://schemas.microsoft.com/office/drawing/2014/main" id="{7758CF7D-97AB-E74C-29DC-2556E0D2F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42545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Box 6">
            <a:extLst>
              <a:ext uri="{FF2B5EF4-FFF2-40B4-BE49-F238E27FC236}">
                <a16:creationId xmlns:a16="http://schemas.microsoft.com/office/drawing/2014/main" id="{3D2F3DBF-8292-EC42-05BA-3131683F17BD}"/>
              </a:ext>
            </a:extLst>
          </p:cNvPr>
          <p:cNvSpPr txBox="1">
            <a:spLocks noChangeArrowheads="1"/>
          </p:cNvSpPr>
          <p:nvPr/>
        </p:nvSpPr>
        <p:spPr bwMode="auto">
          <a:xfrm>
            <a:off x="5257800" y="2286000"/>
            <a:ext cx="3733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285750" indent="-285750">
              <a:spcBef>
                <a:spcPct val="0"/>
              </a:spcBef>
              <a:buClr>
                <a:srgbClr val="336699"/>
              </a:buClr>
              <a:buSzPct val="80000"/>
              <a:buFont typeface="Arial" panose="020B0604020202020204" pitchFamily="34" charset="0"/>
              <a:buChar char="•"/>
            </a:pPr>
            <a:r>
              <a:rPr kumimoji="0" lang="en-US" altLang="en-US" sz="1500" b="0" dirty="0">
                <a:solidFill>
                  <a:schemeClr val="tx1"/>
                </a:solidFill>
                <a:latin typeface="Calibri" panose="020F0502020204030204" pitchFamily="34" charset="0"/>
              </a:rPr>
              <a:t>The shaft is 65 feet (19.8 meters) tall</a:t>
            </a:r>
          </a:p>
          <a:p>
            <a:pPr marL="285750" indent="-285750">
              <a:spcBef>
                <a:spcPct val="0"/>
              </a:spcBef>
              <a:buClr>
                <a:srgbClr val="336699"/>
              </a:buClr>
              <a:buSzPct val="80000"/>
              <a:buFont typeface="Arial" panose="020B0604020202020204" pitchFamily="34" charset="0"/>
              <a:buChar char="•"/>
            </a:pPr>
            <a:endParaRPr kumimoji="0" lang="en-US" altLang="en-US" sz="1500" b="0" dirty="0">
              <a:solidFill>
                <a:schemeClr val="tx1"/>
              </a:solidFill>
              <a:latin typeface="Calibri" panose="020F0502020204030204" pitchFamily="34" charset="0"/>
            </a:endParaRPr>
          </a:p>
          <a:p>
            <a:pPr marL="285750" indent="-285750">
              <a:spcBef>
                <a:spcPct val="0"/>
              </a:spcBef>
              <a:buClr>
                <a:srgbClr val="336699"/>
              </a:buClr>
              <a:buSzPct val="80000"/>
              <a:buFont typeface="Arial" panose="020B0604020202020204" pitchFamily="34" charset="0"/>
              <a:buChar char="•"/>
            </a:pPr>
            <a:r>
              <a:rPr kumimoji="0" lang="en-US" altLang="en-US" sz="1500" b="0" dirty="0">
                <a:solidFill>
                  <a:schemeClr val="tx1"/>
                </a:solidFill>
                <a:latin typeface="Calibri" panose="020F0502020204030204" pitchFamily="34" charset="0"/>
              </a:rPr>
              <a:t>The shaft diameter is 38 inch </a:t>
            </a:r>
            <a:br>
              <a:rPr kumimoji="0" lang="en-US" altLang="en-US" sz="1500" b="0" dirty="0">
                <a:solidFill>
                  <a:schemeClr val="tx1"/>
                </a:solidFill>
                <a:latin typeface="Calibri" panose="020F0502020204030204" pitchFamily="34" charset="0"/>
              </a:rPr>
            </a:br>
            <a:r>
              <a:rPr kumimoji="0" lang="en-US" altLang="en-US" sz="1500" b="0" dirty="0">
                <a:solidFill>
                  <a:schemeClr val="tx1"/>
                </a:solidFill>
                <a:latin typeface="Calibri" panose="020F0502020204030204" pitchFamily="34" charset="0"/>
              </a:rPr>
              <a:t>(96.5 cm)    </a:t>
            </a:r>
          </a:p>
          <a:p>
            <a:pPr>
              <a:spcBef>
                <a:spcPct val="0"/>
              </a:spcBef>
              <a:buClrTx/>
              <a:buSzTx/>
              <a:buFontTx/>
              <a:buNone/>
            </a:pPr>
            <a:endParaRPr kumimoji="0" lang="en-US" altLang="en-US" sz="2400" b="0" dirty="0">
              <a:solidFill>
                <a:schemeClr val="tx1"/>
              </a:solidFill>
              <a:latin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a:extLst>
              <a:ext uri="{FF2B5EF4-FFF2-40B4-BE49-F238E27FC236}">
                <a16:creationId xmlns:a16="http://schemas.microsoft.com/office/drawing/2014/main" id="{81BB6540-9E46-F1DA-982E-B21C73A4286A}"/>
              </a:ext>
            </a:extLst>
          </p:cNvPr>
          <p:cNvSpPr>
            <a:spLocks noGrp="1" noChangeArrowheads="1"/>
          </p:cNvSpPr>
          <p:nvPr>
            <p:ph type="title"/>
          </p:nvPr>
        </p:nvSpPr>
        <p:spPr>
          <a:xfrm>
            <a:off x="620575" y="484621"/>
            <a:ext cx="4648200" cy="609600"/>
          </a:xfrm>
        </p:spPr>
        <p:txBody>
          <a:bodyPr/>
          <a:lstStyle/>
          <a:p>
            <a:r>
              <a:rPr lang="en-US" altLang="en-US" sz="2000" dirty="0"/>
              <a:t>Generator Subsystem</a:t>
            </a:r>
          </a:p>
        </p:txBody>
      </p:sp>
      <p:grpSp>
        <p:nvGrpSpPr>
          <p:cNvPr id="58371" name="Group 2">
            <a:extLst>
              <a:ext uri="{FF2B5EF4-FFF2-40B4-BE49-F238E27FC236}">
                <a16:creationId xmlns:a16="http://schemas.microsoft.com/office/drawing/2014/main" id="{261CEAEE-76E6-F852-45A6-79CF954470A2}"/>
              </a:ext>
            </a:extLst>
          </p:cNvPr>
          <p:cNvGrpSpPr>
            <a:grpSpLocks/>
          </p:cNvGrpSpPr>
          <p:nvPr/>
        </p:nvGrpSpPr>
        <p:grpSpPr bwMode="auto">
          <a:xfrm>
            <a:off x="762000" y="2362200"/>
            <a:ext cx="3200400" cy="2667000"/>
            <a:chOff x="1440" y="2046"/>
            <a:chExt cx="3739" cy="3060"/>
          </a:xfrm>
        </p:grpSpPr>
        <p:grpSp>
          <p:nvGrpSpPr>
            <p:cNvPr id="58393" name="Group 3">
              <a:extLst>
                <a:ext uri="{FF2B5EF4-FFF2-40B4-BE49-F238E27FC236}">
                  <a16:creationId xmlns:a16="http://schemas.microsoft.com/office/drawing/2014/main" id="{445A8ED4-EC93-9555-B8E3-4C0DF70EEDAF}"/>
                </a:ext>
              </a:extLst>
            </p:cNvPr>
            <p:cNvGrpSpPr>
              <a:grpSpLocks/>
            </p:cNvGrpSpPr>
            <p:nvPr/>
          </p:nvGrpSpPr>
          <p:grpSpPr bwMode="auto">
            <a:xfrm>
              <a:off x="3990" y="2079"/>
              <a:ext cx="1189" cy="2407"/>
              <a:chOff x="3990" y="2079"/>
              <a:chExt cx="1914" cy="2407"/>
            </a:xfrm>
          </p:grpSpPr>
          <p:sp>
            <p:nvSpPr>
              <p:cNvPr id="58395" name="Text Box 4">
                <a:extLst>
                  <a:ext uri="{FF2B5EF4-FFF2-40B4-BE49-F238E27FC236}">
                    <a16:creationId xmlns:a16="http://schemas.microsoft.com/office/drawing/2014/main" id="{19A41FD8-D03D-DA22-9866-E2F9B1D37F18}"/>
                  </a:ext>
                </a:extLst>
              </p:cNvPr>
              <p:cNvSpPr txBox="1">
                <a:spLocks noChangeArrowheads="1"/>
              </p:cNvSpPr>
              <p:nvPr/>
            </p:nvSpPr>
            <p:spPr bwMode="auto">
              <a:xfrm>
                <a:off x="3990" y="2079"/>
                <a:ext cx="1885" cy="3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spcAft>
                    <a:spcPts val="1000"/>
                  </a:spcAft>
                  <a:buClrTx/>
                  <a:buSzTx/>
                  <a:buFontTx/>
                  <a:buNone/>
                </a:pPr>
                <a:r>
                  <a:rPr kumimoji="0" lang="en-US" altLang="en-US" sz="1400" b="0">
                    <a:solidFill>
                      <a:schemeClr val="tx1"/>
                    </a:solidFill>
                  </a:rPr>
                  <a:t>Exciter</a:t>
                </a:r>
                <a:endParaRPr kumimoji="0" lang="en-US" altLang="en-US" sz="1400" b="0">
                  <a:solidFill>
                    <a:schemeClr val="tx1"/>
                  </a:solidFill>
                  <a:latin typeface="Times New Roman" panose="02020603050405020304" pitchFamily="18" charset="0"/>
                </a:endParaRPr>
              </a:p>
            </p:txBody>
          </p:sp>
          <p:sp>
            <p:nvSpPr>
              <p:cNvPr id="58396" name="Text Box 5">
                <a:extLst>
                  <a:ext uri="{FF2B5EF4-FFF2-40B4-BE49-F238E27FC236}">
                    <a16:creationId xmlns:a16="http://schemas.microsoft.com/office/drawing/2014/main" id="{0F14E2FA-2414-D210-B61F-6C91FDE07598}"/>
                  </a:ext>
                </a:extLst>
              </p:cNvPr>
              <p:cNvSpPr txBox="1">
                <a:spLocks noChangeArrowheads="1"/>
              </p:cNvSpPr>
              <p:nvPr/>
            </p:nvSpPr>
            <p:spPr bwMode="auto">
              <a:xfrm>
                <a:off x="3990" y="2572"/>
                <a:ext cx="1885" cy="3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spcAft>
                    <a:spcPts val="1000"/>
                  </a:spcAft>
                  <a:buClrTx/>
                  <a:buSzTx/>
                  <a:buFontTx/>
                  <a:buNone/>
                </a:pPr>
                <a:r>
                  <a:rPr kumimoji="0" lang="en-US" altLang="en-US" sz="1400" b="0">
                    <a:solidFill>
                      <a:schemeClr val="tx1"/>
                    </a:solidFill>
                  </a:rPr>
                  <a:t>Rotor</a:t>
                </a:r>
                <a:endParaRPr kumimoji="0" lang="en-US" altLang="en-US" sz="1400" b="0">
                  <a:solidFill>
                    <a:schemeClr val="tx1"/>
                  </a:solidFill>
                  <a:latin typeface="Times New Roman" panose="02020603050405020304" pitchFamily="18" charset="0"/>
                </a:endParaRPr>
              </a:p>
            </p:txBody>
          </p:sp>
          <p:sp>
            <p:nvSpPr>
              <p:cNvPr id="58397" name="Text Box 6">
                <a:extLst>
                  <a:ext uri="{FF2B5EF4-FFF2-40B4-BE49-F238E27FC236}">
                    <a16:creationId xmlns:a16="http://schemas.microsoft.com/office/drawing/2014/main" id="{62385ABF-E183-C266-264F-344AF564F5CD}"/>
                  </a:ext>
                </a:extLst>
              </p:cNvPr>
              <p:cNvSpPr txBox="1">
                <a:spLocks noChangeArrowheads="1"/>
              </p:cNvSpPr>
              <p:nvPr/>
            </p:nvSpPr>
            <p:spPr bwMode="auto">
              <a:xfrm>
                <a:off x="3990" y="3007"/>
                <a:ext cx="1885" cy="3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spcAft>
                    <a:spcPts val="1000"/>
                  </a:spcAft>
                  <a:buClrTx/>
                  <a:buSzTx/>
                  <a:buFontTx/>
                  <a:buNone/>
                </a:pPr>
                <a:r>
                  <a:rPr kumimoji="0" lang="en-US" altLang="en-US" sz="1400" b="0">
                    <a:solidFill>
                      <a:schemeClr val="tx1"/>
                    </a:solidFill>
                  </a:rPr>
                  <a:t>Stator</a:t>
                </a:r>
                <a:endParaRPr kumimoji="0" lang="en-US" altLang="en-US" sz="1400" b="0">
                  <a:solidFill>
                    <a:schemeClr val="tx1"/>
                  </a:solidFill>
                  <a:latin typeface="Times New Roman" panose="02020603050405020304" pitchFamily="18" charset="0"/>
                </a:endParaRPr>
              </a:p>
            </p:txBody>
          </p:sp>
          <p:sp>
            <p:nvSpPr>
              <p:cNvPr id="58398" name="Text Box 7">
                <a:extLst>
                  <a:ext uri="{FF2B5EF4-FFF2-40B4-BE49-F238E27FC236}">
                    <a16:creationId xmlns:a16="http://schemas.microsoft.com/office/drawing/2014/main" id="{35FAA930-E9D1-F0DB-7B59-251B8095377C}"/>
                  </a:ext>
                </a:extLst>
              </p:cNvPr>
              <p:cNvSpPr txBox="1">
                <a:spLocks noChangeArrowheads="1"/>
              </p:cNvSpPr>
              <p:nvPr/>
            </p:nvSpPr>
            <p:spPr bwMode="auto">
              <a:xfrm>
                <a:off x="4019" y="3558"/>
                <a:ext cx="1885" cy="3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spcAft>
                    <a:spcPts val="1000"/>
                  </a:spcAft>
                  <a:buClrTx/>
                  <a:buSzTx/>
                  <a:buFontTx/>
                  <a:buNone/>
                </a:pPr>
                <a:r>
                  <a:rPr kumimoji="0" lang="en-US" altLang="en-US" sz="1400" b="0">
                    <a:solidFill>
                      <a:schemeClr val="tx1"/>
                    </a:solidFill>
                  </a:rPr>
                  <a:t>Shaft</a:t>
                </a:r>
                <a:endParaRPr kumimoji="0" lang="en-US" altLang="en-US" sz="1400" b="0">
                  <a:solidFill>
                    <a:schemeClr val="tx1"/>
                  </a:solidFill>
                  <a:latin typeface="Times New Roman" panose="02020603050405020304" pitchFamily="18" charset="0"/>
                </a:endParaRPr>
              </a:p>
            </p:txBody>
          </p:sp>
          <p:sp>
            <p:nvSpPr>
              <p:cNvPr id="58399" name="Text Box 8">
                <a:extLst>
                  <a:ext uri="{FF2B5EF4-FFF2-40B4-BE49-F238E27FC236}">
                    <a16:creationId xmlns:a16="http://schemas.microsoft.com/office/drawing/2014/main" id="{DA1FB57D-62A0-F117-10C2-E37146DD72FF}"/>
                  </a:ext>
                </a:extLst>
              </p:cNvPr>
              <p:cNvSpPr txBox="1">
                <a:spLocks noChangeArrowheads="1"/>
              </p:cNvSpPr>
              <p:nvPr/>
            </p:nvSpPr>
            <p:spPr bwMode="auto">
              <a:xfrm>
                <a:off x="3990" y="4051"/>
                <a:ext cx="1885" cy="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spcAft>
                    <a:spcPts val="1000"/>
                  </a:spcAft>
                  <a:buClrTx/>
                  <a:buSzTx/>
                  <a:buFontTx/>
                  <a:buNone/>
                </a:pPr>
                <a:r>
                  <a:rPr kumimoji="0" lang="en-US" altLang="en-US" sz="1400" b="0">
                    <a:solidFill>
                      <a:schemeClr val="tx1"/>
                    </a:solidFill>
                  </a:rPr>
                  <a:t>Turbine</a:t>
                </a:r>
                <a:endParaRPr kumimoji="0" lang="en-US" altLang="en-US" sz="1400" b="0">
                  <a:solidFill>
                    <a:schemeClr val="tx1"/>
                  </a:solidFill>
                  <a:latin typeface="Times New Roman" panose="02020603050405020304" pitchFamily="18" charset="0"/>
                </a:endParaRPr>
              </a:p>
            </p:txBody>
          </p:sp>
        </p:grpSp>
        <p:pic>
          <p:nvPicPr>
            <p:cNvPr id="58394" name="Picture 9" descr="howpic3">
              <a:extLst>
                <a:ext uri="{FF2B5EF4-FFF2-40B4-BE49-F238E27FC236}">
                  <a16:creationId xmlns:a16="http://schemas.microsoft.com/office/drawing/2014/main" id="{85E88DE9-D77D-4100-3149-E62B41642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2046"/>
              <a:ext cx="2250" cy="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2" name="TextBox 12">
            <a:extLst>
              <a:ext uri="{FF2B5EF4-FFF2-40B4-BE49-F238E27FC236}">
                <a16:creationId xmlns:a16="http://schemas.microsoft.com/office/drawing/2014/main" id="{9FAFE229-8DB0-4D25-1B9E-6A90362B3223}"/>
              </a:ext>
            </a:extLst>
          </p:cNvPr>
          <p:cNvSpPr txBox="1">
            <a:spLocks noChangeArrowheads="1"/>
          </p:cNvSpPr>
          <p:nvPr/>
        </p:nvSpPr>
        <p:spPr bwMode="auto">
          <a:xfrm>
            <a:off x="4305300" y="1554067"/>
            <a:ext cx="39624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285750" indent="-285750">
              <a:spcBef>
                <a:spcPct val="0"/>
              </a:spcBef>
              <a:buClr>
                <a:srgbClr val="336699"/>
              </a:buClr>
              <a:buSzPct val="80000"/>
              <a:buFont typeface="Arial" panose="020B0604020202020204" pitchFamily="34" charset="0"/>
              <a:buChar char="•"/>
            </a:pPr>
            <a:r>
              <a:rPr kumimoji="0" lang="en-US" altLang="en-US" sz="1400" b="0" dirty="0">
                <a:solidFill>
                  <a:schemeClr val="tx1"/>
                </a:solidFill>
                <a:latin typeface="Calibri" panose="020F0502020204030204" pitchFamily="34" charset="0"/>
              </a:rPr>
              <a:t>Water impacts the turbine at a speed of 60 miles per hour (97 km/</a:t>
            </a:r>
            <a:r>
              <a:rPr kumimoji="0" lang="en-US" altLang="en-US" sz="1400" b="0" dirty="0" err="1">
                <a:solidFill>
                  <a:schemeClr val="tx1"/>
                </a:solidFill>
                <a:latin typeface="Calibri" panose="020F0502020204030204" pitchFamily="34" charset="0"/>
              </a:rPr>
              <a:t>hr</a:t>
            </a:r>
            <a:r>
              <a:rPr kumimoji="0" lang="en-US" altLang="en-US" sz="1400" b="0" dirty="0">
                <a:solidFill>
                  <a:schemeClr val="tx1"/>
                </a:solidFill>
                <a:latin typeface="Calibri" panose="020F0502020204030204" pitchFamily="34" charset="0"/>
              </a:rPr>
              <a:t>), causing the turbine to rotate at 180 rpm</a:t>
            </a:r>
          </a:p>
          <a:p>
            <a:pPr marL="285750" indent="-285750">
              <a:spcBef>
                <a:spcPct val="0"/>
              </a:spcBef>
              <a:buClr>
                <a:srgbClr val="336699"/>
              </a:buClr>
              <a:buSzPct val="80000"/>
              <a:buFont typeface="Arial" panose="020B0604020202020204" pitchFamily="34" charset="0"/>
              <a:buChar char="•"/>
            </a:pPr>
            <a:endParaRPr kumimoji="0" lang="en-US" altLang="en-US" sz="1400" b="0" dirty="0">
              <a:solidFill>
                <a:schemeClr val="tx1"/>
              </a:solidFill>
              <a:latin typeface="Calibri" panose="020F0502020204030204" pitchFamily="34" charset="0"/>
            </a:endParaRPr>
          </a:p>
          <a:p>
            <a:pPr marL="285750" indent="-285750">
              <a:spcBef>
                <a:spcPct val="0"/>
              </a:spcBef>
              <a:buClr>
                <a:srgbClr val="336699"/>
              </a:buClr>
              <a:buSzPct val="80000"/>
              <a:buFont typeface="Arial" panose="020B0604020202020204" pitchFamily="34" charset="0"/>
              <a:buChar char="•"/>
            </a:pPr>
            <a:r>
              <a:rPr kumimoji="0" lang="en-US" altLang="en-US" sz="1400" b="0" dirty="0">
                <a:solidFill>
                  <a:schemeClr val="tx1"/>
                </a:solidFill>
                <a:latin typeface="Calibri" panose="020F0502020204030204" pitchFamily="34" charset="0"/>
              </a:rPr>
              <a:t>Among the 17 turbines, there are five configurations in terms of the number of blades or vanes</a:t>
            </a:r>
          </a:p>
        </p:txBody>
      </p:sp>
      <p:graphicFrame>
        <p:nvGraphicFramePr>
          <p:cNvPr id="14" name="Table 13">
            <a:extLst>
              <a:ext uri="{FF2B5EF4-FFF2-40B4-BE49-F238E27FC236}">
                <a16:creationId xmlns:a16="http://schemas.microsoft.com/office/drawing/2014/main" id="{A9572ACB-A700-5BAD-875A-1B066D13CD41}"/>
              </a:ext>
            </a:extLst>
          </p:cNvPr>
          <p:cNvGraphicFramePr>
            <a:graphicFrameLocks noGrp="1"/>
          </p:cNvGraphicFramePr>
          <p:nvPr>
            <p:extLst>
              <p:ext uri="{D42A27DB-BD31-4B8C-83A1-F6EECF244321}">
                <p14:modId xmlns:p14="http://schemas.microsoft.com/office/powerpoint/2010/main" val="3107320162"/>
              </p:ext>
            </p:extLst>
          </p:nvPr>
        </p:nvGraphicFramePr>
        <p:xfrm>
          <a:off x="4953000" y="3703496"/>
          <a:ext cx="2667000" cy="1854200"/>
        </p:xfrm>
        <a:graphic>
          <a:graphicData uri="http://schemas.openxmlformats.org/drawingml/2006/table">
            <a:tbl>
              <a:tblPr firstRow="1" bandRow="1">
                <a:tableStyleId>{5C22544A-7EE6-4342-B048-85BDC9FD1C3A}</a:tableStyleId>
              </a:tblPr>
              <a:tblGrid>
                <a:gridCol w="1043609">
                  <a:extLst>
                    <a:ext uri="{9D8B030D-6E8A-4147-A177-3AD203B41FA5}">
                      <a16:colId xmlns:a16="http://schemas.microsoft.com/office/drawing/2014/main" val="20000"/>
                    </a:ext>
                  </a:extLst>
                </a:gridCol>
                <a:gridCol w="1623391">
                  <a:extLst>
                    <a:ext uri="{9D8B030D-6E8A-4147-A177-3AD203B41FA5}">
                      <a16:colId xmlns:a16="http://schemas.microsoft.com/office/drawing/2014/main" val="20001"/>
                    </a:ext>
                  </a:extLst>
                </a:gridCol>
              </a:tblGrid>
              <a:tr h="370840">
                <a:tc>
                  <a:txBody>
                    <a:bodyPr/>
                    <a:lstStyle/>
                    <a:p>
                      <a:pPr algn="ctr"/>
                      <a:r>
                        <a:rPr lang="en-US" sz="1500" b="0" dirty="0">
                          <a:solidFill>
                            <a:schemeClr val="tx1"/>
                          </a:solidFill>
                          <a:latin typeface="Calibri" pitchFamily="34" charset="0"/>
                        </a:rPr>
                        <a:t>QTY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0" dirty="0">
                          <a:solidFill>
                            <a:schemeClr val="tx1"/>
                          </a:solidFill>
                          <a:latin typeface="Calibri" pitchFamily="34" charset="0"/>
                        </a:rPr>
                        <a:t>No. of Vanes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marL="0" marR="0" algn="ctr">
                        <a:spcBef>
                          <a:spcPts val="0"/>
                        </a:spcBef>
                        <a:spcAft>
                          <a:spcPts val="0"/>
                        </a:spcAft>
                      </a:pPr>
                      <a:r>
                        <a:rPr lang="en-US" sz="1500" dirty="0">
                          <a:solidFill>
                            <a:srgbClr val="000000"/>
                          </a:solidFill>
                          <a:latin typeface="Calibri" pitchFamily="34" charset="0"/>
                          <a:ea typeface="Times New Roman"/>
                        </a:rPr>
                        <a:t>9</a:t>
                      </a:r>
                      <a:endParaRPr lang="en-US" sz="1500" dirty="0">
                        <a:latin typeface="Calibri"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500">
                          <a:solidFill>
                            <a:srgbClr val="000000"/>
                          </a:solidFill>
                          <a:latin typeface="Calibri" pitchFamily="34" charset="0"/>
                          <a:ea typeface="Times New Roman"/>
                        </a:rPr>
                        <a:t>15</a:t>
                      </a:r>
                      <a:endParaRPr lang="en-US" sz="1500">
                        <a:latin typeface="Calibri"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marL="0" marR="0" algn="ctr">
                        <a:spcBef>
                          <a:spcPts val="0"/>
                        </a:spcBef>
                        <a:spcAft>
                          <a:spcPts val="0"/>
                        </a:spcAft>
                      </a:pPr>
                      <a:r>
                        <a:rPr lang="en-US" sz="1500" dirty="0">
                          <a:solidFill>
                            <a:srgbClr val="000000"/>
                          </a:solidFill>
                          <a:latin typeface="Calibri" pitchFamily="34" charset="0"/>
                          <a:ea typeface="Times New Roman"/>
                        </a:rPr>
                        <a:t>5</a:t>
                      </a:r>
                      <a:endParaRPr lang="en-US" sz="1500" dirty="0">
                        <a:latin typeface="Calibri"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500" dirty="0">
                          <a:solidFill>
                            <a:srgbClr val="000000"/>
                          </a:solidFill>
                          <a:latin typeface="Calibri" pitchFamily="34" charset="0"/>
                          <a:ea typeface="Times New Roman"/>
                        </a:rPr>
                        <a:t>16</a:t>
                      </a:r>
                      <a:endParaRPr lang="en-US" sz="1500" dirty="0">
                        <a:latin typeface="Calibri"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marL="0" marR="0" algn="ctr">
                        <a:spcBef>
                          <a:spcPts val="0"/>
                        </a:spcBef>
                        <a:spcAft>
                          <a:spcPts val="0"/>
                        </a:spcAft>
                      </a:pPr>
                      <a:r>
                        <a:rPr lang="en-US" sz="1500" dirty="0">
                          <a:solidFill>
                            <a:srgbClr val="000000"/>
                          </a:solidFill>
                          <a:latin typeface="Calibri" pitchFamily="34" charset="0"/>
                          <a:ea typeface="Times New Roman"/>
                        </a:rPr>
                        <a:t>2</a:t>
                      </a:r>
                      <a:endParaRPr lang="en-US" sz="1500" dirty="0">
                        <a:latin typeface="Calibri"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500" dirty="0">
                          <a:solidFill>
                            <a:srgbClr val="000000"/>
                          </a:solidFill>
                          <a:latin typeface="Calibri" pitchFamily="34" charset="0"/>
                          <a:ea typeface="Times New Roman"/>
                        </a:rPr>
                        <a:t>17</a:t>
                      </a:r>
                      <a:endParaRPr lang="en-US" sz="1500" dirty="0">
                        <a:latin typeface="Calibri"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marL="0" marR="0" algn="ctr">
                        <a:spcBef>
                          <a:spcPts val="0"/>
                        </a:spcBef>
                        <a:spcAft>
                          <a:spcPts val="0"/>
                        </a:spcAft>
                      </a:pPr>
                      <a:r>
                        <a:rPr lang="en-US" sz="1500">
                          <a:solidFill>
                            <a:srgbClr val="000000"/>
                          </a:solidFill>
                          <a:latin typeface="Calibri" pitchFamily="34" charset="0"/>
                          <a:ea typeface="Times New Roman"/>
                        </a:rPr>
                        <a:t>1</a:t>
                      </a:r>
                      <a:endParaRPr lang="en-US" sz="1500">
                        <a:latin typeface="Calibri"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500" dirty="0">
                          <a:solidFill>
                            <a:srgbClr val="000000"/>
                          </a:solidFill>
                          <a:latin typeface="Calibri" pitchFamily="34" charset="0"/>
                          <a:ea typeface="Times New Roman"/>
                        </a:rPr>
                        <a:t>19</a:t>
                      </a:r>
                      <a:endParaRPr lang="en-US" sz="1500" dirty="0">
                        <a:latin typeface="Calibri" pitchFamily="34"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a:extLst>
              <a:ext uri="{FF2B5EF4-FFF2-40B4-BE49-F238E27FC236}">
                <a16:creationId xmlns:a16="http://schemas.microsoft.com/office/drawing/2014/main" id="{24920864-26BD-9C5D-0B17-2B1BE493A932}"/>
              </a:ext>
            </a:extLst>
          </p:cNvPr>
          <p:cNvSpPr>
            <a:spLocks noChangeArrowheads="1"/>
          </p:cNvSpPr>
          <p:nvPr/>
        </p:nvSpPr>
        <p:spPr bwMode="auto">
          <a:xfrm>
            <a:off x="0" y="0"/>
            <a:ext cx="9144000" cy="6858000"/>
          </a:xfrm>
          <a:prstGeom prst="rect">
            <a:avLst/>
          </a:prstGeom>
          <a:solidFill>
            <a:schemeClr val="bg1"/>
          </a:solidFill>
          <a:ln w="9525" algn="ctr">
            <a:solidFill>
              <a:schemeClr val="tx1"/>
            </a:solidFill>
            <a:round/>
            <a:headEnd/>
            <a:tailEnd/>
          </a:ln>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pic>
        <p:nvPicPr>
          <p:cNvPr id="59395" name="Picture 3">
            <a:extLst>
              <a:ext uri="{FF2B5EF4-FFF2-40B4-BE49-F238E27FC236}">
                <a16:creationId xmlns:a16="http://schemas.microsoft.com/office/drawing/2014/main" id="{2148C93F-0CF6-39AA-3EBC-300990D3C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838200"/>
            <a:ext cx="72326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id="{77887850-5302-5B3C-0AF0-41BEA18D4BA8}"/>
              </a:ext>
            </a:extLst>
          </p:cNvPr>
          <p:cNvSpPr>
            <a:spLocks noChangeArrowheads="1"/>
          </p:cNvSpPr>
          <p:nvPr/>
        </p:nvSpPr>
        <p:spPr bwMode="auto">
          <a:xfrm>
            <a:off x="0" y="0"/>
            <a:ext cx="9144000" cy="6858000"/>
          </a:xfrm>
          <a:prstGeom prst="rect">
            <a:avLst/>
          </a:prstGeom>
          <a:solidFill>
            <a:schemeClr val="bg1"/>
          </a:solidFill>
          <a:ln w="9525" algn="ctr">
            <a:solidFill>
              <a:schemeClr val="tx1"/>
            </a:solidFill>
            <a:round/>
            <a:headEnd/>
            <a:tailEnd/>
          </a:ln>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pic>
        <p:nvPicPr>
          <p:cNvPr id="60419" name="Picture 2">
            <a:extLst>
              <a:ext uri="{FF2B5EF4-FFF2-40B4-BE49-F238E27FC236}">
                <a16:creationId xmlns:a16="http://schemas.microsoft.com/office/drawing/2014/main" id="{C47DE732-61BE-60AD-7A26-6B3C2D38A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38200"/>
            <a:ext cx="71326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85FC5261-8408-DE9F-368E-199B0D233019}"/>
              </a:ext>
            </a:extLst>
          </p:cNvPr>
          <p:cNvSpPr>
            <a:spLocks noChangeArrowheads="1"/>
          </p:cNvSpPr>
          <p:nvPr/>
        </p:nvSpPr>
        <p:spPr bwMode="auto">
          <a:xfrm>
            <a:off x="0" y="0"/>
            <a:ext cx="9144000" cy="6858000"/>
          </a:xfrm>
          <a:prstGeom prst="rect">
            <a:avLst/>
          </a:prstGeom>
          <a:solidFill>
            <a:schemeClr val="bg1"/>
          </a:solidFill>
          <a:ln w="9525" algn="ctr">
            <a:solidFill>
              <a:schemeClr val="tx1"/>
            </a:solidFill>
            <a:round/>
            <a:headEnd/>
            <a:tailEnd/>
          </a:ln>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endParaRPr kumimoji="0" lang="en-US" altLang="en-US" sz="2400" b="0">
              <a:solidFill>
                <a:schemeClr val="tx1"/>
              </a:solidFill>
              <a:latin typeface="Times New Roman" panose="02020603050405020304" pitchFamily="18" charset="0"/>
            </a:endParaRPr>
          </a:p>
        </p:txBody>
      </p:sp>
      <p:graphicFrame>
        <p:nvGraphicFramePr>
          <p:cNvPr id="3" name="Table 2">
            <a:extLst>
              <a:ext uri="{FF2B5EF4-FFF2-40B4-BE49-F238E27FC236}">
                <a16:creationId xmlns:a16="http://schemas.microsoft.com/office/drawing/2014/main" id="{96619B61-3175-B94A-31D1-7E0FD29B8E99}"/>
              </a:ext>
            </a:extLst>
          </p:cNvPr>
          <p:cNvGraphicFramePr>
            <a:graphicFrameLocks noGrp="1"/>
          </p:cNvGraphicFramePr>
          <p:nvPr>
            <p:extLst>
              <p:ext uri="{D42A27DB-BD31-4B8C-83A1-F6EECF244321}">
                <p14:modId xmlns:p14="http://schemas.microsoft.com/office/powerpoint/2010/main" val="3095972821"/>
              </p:ext>
            </p:extLst>
          </p:nvPr>
        </p:nvGraphicFramePr>
        <p:xfrm>
          <a:off x="1790700" y="1447800"/>
          <a:ext cx="4191000" cy="44196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368300">
                <a:tc>
                  <a:txBody>
                    <a:bodyPr/>
                    <a:lstStyle/>
                    <a:p>
                      <a:pPr marL="0" marR="0" algn="ctr">
                        <a:spcBef>
                          <a:spcPts val="0"/>
                        </a:spcBef>
                        <a:spcAft>
                          <a:spcPts val="0"/>
                        </a:spcAft>
                      </a:pPr>
                      <a:r>
                        <a:rPr lang="en-US" sz="1500" b="0" dirty="0">
                          <a:solidFill>
                            <a:schemeClr val="tx1"/>
                          </a:solidFill>
                          <a:latin typeface="Calibri" pitchFamily="34" charset="0"/>
                          <a:ea typeface="Times New Roman"/>
                        </a:rPr>
                        <a:t>Freq (Hz)</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500" b="0" dirty="0">
                          <a:solidFill>
                            <a:schemeClr val="tx1"/>
                          </a:solidFill>
                          <a:latin typeface="Calibri" pitchFamily="34" charset="0"/>
                          <a:ea typeface="Times New Roman"/>
                        </a:rPr>
                        <a:t>Source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marL="0" marR="0" algn="ctr">
                        <a:spcBef>
                          <a:spcPts val="0"/>
                        </a:spcBef>
                        <a:spcAft>
                          <a:spcPts val="0"/>
                        </a:spcAft>
                      </a:pPr>
                      <a:r>
                        <a:rPr lang="en-US" sz="1500">
                          <a:latin typeface="Calibri" pitchFamily="34" charset="0"/>
                          <a:ea typeface="Times New Roman"/>
                        </a:rPr>
                        <a:t>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500">
                          <a:latin typeface="Calibri" pitchFamily="34" charset="0"/>
                          <a:ea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8300">
                <a:tc>
                  <a:txBody>
                    <a:bodyPr/>
                    <a:lstStyle/>
                    <a:p>
                      <a:pPr marL="0" marR="0" algn="ctr">
                        <a:spcBef>
                          <a:spcPts val="0"/>
                        </a:spcBef>
                        <a:spcAft>
                          <a:spcPts val="0"/>
                        </a:spcAft>
                      </a:pPr>
                      <a:r>
                        <a:rPr lang="en-US" sz="1500">
                          <a:latin typeface="Calibri" pitchFamily="34" charset="0"/>
                          <a:ea typeface="Times New Roman"/>
                        </a:rPr>
                        <a:t>28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500">
                          <a:latin typeface="Calibri" pitchFamily="34" charset="0"/>
                          <a:ea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8300">
                <a:tc>
                  <a:txBody>
                    <a:bodyPr/>
                    <a:lstStyle/>
                    <a:p>
                      <a:pPr marL="0" marR="0" algn="ctr">
                        <a:spcBef>
                          <a:spcPts val="0"/>
                        </a:spcBef>
                        <a:spcAft>
                          <a:spcPts val="0"/>
                        </a:spcAft>
                      </a:pPr>
                      <a:r>
                        <a:rPr lang="en-US" sz="1500">
                          <a:latin typeface="Calibri" pitchFamily="34" charset="0"/>
                          <a:ea typeface="Times New Roman"/>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500">
                          <a:latin typeface="Calibri" pitchFamily="34" charset="0"/>
                          <a:ea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8300">
                <a:tc>
                  <a:txBody>
                    <a:bodyPr/>
                    <a:lstStyle/>
                    <a:p>
                      <a:pPr marL="0" marR="0" algn="ctr">
                        <a:spcBef>
                          <a:spcPts val="0"/>
                        </a:spcBef>
                        <a:spcAft>
                          <a:spcPts val="0"/>
                        </a:spcAft>
                      </a:pPr>
                      <a:r>
                        <a:rPr lang="en-US" sz="1500">
                          <a:latin typeface="Calibri" pitchFamily="34" charset="0"/>
                          <a:ea typeface="Times New Roman"/>
                        </a:rPr>
                        <a:t>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500">
                          <a:latin typeface="Calibri" pitchFamily="34" charset="0"/>
                          <a:ea typeface="Times New Roman"/>
                        </a:rPr>
                        <a:t>Rotor Speed x 15 Vanes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68300">
                <a:tc>
                  <a:txBody>
                    <a:bodyPr/>
                    <a:lstStyle/>
                    <a:p>
                      <a:pPr marL="0" marR="0" algn="ctr">
                        <a:spcBef>
                          <a:spcPts val="0"/>
                        </a:spcBef>
                        <a:spcAft>
                          <a:spcPts val="0"/>
                        </a:spcAft>
                      </a:pPr>
                      <a:r>
                        <a:rPr lang="en-US" sz="1500">
                          <a:latin typeface="Calibri" pitchFamily="34" charset="0"/>
                          <a:ea typeface="Times New Roman"/>
                        </a:rPr>
                        <a:t>48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500">
                          <a:latin typeface="Calibri" pitchFamily="34" charset="0"/>
                          <a:ea typeface="Times New Roman"/>
                        </a:rPr>
                        <a:t>Rotor Speed x 16 Vanes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68300">
                <a:tc>
                  <a:txBody>
                    <a:bodyPr/>
                    <a:lstStyle/>
                    <a:p>
                      <a:pPr marL="0" marR="0" algn="ctr">
                        <a:spcBef>
                          <a:spcPts val="0"/>
                        </a:spcBef>
                        <a:spcAft>
                          <a:spcPts val="0"/>
                        </a:spcAft>
                      </a:pPr>
                      <a:r>
                        <a:rPr lang="en-US" sz="1500">
                          <a:latin typeface="Calibri" pitchFamily="34" charset="0"/>
                          <a:ea typeface="Times New Roman"/>
                        </a:rPr>
                        <a:t>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500">
                          <a:latin typeface="Calibri" pitchFamily="34" charset="0"/>
                          <a:ea typeface="Times New Roman"/>
                        </a:rPr>
                        <a:t>(1/2) x Rotor Speed x 40 Poles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68300">
                <a:tc>
                  <a:txBody>
                    <a:bodyPr/>
                    <a:lstStyle/>
                    <a:p>
                      <a:pPr marL="0" marR="0" algn="ctr">
                        <a:spcBef>
                          <a:spcPts val="0"/>
                        </a:spcBef>
                        <a:spcAft>
                          <a:spcPts val="0"/>
                        </a:spcAft>
                      </a:pPr>
                      <a:r>
                        <a:rPr lang="en-US" sz="1500">
                          <a:latin typeface="Calibri" pitchFamily="34" charset="0"/>
                          <a:ea typeface="Times New Roman"/>
                        </a:rPr>
                        <a:t>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500" dirty="0">
                          <a:latin typeface="Calibri" pitchFamily="34" charset="0"/>
                          <a:ea typeface="Times New Roman"/>
                        </a:rPr>
                        <a:t>2 x Rotor Speed x 15 Vanes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68300">
                <a:tc>
                  <a:txBody>
                    <a:bodyPr/>
                    <a:lstStyle/>
                    <a:p>
                      <a:pPr marL="0" marR="0" algn="ctr">
                        <a:spcBef>
                          <a:spcPts val="0"/>
                        </a:spcBef>
                        <a:spcAft>
                          <a:spcPts val="0"/>
                        </a:spcAft>
                      </a:pPr>
                      <a:r>
                        <a:rPr lang="en-US" sz="1500">
                          <a:latin typeface="Calibri" pitchFamily="34" charset="0"/>
                          <a:ea typeface="Times New Roman"/>
                        </a:rPr>
                        <a:t>96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500" dirty="0">
                          <a:latin typeface="Calibri" pitchFamily="34" charset="0"/>
                          <a:ea typeface="Times New Roman"/>
                        </a:rPr>
                        <a:t>2 x Rotor Speed x 16 Vanes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68300">
                <a:tc>
                  <a:txBody>
                    <a:bodyPr/>
                    <a:lstStyle/>
                    <a:p>
                      <a:pPr marL="0" marR="0" algn="ctr">
                        <a:spcBef>
                          <a:spcPts val="0"/>
                        </a:spcBef>
                        <a:spcAft>
                          <a:spcPts val="0"/>
                        </a:spcAft>
                      </a:pPr>
                      <a:r>
                        <a:rPr lang="en-US" sz="1500">
                          <a:latin typeface="Calibri" pitchFamily="34" charset="0"/>
                          <a:ea typeface="Times New Roman"/>
                        </a:rPr>
                        <a:t>120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500">
                          <a:latin typeface="Calibri" pitchFamily="34" charset="0"/>
                          <a:ea typeface="Times New Roman"/>
                        </a:rPr>
                        <a:t>Rotor Speed x 40 Poles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68300">
                <a:tc>
                  <a:txBody>
                    <a:bodyPr/>
                    <a:lstStyle/>
                    <a:p>
                      <a:pPr marL="0" marR="0" algn="ctr">
                        <a:spcBef>
                          <a:spcPts val="0"/>
                        </a:spcBef>
                        <a:spcAft>
                          <a:spcPts val="0"/>
                        </a:spcAft>
                      </a:pPr>
                      <a:r>
                        <a:rPr lang="en-US" sz="1500">
                          <a:latin typeface="Calibri" pitchFamily="34" charset="0"/>
                          <a:ea typeface="Times New Roman"/>
                        </a:rPr>
                        <a:t>240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500">
                          <a:latin typeface="Calibri" pitchFamily="34" charset="0"/>
                          <a:ea typeface="Times New Roman"/>
                        </a:rPr>
                        <a:t>2 x Rotor Speed x 40 Poles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68300">
                <a:tc>
                  <a:txBody>
                    <a:bodyPr/>
                    <a:lstStyle/>
                    <a:p>
                      <a:pPr marL="0" marR="0" algn="ctr">
                        <a:spcBef>
                          <a:spcPts val="0"/>
                        </a:spcBef>
                        <a:spcAft>
                          <a:spcPts val="0"/>
                        </a:spcAft>
                      </a:pPr>
                      <a:r>
                        <a:rPr lang="en-US" sz="1500" dirty="0">
                          <a:latin typeface="Calibri" pitchFamily="34" charset="0"/>
                          <a:ea typeface="Times New Roman"/>
                        </a:rPr>
                        <a:t>360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500" dirty="0">
                          <a:latin typeface="Calibri" pitchFamily="34" charset="0"/>
                          <a:ea typeface="Times New Roman"/>
                        </a:rPr>
                        <a:t>3 x Rotor Speed x 40 Poles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61484" name="TextBox 3">
            <a:extLst>
              <a:ext uri="{FF2B5EF4-FFF2-40B4-BE49-F238E27FC236}">
                <a16:creationId xmlns:a16="http://schemas.microsoft.com/office/drawing/2014/main" id="{36E0DAE5-5049-6E8C-E4BB-BD4C0B416A2B}"/>
              </a:ext>
            </a:extLst>
          </p:cNvPr>
          <p:cNvSpPr txBox="1">
            <a:spLocks noChangeArrowheads="1"/>
          </p:cNvSpPr>
          <p:nvPr/>
        </p:nvSpPr>
        <p:spPr bwMode="auto">
          <a:xfrm>
            <a:off x="990600" y="685800"/>
            <a:ext cx="5791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a:spcBef>
                <a:spcPct val="0"/>
              </a:spcBef>
              <a:buClrTx/>
              <a:buSzTx/>
              <a:buFontTx/>
              <a:buNone/>
            </a:pPr>
            <a:r>
              <a:rPr kumimoji="0" lang="en-US" altLang="en-US" sz="1500" b="0">
                <a:solidFill>
                  <a:schemeClr val="tx1"/>
                </a:solidFill>
                <a:latin typeface="Calibri" panose="020F0502020204030204" pitchFamily="34" charset="0"/>
              </a:rPr>
              <a:t>Hoover Dam, Turbine Generator Frequency Results, Rotor Speed = 3 Hz</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59A4EE9-0C8D-F0DD-023E-914FE3C2C4B5}"/>
              </a:ext>
            </a:extLst>
          </p:cNvPr>
          <p:cNvSpPr>
            <a:spLocks noGrp="1" noChangeArrowheads="1"/>
          </p:cNvSpPr>
          <p:nvPr>
            <p:ph type="title"/>
          </p:nvPr>
        </p:nvSpPr>
        <p:spPr>
          <a:xfrm>
            <a:off x="685800" y="533400"/>
            <a:ext cx="6096000" cy="304800"/>
          </a:xfrm>
        </p:spPr>
        <p:txBody>
          <a:bodyPr/>
          <a:lstStyle/>
          <a:p>
            <a:r>
              <a:rPr lang="en-US" altLang="en-US"/>
              <a:t>Simplification</a:t>
            </a:r>
          </a:p>
        </p:txBody>
      </p:sp>
      <p:sp>
        <p:nvSpPr>
          <p:cNvPr id="3" name="TextBox 2">
            <a:extLst>
              <a:ext uri="{FF2B5EF4-FFF2-40B4-BE49-F238E27FC236}">
                <a16:creationId xmlns:a16="http://schemas.microsoft.com/office/drawing/2014/main" id="{5FDE359F-837D-5A08-A169-6581C1B4393C}"/>
              </a:ext>
            </a:extLst>
          </p:cNvPr>
          <p:cNvSpPr txBox="1"/>
          <p:nvPr/>
        </p:nvSpPr>
        <p:spPr>
          <a:xfrm>
            <a:off x="685800" y="1447800"/>
            <a:ext cx="7391400" cy="315471"/>
          </a:xfrm>
          <a:prstGeom prst="rect">
            <a:avLst/>
          </a:prstGeom>
          <a:noFill/>
        </p:spPr>
        <p:txBody>
          <a:bodyPr wrap="square">
            <a:spAutoFit/>
          </a:bodyPr>
          <a:lstStyle/>
          <a:p>
            <a:pPr marL="285750" indent="-285750">
              <a:buClr>
                <a:srgbClr val="336699"/>
              </a:buClr>
              <a:buSzPct val="80000"/>
              <a:buFont typeface="Arial" panose="020B0604020202020204" pitchFamily="34" charset="0"/>
              <a:buChar char="•"/>
            </a:pPr>
            <a:r>
              <a:rPr lang="en-US" sz="1450" dirty="0">
                <a:latin typeface="Calibri" panose="020F0502020204030204" pitchFamily="34" charset="0"/>
                <a:ea typeface="Calibri" panose="020F0502020204030204" pitchFamily="34" charset="0"/>
                <a:cs typeface="Calibri" panose="020F0502020204030204" pitchFamily="34" charset="0"/>
              </a:rPr>
              <a:t>Simplifying &amp; accounting for repetition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8C0CE45-EC93-D9DD-FA3C-7E54A8CE9C8F}"/>
                  </a:ext>
                </a:extLst>
              </p:cNvPr>
              <p:cNvSpPr txBox="1"/>
              <p:nvPr/>
            </p:nvSpPr>
            <p:spPr>
              <a:xfrm>
                <a:off x="1752600" y="2209800"/>
                <a:ext cx="4572000" cy="3550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50"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450" i="1" smtClean="0">
                                  <a:effectLst/>
                                  <a:latin typeface="Cambria Math" panose="02040503050406030204" pitchFamily="18" charset="0"/>
                                  <a:cs typeface="Times New Roman" panose="02020603050405020304" pitchFamily="18" charset="0"/>
                                </a:rPr>
                              </m:ctrlPr>
                            </m:mP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0</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1</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2</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3</m:t>
                                    </m:r>
                                  </m:sub>
                                </m:sSub>
                              </m:e>
                            </m:mr>
                          </m:m>
                        </m:e>
                      </m:d>
                      <m:r>
                        <a:rPr lang="en-US" sz="145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45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450">
                              <a:effectLst/>
                              <a:latin typeface="Cambria Math" panose="02040503050406030204" pitchFamily="18" charset="0"/>
                              <a:ea typeface="Times New Roman" panose="02020603050405020304" pitchFamily="18" charset="0"/>
                              <a:cs typeface="Times New Roman" panose="02020603050405020304" pitchFamily="18" charset="0"/>
                            </a:rPr>
                            <m:t>1</m:t>
                          </m:r>
                        </m:num>
                        <m:den>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N</m:t>
                          </m:r>
                        </m:den>
                      </m:f>
                      <m:d>
                        <m:dPr>
                          <m:begChr m:val="["/>
                          <m:endChr m:val="]"/>
                          <m:ctrlPr>
                            <a:rPr lang="en-US" sz="145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4"/>
                                    <m:mcJc m:val="center"/>
                                  </m:mcPr>
                                </m:mc>
                              </m:mcs>
                              <m:ctrlPr>
                                <a:rPr lang="en-US" sz="1450" i="1" smtClean="0">
                                  <a:effectLst/>
                                  <a:latin typeface="Cambria Math" panose="02040503050406030204" pitchFamily="18" charset="0"/>
                                  <a:cs typeface="Times New Roman" panose="02020603050405020304" pitchFamily="18" charset="0"/>
                                </a:rPr>
                              </m:ctrlPr>
                            </m:mPr>
                            <m:mr>
                              <m:e>
                                <m:r>
                                  <m:rPr>
                                    <m:brk m:alnAt="7"/>
                                  </m:rPr>
                                  <a:rPr lang="en-US" sz="1450" b="0" i="1" smtClean="0">
                                    <a:effectLst/>
                                    <a:latin typeface="Cambria Math" panose="02040503050406030204" pitchFamily="18" charset="0"/>
                                    <a:cs typeface="Times New Roman" panose="02020603050405020304" pitchFamily="18" charset="0"/>
                                  </a:rPr>
                                  <m:t>1</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1</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3</m:t>
                                    </m:r>
                                  </m:sup>
                                </m:sSup>
                              </m:e>
                            </m:mr>
                            <m:mr>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e>
                            </m:mr>
                            <m:mr>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3</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1</m:t>
                                    </m:r>
                                  </m:sup>
                                </m:sSup>
                              </m:e>
                            </m:mr>
                          </m:m>
                        </m:e>
                      </m:d>
                      <m:d>
                        <m:dPr>
                          <m:begChr m:val="["/>
                          <m:endChr m:val="]"/>
                          <m:ctrlPr>
                            <a:rPr lang="en-US" sz="145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450" i="1" smtClean="0">
                                  <a:effectLst/>
                                  <a:latin typeface="Cambria Math" panose="02040503050406030204" pitchFamily="18" charset="0"/>
                                  <a:cs typeface="Times New Roman" panose="02020603050405020304" pitchFamily="18" charset="0"/>
                                </a:rPr>
                              </m:ctrlPr>
                            </m:mP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0</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1</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2</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3</m:t>
                                    </m:r>
                                  </m:sub>
                                </m:sSub>
                              </m:e>
                            </m:mr>
                          </m:m>
                        </m:e>
                      </m:d>
                    </m:oMath>
                  </m:oMathPara>
                </a14:m>
                <a:endParaRPr lang="en-US" sz="1450" dirty="0"/>
              </a:p>
              <a:p>
                <a:endParaRPr lang="en-US" sz="1450" dirty="0"/>
              </a:p>
              <a:p>
                <a:endParaRPr lang="en-US" sz="1450" dirty="0"/>
              </a:p>
              <a:p>
                <a:pPr/>
                <a14:m>
                  <m:oMathPara xmlns:m="http://schemas.openxmlformats.org/officeDocument/2006/math">
                    <m:oMathParaPr>
                      <m:jc m:val="centerGroup"/>
                    </m:oMathParaPr>
                    <m:oMath xmlns:m="http://schemas.openxmlformats.org/officeDocument/2006/math">
                      <m:d>
                        <m:dPr>
                          <m:begChr m:val="["/>
                          <m:endChr m:val="]"/>
                          <m:ctrlPr>
                            <a:rPr lang="en-US" sz="1450"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450" i="1" smtClean="0">
                                  <a:effectLst/>
                                  <a:latin typeface="Cambria Math" panose="02040503050406030204" pitchFamily="18" charset="0"/>
                                  <a:cs typeface="Times New Roman" panose="02020603050405020304" pitchFamily="18" charset="0"/>
                                </a:rPr>
                              </m:ctrlPr>
                            </m:mP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0</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1</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2</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3</m:t>
                                    </m:r>
                                  </m:sub>
                                </m:sSub>
                              </m:e>
                            </m:mr>
                          </m:m>
                        </m:e>
                      </m:d>
                      <m:r>
                        <a:rPr lang="en-US" sz="145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45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450">
                              <a:effectLst/>
                              <a:latin typeface="Cambria Math" panose="02040503050406030204" pitchFamily="18" charset="0"/>
                              <a:ea typeface="Times New Roman" panose="02020603050405020304" pitchFamily="18" charset="0"/>
                              <a:cs typeface="Times New Roman" panose="02020603050405020304" pitchFamily="18" charset="0"/>
                            </a:rPr>
                            <m:t>1</m:t>
                          </m:r>
                        </m:num>
                        <m:den>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N</m:t>
                          </m:r>
                        </m:den>
                      </m:f>
                      <m:d>
                        <m:dPr>
                          <m:begChr m:val="["/>
                          <m:endChr m:val="]"/>
                          <m:ctrlPr>
                            <a:rPr lang="en-US" sz="145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4"/>
                                    <m:mcJc m:val="center"/>
                                  </m:mcPr>
                                </m:mc>
                              </m:mcs>
                              <m:ctrlPr>
                                <a:rPr lang="en-US" sz="1450" i="1" smtClean="0">
                                  <a:effectLst/>
                                  <a:latin typeface="Cambria Math" panose="02040503050406030204" pitchFamily="18" charset="0"/>
                                  <a:cs typeface="Times New Roman" panose="02020603050405020304" pitchFamily="18" charset="0"/>
                                </a:rPr>
                              </m:ctrlPr>
                            </m:mPr>
                            <m:mr>
                              <m:e>
                                <m:r>
                                  <m:rPr>
                                    <m:brk m:alnAt="7"/>
                                  </m:rPr>
                                  <a:rPr lang="en-US" sz="1450" b="0" i="1" smtClean="0">
                                    <a:effectLst/>
                                    <a:latin typeface="Cambria Math" panose="02040503050406030204" pitchFamily="18" charset="0"/>
                                    <a:cs typeface="Times New Roman" panose="02020603050405020304" pitchFamily="18" charset="0"/>
                                  </a:rPr>
                                  <m:t>1</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1</m:t>
                                    </m:r>
                                  </m:sup>
                                </m:sSup>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sSup>
                                  <m:sSupPr>
                                    <m:ctrlPr>
                                      <a:rPr lang="en-US" sz="1450" i="1" smtClean="0">
                                        <a:effectLst/>
                                        <a:latin typeface="Cambria Math" panose="02040503050406030204" pitchFamily="18" charset="0"/>
                                      </a:rPr>
                                    </m:ctrlPr>
                                  </m:sSupPr>
                                  <m:e>
                                    <m:r>
                                      <a:rPr lang="en-US" sz="1450" b="0" i="0" smtClean="0">
                                        <a:effectLst/>
                                        <a:latin typeface="Cambria Math" panose="02040503050406030204" pitchFamily="18" charset="0"/>
                                      </a:rPr>
                                      <m:t>−</m:t>
                                    </m:r>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1</m:t>
                                    </m:r>
                                  </m:sup>
                                </m:sSup>
                              </m:e>
                            </m:mr>
                            <m:mr>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sSup>
                                  <m:sSupPr>
                                    <m:ctrlPr>
                                      <a:rPr lang="en-US" sz="1450" i="1" smtClean="0">
                                        <a:effectLst/>
                                        <a:latin typeface="Cambria Math" panose="02040503050406030204" pitchFamily="18" charset="0"/>
                                      </a:rPr>
                                    </m:ctrlPr>
                                  </m:sSupPr>
                                  <m:e>
                                    <m:r>
                                      <a:rPr lang="en-US" sz="1450" b="0" i="0" smtClean="0">
                                        <a:effectLst/>
                                        <a:latin typeface="Cambria Math" panose="02040503050406030204" pitchFamily="18" charset="0"/>
                                      </a:rPr>
                                      <m:t>−</m:t>
                                    </m:r>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1</m:t>
                                    </m:r>
                                  </m:sup>
                                </m:sSup>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sSup>
                                  <m:sSupPr>
                                    <m:ctrlPr>
                                      <a:rPr lang="en-US" sz="1450" i="1" smtClean="0">
                                        <a:effectLst/>
                                        <a:latin typeface="Cambria Math" panose="02040503050406030204" pitchFamily="18" charset="0"/>
                                      </a:rPr>
                                    </m:ctrlPr>
                                  </m:sSupPr>
                                  <m:e>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W</m:t>
                                    </m:r>
                                  </m:e>
                                  <m:sup>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1</m:t>
                                    </m:r>
                                  </m:sup>
                                </m:sSup>
                              </m:e>
                            </m:mr>
                          </m:m>
                        </m:e>
                      </m:d>
                      <m:d>
                        <m:dPr>
                          <m:begChr m:val="["/>
                          <m:endChr m:val="]"/>
                          <m:ctrlPr>
                            <a:rPr lang="en-US" sz="145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450" i="1" smtClean="0">
                                  <a:effectLst/>
                                  <a:latin typeface="Cambria Math" panose="02040503050406030204" pitchFamily="18" charset="0"/>
                                  <a:cs typeface="Times New Roman" panose="02020603050405020304" pitchFamily="18" charset="0"/>
                                </a:rPr>
                              </m:ctrlPr>
                            </m:mP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0</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1</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2</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3</m:t>
                                    </m:r>
                                  </m:sub>
                                </m:sSub>
                              </m:e>
                            </m:mr>
                          </m:m>
                        </m:e>
                      </m:d>
                    </m:oMath>
                  </m:oMathPara>
                </a14:m>
                <a:endParaRPr lang="en-US" sz="1450" dirty="0"/>
              </a:p>
              <a:p>
                <a:endParaRPr lang="en-US" sz="1450" dirty="0"/>
              </a:p>
              <a:p>
                <a:pPr/>
                <a14:m>
                  <m:oMathPara xmlns:m="http://schemas.openxmlformats.org/officeDocument/2006/math">
                    <m:oMathParaPr>
                      <m:jc m:val="centerGroup"/>
                    </m:oMathParaPr>
                    <m:oMath xmlns:m="http://schemas.openxmlformats.org/officeDocument/2006/math">
                      <m:d>
                        <m:dPr>
                          <m:begChr m:val="["/>
                          <m:endChr m:val="]"/>
                          <m:ctrlPr>
                            <a:rPr lang="en-US" sz="1450"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450" i="1" smtClean="0">
                                  <a:effectLst/>
                                  <a:latin typeface="Cambria Math" panose="02040503050406030204" pitchFamily="18" charset="0"/>
                                  <a:cs typeface="Times New Roman" panose="02020603050405020304" pitchFamily="18" charset="0"/>
                                </a:rPr>
                              </m:ctrlPr>
                            </m:mP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0</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1</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2</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F</m:t>
                                    </m:r>
                                  </m:e>
                                  <m:sub>
                                    <m:r>
                                      <a:rPr lang="en-US" sz="1450" b="0" i="0" smtClean="0">
                                        <a:effectLst/>
                                        <a:latin typeface="Cambria Math" panose="02040503050406030204" pitchFamily="18" charset="0"/>
                                        <a:cs typeface="Times New Roman" panose="02020603050405020304" pitchFamily="18" charset="0"/>
                                      </a:rPr>
                                      <m:t>3</m:t>
                                    </m:r>
                                  </m:sub>
                                </m:sSub>
                              </m:e>
                            </m:mr>
                          </m:m>
                        </m:e>
                      </m:d>
                      <m:r>
                        <a:rPr lang="en-US" sz="145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45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450">
                              <a:effectLst/>
                              <a:latin typeface="Cambria Math" panose="02040503050406030204" pitchFamily="18" charset="0"/>
                              <a:ea typeface="Times New Roman" panose="02020603050405020304" pitchFamily="18" charset="0"/>
                              <a:cs typeface="Times New Roman" panose="02020603050405020304" pitchFamily="18" charset="0"/>
                            </a:rPr>
                            <m:t>1</m:t>
                          </m:r>
                        </m:num>
                        <m:den>
                          <m:r>
                            <m:rPr>
                              <m:sty m:val="p"/>
                            </m:rPr>
                            <a:rPr lang="en-US" sz="1450">
                              <a:effectLst/>
                              <a:latin typeface="Cambria Math" panose="02040503050406030204" pitchFamily="18" charset="0"/>
                              <a:ea typeface="Times New Roman" panose="02020603050405020304" pitchFamily="18" charset="0"/>
                              <a:cs typeface="Times New Roman" panose="02020603050405020304" pitchFamily="18" charset="0"/>
                            </a:rPr>
                            <m:t>N</m:t>
                          </m:r>
                        </m:den>
                      </m:f>
                      <m:d>
                        <m:dPr>
                          <m:begChr m:val="["/>
                          <m:endChr m:val="]"/>
                          <m:ctrlPr>
                            <a:rPr lang="en-US" sz="145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4"/>
                                    <m:mcJc m:val="center"/>
                                  </m:mcPr>
                                </m:mc>
                              </m:mcs>
                              <m:ctrlPr>
                                <a:rPr lang="en-US" sz="1450" i="1" smtClean="0">
                                  <a:effectLst/>
                                  <a:latin typeface="Cambria Math" panose="02040503050406030204" pitchFamily="18" charset="0"/>
                                  <a:cs typeface="Times New Roman" panose="02020603050405020304" pitchFamily="18" charset="0"/>
                                </a:rPr>
                              </m:ctrlPr>
                            </m:mPr>
                            <m:mr>
                              <m:e>
                                <m:r>
                                  <m:rPr>
                                    <m:brk m:alnAt="7"/>
                                  </m:rPr>
                                  <a:rPr lang="en-US" sz="1450" b="0" i="1" smtClean="0">
                                    <a:effectLst/>
                                    <a:latin typeface="Cambria Math" panose="02040503050406030204" pitchFamily="18" charset="0"/>
                                    <a:cs typeface="Times New Roman" panose="02020603050405020304" pitchFamily="18" charset="0"/>
                                  </a:rPr>
                                  <m:t>1</m:t>
                                </m:r>
                              </m:e>
                              <m:e>
                                <m:r>
                                  <a:rPr lang="en-US" sz="1450" b="0" i="1" smtClean="0">
                                    <a:effectLst/>
                                    <a:latin typeface="Cambria Math" panose="02040503050406030204" pitchFamily="18" charset="0"/>
                                    <a:cs typeface="Times New Roman" panose="02020603050405020304" pitchFamily="18" charset="0"/>
                                  </a:rPr>
                                  <m:t>   </m:t>
                                </m:r>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   1</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   1</m:t>
                                </m:r>
                              </m:e>
                            </m:mr>
                            <m:mr>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j</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j</m:t>
                                </m:r>
                              </m:e>
                            </m:mr>
                            <m:mr>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   1</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j</m:t>
                                </m:r>
                              </m:e>
                              <m:e>
                                <m:r>
                                  <a:rPr lang="en-US" sz="1450" b="0" i="1" smtClean="0">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450" b="0" i="0" smtClean="0">
                                    <a:effectLst/>
                                    <a:latin typeface="Cambria Math" panose="02040503050406030204" pitchFamily="18" charset="0"/>
                                    <a:ea typeface="Times New Roman" panose="02020603050405020304" pitchFamily="18" charset="0"/>
                                    <a:cs typeface="Times New Roman" panose="02020603050405020304" pitchFamily="18" charset="0"/>
                                  </a:rPr>
                                  <m:t>j</m:t>
                                </m:r>
                              </m:e>
                            </m:mr>
                          </m:m>
                        </m:e>
                      </m:d>
                      <m:d>
                        <m:dPr>
                          <m:begChr m:val="["/>
                          <m:endChr m:val="]"/>
                          <m:ctrlPr>
                            <a:rPr lang="en-US" sz="145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en-US" sz="1450" i="1" smtClean="0">
                                  <a:effectLst/>
                                  <a:latin typeface="Cambria Math" panose="02040503050406030204" pitchFamily="18" charset="0"/>
                                  <a:cs typeface="Times New Roman" panose="02020603050405020304" pitchFamily="18" charset="0"/>
                                </a:rPr>
                              </m:ctrlPr>
                            </m:mP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0</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1</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2</m:t>
                                    </m:r>
                                  </m:sub>
                                </m:sSub>
                              </m:e>
                            </m:mr>
                            <m:mr>
                              <m:e>
                                <m:sSub>
                                  <m:sSubPr>
                                    <m:ctrlPr>
                                      <a:rPr lang="en-US" sz="1450" i="1" smtClean="0">
                                        <a:effectLst/>
                                        <a:latin typeface="Cambria Math" panose="02040503050406030204" pitchFamily="18" charset="0"/>
                                        <a:cs typeface="Times New Roman" panose="02020603050405020304" pitchFamily="18" charset="0"/>
                                      </a:rPr>
                                    </m:ctrlPr>
                                  </m:sSubPr>
                                  <m:e>
                                    <m:r>
                                      <m:rPr>
                                        <m:sty m:val="p"/>
                                      </m:rPr>
                                      <a:rPr lang="en-US" sz="1450" b="0" i="0" smtClean="0">
                                        <a:effectLst/>
                                        <a:latin typeface="Cambria Math" panose="02040503050406030204" pitchFamily="18" charset="0"/>
                                        <a:cs typeface="Times New Roman" panose="02020603050405020304" pitchFamily="18" charset="0"/>
                                      </a:rPr>
                                      <m:t>x</m:t>
                                    </m:r>
                                  </m:e>
                                  <m:sub>
                                    <m:r>
                                      <a:rPr lang="en-US" sz="1450" b="0" i="0" smtClean="0">
                                        <a:effectLst/>
                                        <a:latin typeface="Cambria Math" panose="02040503050406030204" pitchFamily="18" charset="0"/>
                                        <a:cs typeface="Times New Roman" panose="02020603050405020304" pitchFamily="18" charset="0"/>
                                      </a:rPr>
                                      <m:t>3</m:t>
                                    </m:r>
                                  </m:sub>
                                </m:sSub>
                              </m:e>
                            </m:mr>
                          </m:m>
                        </m:e>
                      </m:d>
                    </m:oMath>
                  </m:oMathPara>
                </a14:m>
                <a:endParaRPr lang="en-US" sz="1450" dirty="0"/>
              </a:p>
              <a:p>
                <a:endParaRPr lang="en-US" sz="1450" dirty="0"/>
              </a:p>
            </p:txBody>
          </p:sp>
        </mc:Choice>
        <mc:Fallback xmlns="">
          <p:sp>
            <p:nvSpPr>
              <p:cNvPr id="5" name="TextBox 4">
                <a:extLst>
                  <a:ext uri="{FF2B5EF4-FFF2-40B4-BE49-F238E27FC236}">
                    <a16:creationId xmlns:a16="http://schemas.microsoft.com/office/drawing/2014/main" id="{18C0CE45-EC93-D9DD-FA3C-7E54A8CE9C8F}"/>
                  </a:ext>
                </a:extLst>
              </p:cNvPr>
              <p:cNvSpPr txBox="1">
                <a:spLocks noRot="1" noChangeAspect="1" noMove="1" noResize="1" noEditPoints="1" noAdjustHandles="1" noChangeArrowheads="1" noChangeShapeType="1" noTextEdit="1"/>
              </p:cNvSpPr>
              <p:nvPr/>
            </p:nvSpPr>
            <p:spPr>
              <a:xfrm>
                <a:off x="1752600" y="2209800"/>
                <a:ext cx="4572000" cy="3550587"/>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A8278D3-EAE0-70D2-4438-6B3B9E468A91}"/>
              </a:ext>
            </a:extLst>
          </p:cNvPr>
          <p:cNvSpPr>
            <a:spLocks noGrp="1" noChangeArrowheads="1"/>
          </p:cNvSpPr>
          <p:nvPr>
            <p:ph type="title"/>
          </p:nvPr>
        </p:nvSpPr>
        <p:spPr>
          <a:xfrm>
            <a:off x="685800" y="533400"/>
            <a:ext cx="6096000" cy="304800"/>
          </a:xfrm>
        </p:spPr>
        <p:txBody>
          <a:bodyPr/>
          <a:lstStyle/>
          <a:p>
            <a:r>
              <a:rPr lang="en-US" altLang="en-US" dirty="0"/>
              <a:t>Butterfly Diagram</a:t>
            </a:r>
          </a:p>
        </p:txBody>
      </p:sp>
      <p:pic>
        <p:nvPicPr>
          <p:cNvPr id="17411" name="Picture 1">
            <a:extLst>
              <a:ext uri="{FF2B5EF4-FFF2-40B4-BE49-F238E27FC236}">
                <a16:creationId xmlns:a16="http://schemas.microsoft.com/office/drawing/2014/main" id="{6F9FEAE1-DF04-752B-3819-7069CB56D4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57238"/>
            <a:ext cx="5478462"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EC736E1-5207-7FB2-0840-37B39943DE53}"/>
              </a:ext>
            </a:extLst>
          </p:cNvPr>
          <p:cNvSpPr txBox="1"/>
          <p:nvPr/>
        </p:nvSpPr>
        <p:spPr>
          <a:xfrm>
            <a:off x="6629400" y="1676400"/>
            <a:ext cx="2209800" cy="1928670"/>
          </a:xfrm>
          <a:prstGeom prst="rect">
            <a:avLst/>
          </a:prstGeom>
          <a:noFill/>
        </p:spPr>
        <p:txBody>
          <a:bodyPr wrap="square" rtlCol="0">
            <a:spAutoFit/>
          </a:bodyPr>
          <a:lstStyle/>
          <a:p>
            <a:pPr>
              <a:lnSpc>
                <a:spcPts val="1800"/>
              </a:lnSpc>
            </a:pPr>
            <a:r>
              <a:rPr lang="en-US" sz="1400" dirty="0">
                <a:latin typeface="Calibri" panose="020F0502020204030204" pitchFamily="34" charset="0"/>
                <a:ea typeface="Calibri" panose="020F0502020204030204" pitchFamily="34" charset="0"/>
                <a:cs typeface="Calibri" panose="020F0502020204030204" pitchFamily="34" charset="0"/>
              </a:rPr>
              <a:t>Imagine rearranging your data, then "folding and combining" it in a structured way across several stages — the butterfly is the core folding mechanism that efficiently mixes and reduces the data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24967B2-510F-EC14-3840-5D0A5172EB7C}"/>
              </a:ext>
            </a:extLst>
          </p:cNvPr>
          <p:cNvSpPr>
            <a:spLocks noGrp="1" noChangeArrowheads="1"/>
          </p:cNvSpPr>
          <p:nvPr>
            <p:ph type="title"/>
          </p:nvPr>
        </p:nvSpPr>
        <p:spPr>
          <a:xfrm>
            <a:off x="788988" y="685800"/>
            <a:ext cx="6096000" cy="152400"/>
          </a:xfrm>
        </p:spPr>
        <p:txBody>
          <a:bodyPr/>
          <a:lstStyle/>
          <a:p>
            <a:r>
              <a:rPr lang="en-US" altLang="en-US" sz="2000" dirty="0"/>
              <a:t>Discrete Fourier Transform &amp; FFT</a:t>
            </a:r>
          </a:p>
        </p:txBody>
      </p:sp>
      <p:sp>
        <p:nvSpPr>
          <p:cNvPr id="19459" name="Text Box 5">
            <a:extLst>
              <a:ext uri="{FF2B5EF4-FFF2-40B4-BE49-F238E27FC236}">
                <a16:creationId xmlns:a16="http://schemas.microsoft.com/office/drawing/2014/main" id="{843C8F24-D96D-F179-4799-81C191BD512E}"/>
              </a:ext>
            </a:extLst>
          </p:cNvPr>
          <p:cNvSpPr txBox="1">
            <a:spLocks noChangeArrowheads="1"/>
          </p:cNvSpPr>
          <p:nvPr/>
        </p:nvSpPr>
        <p:spPr bwMode="auto">
          <a:xfrm>
            <a:off x="788988" y="1600200"/>
            <a:ext cx="7620000"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spcBef>
                <a:spcPct val="15000"/>
              </a:spcBef>
              <a:buClr>
                <a:srgbClr val="003399"/>
              </a:buClr>
              <a:buSzPct val="50000"/>
              <a:buFont typeface="Monotype Sorts" pitchFamily="2" charset="2"/>
              <a:tabLst>
                <a:tab pos="347663" algn="l"/>
              </a:tabLst>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tabLst>
                <a:tab pos="347663" algn="l"/>
              </a:tabLst>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tabLst>
                <a:tab pos="347663" algn="l"/>
              </a:tabLst>
              <a:defRPr kumimoji="1" sz="1600">
                <a:solidFill>
                  <a:schemeClr val="bg2"/>
                </a:solidFill>
                <a:latin typeface="Arial" panose="020B0604020202020204" pitchFamily="34" charset="0"/>
              </a:defRPr>
            </a:lvl3pPr>
            <a:lvl4pPr marL="1600200" indent="-228600">
              <a:spcBef>
                <a:spcPct val="20000"/>
              </a:spcBef>
              <a:buClr>
                <a:schemeClr val="bg2"/>
              </a:buClr>
              <a:buSzPct val="100000"/>
              <a:tabLst>
                <a:tab pos="347663" algn="l"/>
              </a:tabLst>
              <a:defRPr kumimoji="1" sz="1600">
                <a:solidFill>
                  <a:schemeClr val="bg2"/>
                </a:solidFill>
                <a:latin typeface="Arial" panose="020B0604020202020204" pitchFamily="34" charset="0"/>
              </a:defRPr>
            </a:lvl4pPr>
            <a:lvl5pPr marL="2057400" indent="-228600">
              <a:spcBef>
                <a:spcPct val="20000"/>
              </a:spcBef>
              <a:buClr>
                <a:schemeClr val="bg2"/>
              </a:buClr>
              <a:buSzPct val="100000"/>
              <a:tabLst>
                <a:tab pos="347663" algn="l"/>
              </a:tabLst>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tabLst>
                <a:tab pos="347663" algn="l"/>
              </a:tabLst>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tabLst>
                <a:tab pos="347663" algn="l"/>
              </a:tabLst>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tabLst>
                <a:tab pos="347663" algn="l"/>
              </a:tabLst>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tabLst>
                <a:tab pos="347663" algn="l"/>
              </a:tabLst>
              <a:defRPr kumimoji="1" sz="1600">
                <a:solidFill>
                  <a:schemeClr val="bg2"/>
                </a:solidFill>
                <a:latin typeface="Arial" panose="020B0604020202020204" pitchFamily="34" charset="0"/>
              </a:defRPr>
            </a:lvl9pPr>
          </a:lstStyle>
          <a:p>
            <a:pPr>
              <a:spcBef>
                <a:spcPct val="50000"/>
              </a:spcBef>
              <a:spcAft>
                <a:spcPts val="1200"/>
              </a:spcAft>
              <a:buClr>
                <a:srgbClr val="336699"/>
              </a:buClr>
              <a:buSzTx/>
              <a:buFont typeface="Wingdings" panose="05000000000000000000" pitchFamily="2" charset="2"/>
              <a:buChar char="§"/>
            </a:pPr>
            <a:r>
              <a:rPr kumimoji="0" lang="en-US" altLang="en-US" sz="1450" b="0" dirty="0">
                <a:solidFill>
                  <a:schemeClr val="tx1"/>
                </a:solidFill>
                <a:latin typeface="Calibri" panose="020F0502020204030204" pitchFamily="34" charset="0"/>
                <a:cs typeface="Arial" panose="020B0604020202020204" pitchFamily="34" charset="0"/>
              </a:rPr>
              <a:t>The discrete Fourier transform requires a tremendous amount of calculations</a:t>
            </a:r>
          </a:p>
          <a:p>
            <a:pPr>
              <a:spcBef>
                <a:spcPct val="50000"/>
              </a:spcBef>
              <a:spcAft>
                <a:spcPts val="1200"/>
              </a:spcAft>
              <a:buClr>
                <a:srgbClr val="336699"/>
              </a:buClr>
              <a:buSzTx/>
              <a:buFont typeface="Wingdings" panose="05000000000000000000" pitchFamily="2" charset="2"/>
              <a:buChar char="§"/>
            </a:pPr>
            <a:r>
              <a:rPr kumimoji="0" lang="en-US" altLang="en-US" sz="1450" b="0" dirty="0">
                <a:solidFill>
                  <a:schemeClr val="tx1"/>
                </a:solidFill>
                <a:latin typeface="Calibri" panose="020F0502020204030204" pitchFamily="34" charset="0"/>
                <a:cs typeface="Arial" panose="020B0604020202020204" pitchFamily="34" charset="0"/>
              </a:rPr>
              <a:t>A time history with M coordinates would require M</a:t>
            </a:r>
            <a:r>
              <a:rPr kumimoji="0" lang="en-US" altLang="en-US" sz="1450" b="0" baseline="30000" dirty="0">
                <a:solidFill>
                  <a:schemeClr val="tx1"/>
                </a:solidFill>
                <a:latin typeface="Calibri" panose="020F0502020204030204" pitchFamily="34" charset="0"/>
                <a:cs typeface="Arial" panose="020B0604020202020204" pitchFamily="34" charset="0"/>
              </a:rPr>
              <a:t>2</a:t>
            </a:r>
            <a:r>
              <a:rPr kumimoji="0" lang="en-US" altLang="en-US" sz="1450" b="0" dirty="0">
                <a:solidFill>
                  <a:schemeClr val="tx1"/>
                </a:solidFill>
                <a:latin typeface="Calibri" panose="020F0502020204030204" pitchFamily="34" charset="0"/>
                <a:cs typeface="Arial" panose="020B0604020202020204" pitchFamily="34" charset="0"/>
              </a:rPr>
              <a:t> complex multiplication steps</a:t>
            </a:r>
            <a:endParaRPr kumimoji="0" lang="en-US" altLang="en-US" sz="1450" b="0" dirty="0">
              <a:solidFill>
                <a:schemeClr val="tx1"/>
              </a:solidFill>
              <a:latin typeface="Calibri" panose="020F0502020204030204" pitchFamily="34" charset="0"/>
              <a:cs typeface="Times New Roman" panose="02020603050405020304" pitchFamily="18" charset="0"/>
            </a:endParaRPr>
          </a:p>
          <a:p>
            <a:pPr>
              <a:spcBef>
                <a:spcPct val="50000"/>
              </a:spcBef>
              <a:spcAft>
                <a:spcPts val="1200"/>
              </a:spcAft>
              <a:buClr>
                <a:srgbClr val="336699"/>
              </a:buClr>
              <a:buSzTx/>
              <a:buFont typeface="Wingdings" panose="05000000000000000000" pitchFamily="2" charset="2"/>
              <a:buChar char="§"/>
            </a:pPr>
            <a:r>
              <a:rPr kumimoji="0" lang="en-US" altLang="en-US" sz="1450" b="0" dirty="0">
                <a:solidFill>
                  <a:schemeClr val="tx1"/>
                </a:solidFill>
                <a:latin typeface="Calibri" panose="020F0502020204030204" pitchFamily="34" charset="0"/>
                <a:cs typeface="Arial" panose="020B0604020202020204" pitchFamily="34" charset="0"/>
              </a:rPr>
              <a:t>The discrete Fourier transform can be carried out by a Fast Fourier transform method, however</a:t>
            </a:r>
          </a:p>
          <a:p>
            <a:pPr>
              <a:spcBef>
                <a:spcPct val="50000"/>
              </a:spcBef>
              <a:spcAft>
                <a:spcPts val="1200"/>
              </a:spcAft>
              <a:buClr>
                <a:srgbClr val="336699"/>
              </a:buClr>
              <a:buSzTx/>
              <a:buFont typeface="Wingdings" panose="05000000000000000000" pitchFamily="2" charset="2"/>
              <a:buChar char="§"/>
            </a:pPr>
            <a:r>
              <a:rPr kumimoji="0" lang="en-US" altLang="en-US" sz="1450" b="0" dirty="0">
                <a:solidFill>
                  <a:schemeClr val="tx1"/>
                </a:solidFill>
                <a:latin typeface="Calibri" panose="020F0502020204030204" pitchFamily="34" charset="0"/>
                <a:cs typeface="Arial" panose="020B0604020202020204" pitchFamily="34" charset="0"/>
              </a:rPr>
              <a:t>The Cooley-Tukey Radix 2 FFT method is based on a time series with a number of points equal to 2</a:t>
            </a:r>
            <a:r>
              <a:rPr kumimoji="0" lang="en-US" altLang="en-US" sz="1450" b="0" baseline="30000" dirty="0">
                <a:solidFill>
                  <a:schemeClr val="tx1"/>
                </a:solidFill>
                <a:latin typeface="Calibri" panose="020F0502020204030204" pitchFamily="34" charset="0"/>
                <a:cs typeface="Arial" panose="020B0604020202020204" pitchFamily="34" charset="0"/>
              </a:rPr>
              <a:t>N</a:t>
            </a:r>
            <a:r>
              <a:rPr kumimoji="0" lang="en-US" altLang="en-US" sz="1450" b="0" dirty="0">
                <a:solidFill>
                  <a:schemeClr val="tx1"/>
                </a:solidFill>
                <a:latin typeface="Calibri" panose="020F0502020204030204" pitchFamily="34" charset="0"/>
                <a:cs typeface="Arial" panose="020B0604020202020204" pitchFamily="34" charset="0"/>
              </a:rPr>
              <a:t>, where N is an integer</a:t>
            </a:r>
            <a:endParaRPr kumimoji="0" lang="en-US" altLang="en-US" sz="1450" b="0" dirty="0">
              <a:solidFill>
                <a:schemeClr val="tx1"/>
              </a:solidFill>
              <a:latin typeface="Calibri" panose="020F0502020204030204" pitchFamily="34" charset="0"/>
              <a:cs typeface="Times New Roman" panose="02020603050405020304" pitchFamily="18" charset="0"/>
            </a:endParaRPr>
          </a:p>
          <a:p>
            <a:pPr>
              <a:spcBef>
                <a:spcPct val="50000"/>
              </a:spcBef>
              <a:spcAft>
                <a:spcPts val="1200"/>
              </a:spcAft>
              <a:buClr>
                <a:srgbClr val="336699"/>
              </a:buClr>
              <a:buSzTx/>
              <a:buFont typeface="Wingdings" panose="05000000000000000000" pitchFamily="2" charset="2"/>
              <a:buChar char="§"/>
            </a:pPr>
            <a:r>
              <a:rPr kumimoji="0" lang="en-US" altLang="en-US" sz="1450" b="0" dirty="0">
                <a:solidFill>
                  <a:schemeClr val="tx1"/>
                </a:solidFill>
                <a:latin typeface="Calibri" panose="020F0502020204030204" pitchFamily="34" charset="0"/>
                <a:cs typeface="Arial" panose="020B0604020202020204" pitchFamily="34" charset="0"/>
              </a:rPr>
              <a:t> The FFT requires M log </a:t>
            </a:r>
            <a:r>
              <a:rPr kumimoji="0" lang="en-US" altLang="en-US" sz="1450" b="0" baseline="-30000" dirty="0">
                <a:solidFill>
                  <a:schemeClr val="tx1"/>
                </a:solidFill>
                <a:latin typeface="Calibri" panose="020F0502020204030204" pitchFamily="34" charset="0"/>
                <a:cs typeface="Arial" panose="020B0604020202020204" pitchFamily="34" charset="0"/>
              </a:rPr>
              <a:t>2</a:t>
            </a:r>
            <a:r>
              <a:rPr kumimoji="0" lang="en-US" altLang="en-US" sz="1450" b="0" dirty="0">
                <a:solidFill>
                  <a:schemeClr val="tx1"/>
                </a:solidFill>
                <a:latin typeface="Calibri" panose="020F0502020204030204" pitchFamily="34" charset="0"/>
                <a:cs typeface="Arial" panose="020B0604020202020204" pitchFamily="34" charset="0"/>
              </a:rPr>
              <a:t> M complex multiplication steps, where M = 2</a:t>
            </a:r>
            <a:r>
              <a:rPr kumimoji="0" lang="en-US" altLang="en-US" sz="1450" b="0" baseline="30000" dirty="0">
                <a:solidFill>
                  <a:schemeClr val="tx1"/>
                </a:solidFill>
                <a:latin typeface="Calibri" panose="020F0502020204030204" pitchFamily="34" charset="0"/>
                <a:cs typeface="Arial" panose="020B0604020202020204" pitchFamily="34" charset="0"/>
              </a:rPr>
              <a:t>N</a:t>
            </a:r>
            <a:r>
              <a:rPr kumimoji="0" lang="en-US" altLang="en-US" sz="1450" b="0" dirty="0">
                <a:solidFill>
                  <a:schemeClr val="tx1"/>
                </a:solidFill>
                <a:latin typeface="Calibri" panose="020F0502020204030204" pitchFamily="34" charset="0"/>
              </a:rPr>
              <a:t> </a:t>
            </a:r>
          </a:p>
          <a:p>
            <a:pPr>
              <a:spcBef>
                <a:spcPct val="50000"/>
              </a:spcBef>
              <a:buClr>
                <a:srgbClr val="336699"/>
              </a:buClr>
              <a:buSzTx/>
              <a:buFontTx/>
              <a:buNone/>
            </a:pPr>
            <a:endParaRPr kumimoji="0" lang="en-US" altLang="en-US" sz="1800" b="0" dirty="0">
              <a:solidFill>
                <a:schemeClr val="tx1"/>
              </a:solidFill>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18DD0B7-4C7F-DE10-AD66-F27661CCF9F3}"/>
              </a:ext>
            </a:extLst>
          </p:cNvPr>
          <p:cNvSpPr>
            <a:spLocks noGrp="1" noChangeArrowheads="1"/>
          </p:cNvSpPr>
          <p:nvPr>
            <p:ph type="title"/>
          </p:nvPr>
        </p:nvSpPr>
        <p:spPr>
          <a:xfrm>
            <a:off x="533400" y="533400"/>
            <a:ext cx="6096000" cy="381000"/>
          </a:xfrm>
        </p:spPr>
        <p:txBody>
          <a:bodyPr/>
          <a:lstStyle/>
          <a:p>
            <a:r>
              <a:rPr lang="en-US" altLang="en-US" sz="2000">
                <a:cs typeface="Times New Roman" panose="02020603050405020304" pitchFamily="18" charset="0"/>
              </a:rPr>
              <a:t>Calculation Step Example</a:t>
            </a:r>
            <a:r>
              <a:rPr lang="en-US" altLang="en-US"/>
              <a:t> </a:t>
            </a:r>
          </a:p>
        </p:txBody>
      </p:sp>
      <p:sp>
        <p:nvSpPr>
          <p:cNvPr id="71683" name="Rectangle 3">
            <a:extLst>
              <a:ext uri="{FF2B5EF4-FFF2-40B4-BE49-F238E27FC236}">
                <a16:creationId xmlns:a16="http://schemas.microsoft.com/office/drawing/2014/main" id="{4950CD45-1795-6AF8-B2A6-E68A7CBDD9EF}"/>
              </a:ext>
            </a:extLst>
          </p:cNvPr>
          <p:cNvSpPr>
            <a:spLocks noGrp="1" noChangeArrowheads="1"/>
          </p:cNvSpPr>
          <p:nvPr>
            <p:ph type="body" idx="1"/>
          </p:nvPr>
        </p:nvSpPr>
        <p:spPr>
          <a:xfrm>
            <a:off x="609600" y="1600200"/>
            <a:ext cx="7543800" cy="4114800"/>
          </a:xfrm>
        </p:spPr>
        <p:txBody>
          <a:bodyPr/>
          <a:lstStyle/>
          <a:p>
            <a:pPr marL="231775" indent="-231775">
              <a:buSzPct val="80000"/>
              <a:buFont typeface="Wingdings" pitchFamily="2" charset="2"/>
              <a:buChar char="§"/>
              <a:defRPr/>
            </a:pPr>
            <a:r>
              <a:rPr lang="en-US" sz="1500" b="0" dirty="0">
                <a:solidFill>
                  <a:schemeClr val="tx1"/>
                </a:solidFill>
                <a:latin typeface="Calibri" pitchFamily="34" charset="0"/>
                <a:cs typeface="Times New Roman" pitchFamily="18" charset="0"/>
              </a:rPr>
              <a:t>Now consider a time history with 1,000,000 points  </a:t>
            </a:r>
          </a:p>
          <a:p>
            <a:pPr marL="231775" indent="-231775">
              <a:buSzPct val="80000"/>
              <a:defRPr/>
            </a:pPr>
            <a:r>
              <a:rPr lang="en-US" sz="1500" b="0" dirty="0">
                <a:solidFill>
                  <a:schemeClr val="tx1"/>
                </a:solidFill>
                <a:latin typeface="Calibri" pitchFamily="34" charset="0"/>
                <a:cs typeface="Times New Roman" pitchFamily="18" charset="0"/>
              </a:rPr>
              <a:t>  </a:t>
            </a:r>
          </a:p>
          <a:p>
            <a:pPr marL="231775" indent="-231775">
              <a:buSzPct val="80000"/>
              <a:buFont typeface="Wingdings" pitchFamily="2" charset="2"/>
              <a:buChar char="§"/>
              <a:defRPr/>
            </a:pPr>
            <a:r>
              <a:rPr lang="en-US" sz="1500" b="0" dirty="0">
                <a:solidFill>
                  <a:schemeClr val="tx1"/>
                </a:solidFill>
                <a:latin typeface="Calibri" pitchFamily="34" charset="0"/>
                <a:cs typeface="Times New Roman" pitchFamily="18" charset="0"/>
              </a:rPr>
              <a:t>A regular Discrete Fourier transform would require 10</a:t>
            </a:r>
            <a:r>
              <a:rPr lang="en-US" sz="1500" b="0" baseline="30000" dirty="0">
                <a:solidFill>
                  <a:schemeClr val="tx1"/>
                </a:solidFill>
                <a:latin typeface="Calibri" pitchFamily="34" charset="0"/>
                <a:cs typeface="Times New Roman" pitchFamily="18" charset="0"/>
              </a:rPr>
              <a:t>12</a:t>
            </a:r>
            <a:r>
              <a:rPr lang="en-US" sz="1500" b="0" dirty="0">
                <a:solidFill>
                  <a:schemeClr val="tx1"/>
                </a:solidFill>
                <a:latin typeface="Calibri" pitchFamily="34" charset="0"/>
                <a:cs typeface="Times New Roman" pitchFamily="18" charset="0"/>
              </a:rPr>
              <a:t> complex multiplication steps </a:t>
            </a:r>
            <a:br>
              <a:rPr lang="en-US" sz="1500" b="0" dirty="0">
                <a:solidFill>
                  <a:schemeClr val="tx1"/>
                </a:solidFill>
                <a:latin typeface="Calibri" pitchFamily="34" charset="0"/>
                <a:cs typeface="Times New Roman" pitchFamily="18" charset="0"/>
              </a:rPr>
            </a:br>
            <a:r>
              <a:rPr lang="en-US" sz="1500" b="0" dirty="0">
                <a:solidFill>
                  <a:schemeClr val="tx1"/>
                </a:solidFill>
                <a:latin typeface="Calibri" pitchFamily="34" charset="0"/>
                <a:cs typeface="Times New Roman" pitchFamily="18" charset="0"/>
              </a:rPr>
              <a:t>(1 Trillion)</a:t>
            </a:r>
          </a:p>
          <a:p>
            <a:pPr marL="231775" indent="-231775">
              <a:buSzPct val="80000"/>
              <a:defRPr/>
            </a:pPr>
            <a:endParaRPr lang="en-US" sz="1500" b="0" dirty="0">
              <a:solidFill>
                <a:schemeClr val="tx1"/>
              </a:solidFill>
              <a:latin typeface="Calibri" pitchFamily="34" charset="0"/>
              <a:cs typeface="Times New Roman" pitchFamily="18" charset="0"/>
            </a:endParaRPr>
          </a:p>
          <a:p>
            <a:pPr marL="231775" indent="-231775">
              <a:buSzPct val="80000"/>
              <a:buFont typeface="Wingdings" pitchFamily="2" charset="2"/>
              <a:buChar char="§"/>
              <a:defRPr/>
            </a:pPr>
            <a:r>
              <a:rPr lang="en-US" sz="1500" b="0" dirty="0">
                <a:solidFill>
                  <a:schemeClr val="tx1"/>
                </a:solidFill>
                <a:latin typeface="Calibri" pitchFamily="34" charset="0"/>
                <a:cs typeface="Times New Roman" pitchFamily="18" charset="0"/>
              </a:rPr>
              <a:t>On the other hand, an FFT would only require approximately 2(10</a:t>
            </a:r>
            <a:r>
              <a:rPr lang="en-US" sz="1500" b="0" baseline="30000" dirty="0">
                <a:solidFill>
                  <a:schemeClr val="tx1"/>
                </a:solidFill>
                <a:latin typeface="Calibri" pitchFamily="34" charset="0"/>
                <a:cs typeface="Times New Roman" pitchFamily="18" charset="0"/>
              </a:rPr>
              <a:t>7</a:t>
            </a:r>
            <a:r>
              <a:rPr lang="en-US" sz="1500" b="0" dirty="0">
                <a:solidFill>
                  <a:schemeClr val="tx1"/>
                </a:solidFill>
                <a:latin typeface="Calibri" pitchFamily="34" charset="0"/>
                <a:cs typeface="Times New Roman" pitchFamily="18" charset="0"/>
              </a:rPr>
              <a:t>) steps</a:t>
            </a:r>
          </a:p>
          <a:p>
            <a:pPr marL="231775" indent="-231775">
              <a:buSzPct val="80000"/>
              <a:defRPr/>
            </a:pPr>
            <a:r>
              <a:rPr lang="en-US" sz="1500" b="0" dirty="0">
                <a:solidFill>
                  <a:schemeClr val="tx1"/>
                </a:solidFill>
                <a:latin typeface="Calibri" pitchFamily="34" charset="0"/>
                <a:cs typeface="Times New Roman" pitchFamily="18" charset="0"/>
              </a:rPr>
              <a:t>  </a:t>
            </a:r>
          </a:p>
          <a:p>
            <a:pPr marL="231775" indent="-231775">
              <a:buSzPct val="80000"/>
              <a:buFont typeface="Wingdings" pitchFamily="2" charset="2"/>
              <a:buChar char="§"/>
              <a:defRPr/>
            </a:pPr>
            <a:r>
              <a:rPr lang="en-US" sz="1500" b="0" dirty="0">
                <a:solidFill>
                  <a:schemeClr val="tx1"/>
                </a:solidFill>
                <a:latin typeface="Calibri" pitchFamily="34" charset="0"/>
                <a:cs typeface="Times New Roman" pitchFamily="18" charset="0"/>
              </a:rPr>
              <a:t>Thus, the </a:t>
            </a:r>
            <a:r>
              <a:rPr kumimoji="0" lang="en-US" altLang="en-US" sz="1500" b="0" dirty="0">
                <a:solidFill>
                  <a:schemeClr val="tx1"/>
                </a:solidFill>
                <a:latin typeface="Calibri" panose="020F0502020204030204" pitchFamily="34" charset="0"/>
                <a:cs typeface="Arial" panose="020B0604020202020204" pitchFamily="34" charset="0"/>
              </a:rPr>
              <a:t>Cooley-Tukey Radix 2 </a:t>
            </a:r>
            <a:r>
              <a:rPr lang="en-US" sz="1500" b="0" dirty="0">
                <a:solidFill>
                  <a:schemeClr val="tx1"/>
                </a:solidFill>
                <a:latin typeface="Calibri" pitchFamily="34" charset="0"/>
                <a:cs typeface="Times New Roman" pitchFamily="18" charset="0"/>
              </a:rPr>
              <a:t>FFT achieves the calculation in 1/50,000</a:t>
            </a:r>
            <a:r>
              <a:rPr lang="en-US" sz="1500" b="0" baseline="30000" dirty="0">
                <a:solidFill>
                  <a:schemeClr val="tx1"/>
                </a:solidFill>
                <a:latin typeface="Calibri" pitchFamily="34" charset="0"/>
                <a:cs typeface="Times New Roman" pitchFamily="18" charset="0"/>
              </a:rPr>
              <a:t>th</a:t>
            </a:r>
            <a:r>
              <a:rPr lang="en-US" sz="1500" b="0" dirty="0">
                <a:solidFill>
                  <a:schemeClr val="tx1"/>
                </a:solidFill>
                <a:latin typeface="Calibri" pitchFamily="34" charset="0"/>
                <a:cs typeface="Times New Roman" pitchFamily="18" charset="0"/>
              </a:rPr>
              <a:t> of the time</a:t>
            </a:r>
            <a:endParaRPr lang="en-US" sz="1500" b="0" dirty="0">
              <a:solidFill>
                <a:schemeClr val="tx1"/>
              </a:solidFill>
              <a:latin typeface="Calibri" pitchFamily="34" charset="0"/>
            </a:endParaRPr>
          </a:p>
          <a:p>
            <a:pPr algn="ctr">
              <a:defRPr/>
            </a:pPr>
            <a:endParaRPr lang="en-US" dirty="0">
              <a:solidFill>
                <a:schemeClr val="tx1"/>
              </a:solidFill>
            </a:endParaRPr>
          </a:p>
          <a:p>
            <a:pPr>
              <a:defRPr/>
            </a:pPr>
            <a:endParaRPr lang="en-US" dirty="0"/>
          </a:p>
        </p:txBody>
      </p:sp>
    </p:spTree>
  </p:cSld>
  <p:clrMapOvr>
    <a:masterClrMapping/>
  </p:clrMapOvr>
</p:sld>
</file>

<file path=ppt/theme/theme1.xml><?xml version="1.0" encoding="utf-8"?>
<a:theme xmlns:a="http://schemas.openxmlformats.org/drawingml/2006/main" name="6E-9">
  <a:themeElements>
    <a:clrScheme name="6E-9 4">
      <a:dk1>
        <a:srgbClr val="000000"/>
      </a:dk1>
      <a:lt1>
        <a:srgbClr val="FFFFFF"/>
      </a:lt1>
      <a:dk2>
        <a:srgbClr val="000000"/>
      </a:dk2>
      <a:lt2>
        <a:srgbClr val="010000"/>
      </a:lt2>
      <a:accent1>
        <a:srgbClr val="CCECFF"/>
      </a:accent1>
      <a:accent2>
        <a:srgbClr val="FFFFCC"/>
      </a:accent2>
      <a:accent3>
        <a:srgbClr val="FFFFFF"/>
      </a:accent3>
      <a:accent4>
        <a:srgbClr val="000000"/>
      </a:accent4>
      <a:accent5>
        <a:srgbClr val="E2F4FF"/>
      </a:accent5>
      <a:accent6>
        <a:srgbClr val="E7E7B9"/>
      </a:accent6>
      <a:hlink>
        <a:srgbClr val="FF9966"/>
      </a:hlink>
      <a:folHlink>
        <a:srgbClr val="FFFFCC"/>
      </a:folHlink>
    </a:clrScheme>
    <a:fontScheme name="6E-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6E-9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6E-9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6E-9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6E-9 4">
        <a:dk1>
          <a:srgbClr val="000000"/>
        </a:dk1>
        <a:lt1>
          <a:srgbClr val="FFFFFF"/>
        </a:lt1>
        <a:dk2>
          <a:srgbClr val="000000"/>
        </a:dk2>
        <a:lt2>
          <a:srgbClr val="010000"/>
        </a:lt2>
        <a:accent1>
          <a:srgbClr val="CCECFF"/>
        </a:accent1>
        <a:accent2>
          <a:srgbClr val="FFFFCC"/>
        </a:accent2>
        <a:accent3>
          <a:srgbClr val="FFFFFF"/>
        </a:accent3>
        <a:accent4>
          <a:srgbClr val="000000"/>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C:\WINDOWS\Desktop\6E-9.ppt</Template>
  <TotalTime>8996</TotalTime>
  <Words>1702</Words>
  <Application>Microsoft Office PowerPoint</Application>
  <PresentationFormat>On-screen Show (4:3)</PresentationFormat>
  <Paragraphs>348</Paragraphs>
  <Slides>55</Slides>
  <Notes>54</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67" baseType="lpstr">
      <vt:lpstr>Aptos</vt:lpstr>
      <vt:lpstr>Aptos Display</vt:lpstr>
      <vt:lpstr>Arial</vt:lpstr>
      <vt:lpstr>Arial Black</vt:lpstr>
      <vt:lpstr>Calibri</vt:lpstr>
      <vt:lpstr>Cambria Math</vt:lpstr>
      <vt:lpstr>Monotype Sorts</vt:lpstr>
      <vt:lpstr>Times New Roman</vt:lpstr>
      <vt:lpstr>Wingdings</vt:lpstr>
      <vt:lpstr>6E-9</vt:lpstr>
      <vt:lpstr>Office Theme</vt:lpstr>
      <vt:lpstr>Equation</vt:lpstr>
      <vt:lpstr>Unit 7</vt:lpstr>
      <vt:lpstr>FFT Algorithm History</vt:lpstr>
      <vt:lpstr>Introduction</vt:lpstr>
      <vt:lpstr>Introduction (cont)</vt:lpstr>
      <vt:lpstr>Unit Circle, for N=4</vt:lpstr>
      <vt:lpstr>Simplification</vt:lpstr>
      <vt:lpstr>Butterfly Diagram</vt:lpstr>
      <vt:lpstr>Discrete Fourier Transform &amp; FFT</vt:lpstr>
      <vt:lpstr>Calculation Step Example </vt:lpstr>
      <vt:lpstr>Suitable Time Histories for Cooley-Tukey FFT </vt:lpstr>
      <vt:lpstr>Limitations of the Cooley-Tukey FFT </vt:lpstr>
      <vt:lpstr>Cooley-Tukey Options </vt:lpstr>
      <vt:lpstr>Other FFT Algorithms</vt:lpstr>
      <vt:lpstr>Exercise 1</vt:lpstr>
      <vt:lpstr>Listen to Apache Sound File</vt:lpstr>
      <vt:lpstr>Import Apache Time History Array</vt:lpstr>
      <vt:lpstr>Time History</vt:lpstr>
      <vt:lpstr>Close-up View</vt:lpstr>
      <vt:lpstr>Main GUI</vt:lpstr>
      <vt:lpstr>Apache FFT</vt:lpstr>
      <vt:lpstr>PowerPoint Presentation</vt:lpstr>
      <vt:lpstr>Exercise 2 (cont)</vt:lpstr>
      <vt:lpstr>Exercise 1 (cont)</vt:lpstr>
      <vt:lpstr>Exercise 1 (cont)</vt:lpstr>
      <vt:lpstr>Exercise 1 (cont)</vt:lpstr>
      <vt:lpstr>PowerPoint Presentation</vt:lpstr>
      <vt:lpstr>Exercise 1 (cont)</vt:lpstr>
      <vt:lpstr>Exercise 1 (cont)</vt:lpstr>
      <vt:lpstr>Apache Tail Rotor</vt:lpstr>
      <vt:lpstr>PowerPoint Presentation</vt:lpstr>
      <vt:lpstr>Exercise 2  Transformer Hum</vt:lpstr>
      <vt:lpstr>Listen to Transformer Hum</vt:lpstr>
      <vt:lpstr>Transformer Hum Time History</vt:lpstr>
      <vt:lpstr>Transformer Hum Close-up View</vt:lpstr>
      <vt:lpstr>Transformer Hum FFT</vt:lpstr>
      <vt:lpstr>PowerPoint Presentation</vt:lpstr>
      <vt:lpstr>Transformer Core</vt:lpstr>
      <vt:lpstr>Magnetostriction</vt:lpstr>
      <vt:lpstr>Generate 60 Hz Rectified Sine Function</vt:lpstr>
      <vt:lpstr>Rectified Sine 60 Hz Function </vt:lpstr>
      <vt:lpstr>Rectified Sine Function FFT</vt:lpstr>
      <vt:lpstr>Rectified Sine 60 Hz Function FFT</vt:lpstr>
      <vt:lpstr>Tuning Fork</vt:lpstr>
      <vt:lpstr>Exercise 3</vt:lpstr>
      <vt:lpstr>Q400 Turboprop Sound File</vt:lpstr>
      <vt:lpstr>Q400 Sound Time History</vt:lpstr>
      <vt:lpstr>Q400 FFT</vt:lpstr>
      <vt:lpstr>PowerPoint Presentation</vt:lpstr>
      <vt:lpstr>Hoover Dam</vt:lpstr>
      <vt:lpstr>Hoover Dam Turbine Generators</vt:lpstr>
      <vt:lpstr>Turbine Shafts Underneath the Generators   </vt:lpstr>
      <vt:lpstr>Generator Subsystem</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10</dc:title>
  <dc:creator>The Morgans</dc:creator>
  <cp:lastModifiedBy>Tom Irvine</cp:lastModifiedBy>
  <cp:revision>117</cp:revision>
  <dcterms:created xsi:type="dcterms:W3CDTF">2001-04-23T07:10:49Z</dcterms:created>
  <dcterms:modified xsi:type="dcterms:W3CDTF">2025-07-16T20:55:42Z</dcterms:modified>
</cp:coreProperties>
</file>